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5" r:id="rId1"/>
    <p:sldMasterId id="2147483860" r:id="rId2"/>
    <p:sldMasterId id="2147483872" r:id="rId3"/>
    <p:sldMasterId id="2147483884" r:id="rId4"/>
    <p:sldMasterId id="2147483896" r:id="rId5"/>
  </p:sldMasterIdLst>
  <p:notesMasterIdLst>
    <p:notesMasterId r:id="rId197"/>
  </p:notesMasterIdLst>
  <p:sldIdLst>
    <p:sldId id="375" r:id="rId6"/>
    <p:sldId id="376" r:id="rId7"/>
    <p:sldId id="410" r:id="rId8"/>
    <p:sldId id="411" r:id="rId9"/>
    <p:sldId id="412" r:id="rId10"/>
    <p:sldId id="408" r:id="rId11"/>
    <p:sldId id="409" r:id="rId12"/>
    <p:sldId id="590" r:id="rId13"/>
    <p:sldId id="297" r:id="rId14"/>
    <p:sldId id="381" r:id="rId15"/>
    <p:sldId id="382" r:id="rId16"/>
    <p:sldId id="413" r:id="rId17"/>
    <p:sldId id="383" r:id="rId18"/>
    <p:sldId id="414" r:id="rId19"/>
    <p:sldId id="415" r:id="rId20"/>
    <p:sldId id="416" r:id="rId21"/>
    <p:sldId id="592" r:id="rId22"/>
    <p:sldId id="401" r:id="rId23"/>
    <p:sldId id="593" r:id="rId24"/>
    <p:sldId id="591" r:id="rId25"/>
    <p:sldId id="439" r:id="rId26"/>
    <p:sldId id="440" r:id="rId27"/>
    <p:sldId id="400" r:id="rId28"/>
    <p:sldId id="438" r:id="rId29"/>
    <p:sldId id="451" r:id="rId30"/>
    <p:sldId id="446" r:id="rId31"/>
    <p:sldId id="443" r:id="rId32"/>
    <p:sldId id="442" r:id="rId33"/>
    <p:sldId id="444" r:id="rId34"/>
    <p:sldId id="445" r:id="rId35"/>
    <p:sldId id="404" r:id="rId36"/>
    <p:sldId id="508" r:id="rId37"/>
    <p:sldId id="606" r:id="rId38"/>
    <p:sldId id="607" r:id="rId39"/>
    <p:sldId id="605" r:id="rId40"/>
    <p:sldId id="449" r:id="rId41"/>
    <p:sldId id="450" r:id="rId42"/>
    <p:sldId id="441" r:id="rId43"/>
    <p:sldId id="608" r:id="rId44"/>
    <p:sldId id="403" r:id="rId45"/>
    <p:sldId id="402" r:id="rId46"/>
    <p:sldId id="448" r:id="rId47"/>
    <p:sldId id="601" r:id="rId48"/>
    <p:sldId id="600" r:id="rId49"/>
    <p:sldId id="594" r:id="rId50"/>
    <p:sldId id="595" r:id="rId51"/>
    <p:sldId id="453" r:id="rId52"/>
    <p:sldId id="452" r:id="rId53"/>
    <p:sldId id="455" r:id="rId54"/>
    <p:sldId id="456" r:id="rId55"/>
    <p:sldId id="602" r:id="rId56"/>
    <p:sldId id="562" r:id="rId57"/>
    <p:sldId id="328" r:id="rId58"/>
    <p:sldId id="494" r:id="rId59"/>
    <p:sldId id="495" r:id="rId60"/>
    <p:sldId id="457" r:id="rId61"/>
    <p:sldId id="596" r:id="rId62"/>
    <p:sldId id="597" r:id="rId63"/>
    <p:sldId id="477" r:id="rId64"/>
    <p:sldId id="479" r:id="rId65"/>
    <p:sldId id="478" r:id="rId66"/>
    <p:sldId id="603" r:id="rId67"/>
    <p:sldId id="604" r:id="rId68"/>
    <p:sldId id="405" r:id="rId69"/>
    <p:sldId id="599" r:id="rId70"/>
    <p:sldId id="598" r:id="rId71"/>
    <p:sldId id="580" r:id="rId72"/>
    <p:sldId id="437" r:id="rId73"/>
    <p:sldId id="435" r:id="rId74"/>
    <p:sldId id="458" r:id="rId75"/>
    <p:sldId id="384" r:id="rId76"/>
    <p:sldId id="460" r:id="rId77"/>
    <p:sldId id="504" r:id="rId78"/>
    <p:sldId id="385" r:id="rId79"/>
    <p:sldId id="466" r:id="rId80"/>
    <p:sldId id="465" r:id="rId81"/>
    <p:sldId id="464" r:id="rId82"/>
    <p:sldId id="577" r:id="rId83"/>
    <p:sldId id="581" r:id="rId84"/>
    <p:sldId id="480" r:id="rId85"/>
    <p:sldId id="496" r:id="rId86"/>
    <p:sldId id="609" r:id="rId87"/>
    <p:sldId id="468" r:id="rId88"/>
    <p:sldId id="470" r:id="rId89"/>
    <p:sldId id="471" r:id="rId90"/>
    <p:sldId id="469" r:id="rId91"/>
    <p:sldId id="454" r:id="rId92"/>
    <p:sldId id="476" r:id="rId93"/>
    <p:sldId id="472" r:id="rId94"/>
    <p:sldId id="473" r:id="rId95"/>
    <p:sldId id="474" r:id="rId96"/>
    <p:sldId id="475" r:id="rId97"/>
    <p:sldId id="610" r:id="rId98"/>
    <p:sldId id="463" r:id="rId99"/>
    <p:sldId id="481" r:id="rId100"/>
    <p:sldId id="611" r:id="rId101"/>
    <p:sldId id="612" r:id="rId102"/>
    <p:sldId id="613" r:id="rId103"/>
    <p:sldId id="488" r:id="rId104"/>
    <p:sldId id="614" r:id="rId105"/>
    <p:sldId id="615" r:id="rId106"/>
    <p:sldId id="616" r:id="rId107"/>
    <p:sldId id="617" r:id="rId108"/>
    <p:sldId id="406" r:id="rId109"/>
    <p:sldId id="461" r:id="rId110"/>
    <p:sldId id="386" r:id="rId111"/>
    <p:sldId id="491" r:id="rId112"/>
    <p:sldId id="618" r:id="rId113"/>
    <p:sldId id="493" r:id="rId114"/>
    <p:sldId id="619" r:id="rId115"/>
    <p:sldId id="620" r:id="rId116"/>
    <p:sldId id="492" r:id="rId117"/>
    <p:sldId id="503" r:id="rId118"/>
    <p:sldId id="407" r:id="rId119"/>
    <p:sldId id="389" r:id="rId120"/>
    <p:sldId id="498" r:id="rId121"/>
    <p:sldId id="499" r:id="rId122"/>
    <p:sldId id="380" r:id="rId123"/>
    <p:sldId id="462" r:id="rId124"/>
    <p:sldId id="505" r:id="rId125"/>
    <p:sldId id="392" r:id="rId126"/>
    <p:sldId id="557" r:id="rId127"/>
    <p:sldId id="506" r:id="rId128"/>
    <p:sldId id="507" r:id="rId129"/>
    <p:sldId id="393" r:id="rId130"/>
    <p:sldId id="509" r:id="rId131"/>
    <p:sldId id="394" r:id="rId132"/>
    <p:sldId id="511" r:id="rId133"/>
    <p:sldId id="641" r:id="rId134"/>
    <p:sldId id="642" r:id="rId135"/>
    <p:sldId id="575" r:id="rId136"/>
    <p:sldId id="512" r:id="rId137"/>
    <p:sldId id="513" r:id="rId138"/>
    <p:sldId id="525" r:id="rId139"/>
    <p:sldId id="517" r:id="rId140"/>
    <p:sldId id="582" r:id="rId141"/>
    <p:sldId id="583" r:id="rId142"/>
    <p:sldId id="584" r:id="rId143"/>
    <p:sldId id="518" r:id="rId144"/>
    <p:sldId id="565" r:id="rId145"/>
    <p:sldId id="621" r:id="rId146"/>
    <p:sldId id="519" r:id="rId147"/>
    <p:sldId id="622" r:id="rId148"/>
    <p:sldId id="623" r:id="rId149"/>
    <p:sldId id="624" r:id="rId150"/>
    <p:sldId id="560" r:id="rId151"/>
    <p:sldId id="521" r:id="rId152"/>
    <p:sldId id="522" r:id="rId153"/>
    <p:sldId id="585" r:id="rId154"/>
    <p:sldId id="629" r:id="rId155"/>
    <p:sldId id="630" r:id="rId156"/>
    <p:sldId id="398" r:id="rId157"/>
    <p:sldId id="523" r:id="rId158"/>
    <p:sldId id="524" r:id="rId159"/>
    <p:sldId id="510" r:id="rId160"/>
    <p:sldId id="538" r:id="rId161"/>
    <p:sldId id="586" r:id="rId162"/>
    <p:sldId id="587" r:id="rId163"/>
    <p:sldId id="567" r:id="rId164"/>
    <p:sldId id="539" r:id="rId165"/>
    <p:sldId id="536" r:id="rId166"/>
    <p:sldId id="558" r:id="rId167"/>
    <p:sldId id="568" r:id="rId168"/>
    <p:sldId id="571" r:id="rId169"/>
    <p:sldId id="572" r:id="rId170"/>
    <p:sldId id="573" r:id="rId171"/>
    <p:sldId id="545" r:id="rId172"/>
    <p:sldId id="542" r:id="rId173"/>
    <p:sldId id="546" r:id="rId174"/>
    <p:sldId id="561" r:id="rId175"/>
    <p:sldId id="547" r:id="rId176"/>
    <p:sldId id="550" r:id="rId177"/>
    <p:sldId id="551" r:id="rId178"/>
    <p:sldId id="548" r:id="rId179"/>
    <p:sldId id="633" r:id="rId180"/>
    <p:sldId id="631" r:id="rId181"/>
    <p:sldId id="632" r:id="rId182"/>
    <p:sldId id="552" r:id="rId183"/>
    <p:sldId id="634" r:id="rId184"/>
    <p:sldId id="635" r:id="rId185"/>
    <p:sldId id="636" r:id="rId186"/>
    <p:sldId id="637" r:id="rId187"/>
    <p:sldId id="553" r:id="rId188"/>
    <p:sldId id="638" r:id="rId189"/>
    <p:sldId id="555" r:id="rId190"/>
    <p:sldId id="559" r:id="rId191"/>
    <p:sldId id="639" r:id="rId192"/>
    <p:sldId id="588" r:id="rId193"/>
    <p:sldId id="589" r:id="rId194"/>
    <p:sldId id="556" r:id="rId195"/>
    <p:sldId id="563" r:id="rId196"/>
  </p:sldIdLst>
  <p:sldSz cx="9144000" cy="5143500" type="screen16x9"/>
  <p:notesSz cx="6858000" cy="9144000"/>
  <p:defaultTextStyle>
    <a:defPPr>
      <a:defRPr lang="en-US"/>
    </a:defPPr>
    <a:lvl1pPr marL="0" algn="l" defTabSz="4571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18" algn="l" defTabSz="4571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43" algn="l" defTabSz="4571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62" algn="l" defTabSz="4571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84" algn="l" defTabSz="4571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01" algn="l" defTabSz="4571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19" algn="l" defTabSz="4571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840" algn="l" defTabSz="4571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60" algn="l" defTabSz="4571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80002"/>
    <a:srgbClr val="0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1" d="100"/>
          <a:sy n="121" d="100"/>
        </p:scale>
        <p:origin x="-744" y="-1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1" d="100"/>
        <a:sy n="111" d="100"/>
      </p:scale>
      <p:origin x="0" y="384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37.xml"/><Relationship Id="rId143" Type="http://schemas.openxmlformats.org/officeDocument/2006/relationships/slide" Target="slides/slide138.xml"/><Relationship Id="rId144" Type="http://schemas.openxmlformats.org/officeDocument/2006/relationships/slide" Target="slides/slide139.xml"/><Relationship Id="rId145" Type="http://schemas.openxmlformats.org/officeDocument/2006/relationships/slide" Target="slides/slide140.xml"/><Relationship Id="rId146" Type="http://schemas.openxmlformats.org/officeDocument/2006/relationships/slide" Target="slides/slide141.xml"/><Relationship Id="rId147" Type="http://schemas.openxmlformats.org/officeDocument/2006/relationships/slide" Target="slides/slide142.xml"/><Relationship Id="rId148" Type="http://schemas.openxmlformats.org/officeDocument/2006/relationships/slide" Target="slides/slide143.xml"/><Relationship Id="rId149" Type="http://schemas.openxmlformats.org/officeDocument/2006/relationships/slide" Target="slides/slide144.xml"/><Relationship Id="rId180" Type="http://schemas.openxmlformats.org/officeDocument/2006/relationships/slide" Target="slides/slide175.xml"/><Relationship Id="rId181" Type="http://schemas.openxmlformats.org/officeDocument/2006/relationships/slide" Target="slides/slide176.xml"/><Relationship Id="rId182" Type="http://schemas.openxmlformats.org/officeDocument/2006/relationships/slide" Target="slides/slide177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183" Type="http://schemas.openxmlformats.org/officeDocument/2006/relationships/slide" Target="slides/slide178.xml"/><Relationship Id="rId184" Type="http://schemas.openxmlformats.org/officeDocument/2006/relationships/slide" Target="slides/slide179.xml"/><Relationship Id="rId185" Type="http://schemas.openxmlformats.org/officeDocument/2006/relationships/slide" Target="slides/slide180.xml"/><Relationship Id="rId186" Type="http://schemas.openxmlformats.org/officeDocument/2006/relationships/slide" Target="slides/slide181.xml"/><Relationship Id="rId187" Type="http://schemas.openxmlformats.org/officeDocument/2006/relationships/slide" Target="slides/slide182.xml"/><Relationship Id="rId188" Type="http://schemas.openxmlformats.org/officeDocument/2006/relationships/slide" Target="slides/slide183.xml"/><Relationship Id="rId189" Type="http://schemas.openxmlformats.org/officeDocument/2006/relationships/slide" Target="slides/slide184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Relationship Id="rId87" Type="http://schemas.openxmlformats.org/officeDocument/2006/relationships/slide" Target="slides/slide82.xml"/><Relationship Id="rId88" Type="http://schemas.openxmlformats.org/officeDocument/2006/relationships/slide" Target="slides/slide83.xml"/><Relationship Id="rId89" Type="http://schemas.openxmlformats.org/officeDocument/2006/relationships/slide" Target="slides/slide84.xml"/><Relationship Id="rId110" Type="http://schemas.openxmlformats.org/officeDocument/2006/relationships/slide" Target="slides/slide105.xml"/><Relationship Id="rId111" Type="http://schemas.openxmlformats.org/officeDocument/2006/relationships/slide" Target="slides/slide106.xml"/><Relationship Id="rId112" Type="http://schemas.openxmlformats.org/officeDocument/2006/relationships/slide" Target="slides/slide107.xml"/><Relationship Id="rId113" Type="http://schemas.openxmlformats.org/officeDocument/2006/relationships/slide" Target="slides/slide108.xml"/><Relationship Id="rId114" Type="http://schemas.openxmlformats.org/officeDocument/2006/relationships/slide" Target="slides/slide109.xml"/><Relationship Id="rId115" Type="http://schemas.openxmlformats.org/officeDocument/2006/relationships/slide" Target="slides/slide110.xml"/><Relationship Id="rId116" Type="http://schemas.openxmlformats.org/officeDocument/2006/relationships/slide" Target="slides/slide111.xml"/><Relationship Id="rId117" Type="http://schemas.openxmlformats.org/officeDocument/2006/relationships/slide" Target="slides/slide112.xml"/><Relationship Id="rId118" Type="http://schemas.openxmlformats.org/officeDocument/2006/relationships/slide" Target="slides/slide113.xml"/><Relationship Id="rId119" Type="http://schemas.openxmlformats.org/officeDocument/2006/relationships/slide" Target="slides/slide114.xml"/><Relationship Id="rId150" Type="http://schemas.openxmlformats.org/officeDocument/2006/relationships/slide" Target="slides/slide145.xml"/><Relationship Id="rId151" Type="http://schemas.openxmlformats.org/officeDocument/2006/relationships/slide" Target="slides/slide146.xml"/><Relationship Id="rId152" Type="http://schemas.openxmlformats.org/officeDocument/2006/relationships/slide" Target="slides/slide147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153" Type="http://schemas.openxmlformats.org/officeDocument/2006/relationships/slide" Target="slides/slide148.xml"/><Relationship Id="rId154" Type="http://schemas.openxmlformats.org/officeDocument/2006/relationships/slide" Target="slides/slide149.xml"/><Relationship Id="rId155" Type="http://schemas.openxmlformats.org/officeDocument/2006/relationships/slide" Target="slides/slide150.xml"/><Relationship Id="rId156" Type="http://schemas.openxmlformats.org/officeDocument/2006/relationships/slide" Target="slides/slide151.xml"/><Relationship Id="rId157" Type="http://schemas.openxmlformats.org/officeDocument/2006/relationships/slide" Target="slides/slide152.xml"/><Relationship Id="rId158" Type="http://schemas.openxmlformats.org/officeDocument/2006/relationships/slide" Target="slides/slide153.xml"/><Relationship Id="rId159" Type="http://schemas.openxmlformats.org/officeDocument/2006/relationships/slide" Target="slides/slide154.xml"/><Relationship Id="rId190" Type="http://schemas.openxmlformats.org/officeDocument/2006/relationships/slide" Target="slides/slide185.xml"/><Relationship Id="rId191" Type="http://schemas.openxmlformats.org/officeDocument/2006/relationships/slide" Target="slides/slide186.xml"/><Relationship Id="rId192" Type="http://schemas.openxmlformats.org/officeDocument/2006/relationships/slide" Target="slides/slide187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193" Type="http://schemas.openxmlformats.org/officeDocument/2006/relationships/slide" Target="slides/slide188.xml"/><Relationship Id="rId194" Type="http://schemas.openxmlformats.org/officeDocument/2006/relationships/slide" Target="slides/slide189.xml"/><Relationship Id="rId195" Type="http://schemas.openxmlformats.org/officeDocument/2006/relationships/slide" Target="slides/slide190.xml"/><Relationship Id="rId196" Type="http://schemas.openxmlformats.org/officeDocument/2006/relationships/slide" Target="slides/slide191.xml"/><Relationship Id="rId197" Type="http://schemas.openxmlformats.org/officeDocument/2006/relationships/notesMaster" Target="notesMasters/notesMaster1.xml"/><Relationship Id="rId198" Type="http://schemas.openxmlformats.org/officeDocument/2006/relationships/printerSettings" Target="printerSettings/printerSettings1.bin"/><Relationship Id="rId199" Type="http://schemas.openxmlformats.org/officeDocument/2006/relationships/presProps" Target="presProps.xml"/><Relationship Id="rId90" Type="http://schemas.openxmlformats.org/officeDocument/2006/relationships/slide" Target="slides/slide85.xml"/><Relationship Id="rId91" Type="http://schemas.openxmlformats.org/officeDocument/2006/relationships/slide" Target="slides/slide86.xml"/><Relationship Id="rId92" Type="http://schemas.openxmlformats.org/officeDocument/2006/relationships/slide" Target="slides/slide87.xml"/><Relationship Id="rId93" Type="http://schemas.openxmlformats.org/officeDocument/2006/relationships/slide" Target="slides/slide88.xml"/><Relationship Id="rId94" Type="http://schemas.openxmlformats.org/officeDocument/2006/relationships/slide" Target="slides/slide89.xml"/><Relationship Id="rId95" Type="http://schemas.openxmlformats.org/officeDocument/2006/relationships/slide" Target="slides/slide90.xml"/><Relationship Id="rId96" Type="http://schemas.openxmlformats.org/officeDocument/2006/relationships/slide" Target="slides/slide91.xml"/><Relationship Id="rId97" Type="http://schemas.openxmlformats.org/officeDocument/2006/relationships/slide" Target="slides/slide92.xml"/><Relationship Id="rId98" Type="http://schemas.openxmlformats.org/officeDocument/2006/relationships/slide" Target="slides/slide93.xml"/><Relationship Id="rId99" Type="http://schemas.openxmlformats.org/officeDocument/2006/relationships/slide" Target="slides/slide94.xml"/><Relationship Id="rId120" Type="http://schemas.openxmlformats.org/officeDocument/2006/relationships/slide" Target="slides/slide115.xml"/><Relationship Id="rId121" Type="http://schemas.openxmlformats.org/officeDocument/2006/relationships/slide" Target="slides/slide116.xml"/><Relationship Id="rId122" Type="http://schemas.openxmlformats.org/officeDocument/2006/relationships/slide" Target="slides/slide117.xml"/><Relationship Id="rId123" Type="http://schemas.openxmlformats.org/officeDocument/2006/relationships/slide" Target="slides/slide118.xml"/><Relationship Id="rId124" Type="http://schemas.openxmlformats.org/officeDocument/2006/relationships/slide" Target="slides/slide119.xml"/><Relationship Id="rId125" Type="http://schemas.openxmlformats.org/officeDocument/2006/relationships/slide" Target="slides/slide120.xml"/><Relationship Id="rId126" Type="http://schemas.openxmlformats.org/officeDocument/2006/relationships/slide" Target="slides/slide121.xml"/><Relationship Id="rId127" Type="http://schemas.openxmlformats.org/officeDocument/2006/relationships/slide" Target="slides/slide122.xml"/><Relationship Id="rId128" Type="http://schemas.openxmlformats.org/officeDocument/2006/relationships/slide" Target="slides/slide123.xml"/><Relationship Id="rId129" Type="http://schemas.openxmlformats.org/officeDocument/2006/relationships/slide" Target="slides/slide124.xml"/><Relationship Id="rId160" Type="http://schemas.openxmlformats.org/officeDocument/2006/relationships/slide" Target="slides/slide155.xml"/><Relationship Id="rId161" Type="http://schemas.openxmlformats.org/officeDocument/2006/relationships/slide" Target="slides/slide156.xml"/><Relationship Id="rId162" Type="http://schemas.openxmlformats.org/officeDocument/2006/relationships/slide" Target="slides/slide157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63" Type="http://schemas.openxmlformats.org/officeDocument/2006/relationships/slide" Target="slides/slide158.xml"/><Relationship Id="rId164" Type="http://schemas.openxmlformats.org/officeDocument/2006/relationships/slide" Target="slides/slide159.xml"/><Relationship Id="rId165" Type="http://schemas.openxmlformats.org/officeDocument/2006/relationships/slide" Target="slides/slide160.xml"/><Relationship Id="rId166" Type="http://schemas.openxmlformats.org/officeDocument/2006/relationships/slide" Target="slides/slide161.xml"/><Relationship Id="rId167" Type="http://schemas.openxmlformats.org/officeDocument/2006/relationships/slide" Target="slides/slide162.xml"/><Relationship Id="rId168" Type="http://schemas.openxmlformats.org/officeDocument/2006/relationships/slide" Target="slides/slide163.xml"/><Relationship Id="rId169" Type="http://schemas.openxmlformats.org/officeDocument/2006/relationships/slide" Target="slides/slide164.xml"/><Relationship Id="rId200" Type="http://schemas.openxmlformats.org/officeDocument/2006/relationships/viewProps" Target="viewProps.xml"/><Relationship Id="rId201" Type="http://schemas.openxmlformats.org/officeDocument/2006/relationships/theme" Target="theme/theme1.xml"/><Relationship Id="rId202" Type="http://schemas.openxmlformats.org/officeDocument/2006/relationships/tableStyles" Target="tableStyles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130" Type="http://schemas.openxmlformats.org/officeDocument/2006/relationships/slide" Target="slides/slide125.xml"/><Relationship Id="rId131" Type="http://schemas.openxmlformats.org/officeDocument/2006/relationships/slide" Target="slides/slide126.xml"/><Relationship Id="rId132" Type="http://schemas.openxmlformats.org/officeDocument/2006/relationships/slide" Target="slides/slide127.xml"/><Relationship Id="rId133" Type="http://schemas.openxmlformats.org/officeDocument/2006/relationships/slide" Target="slides/slide128.xml"/><Relationship Id="rId134" Type="http://schemas.openxmlformats.org/officeDocument/2006/relationships/slide" Target="slides/slide129.xml"/><Relationship Id="rId135" Type="http://schemas.openxmlformats.org/officeDocument/2006/relationships/slide" Target="slides/slide130.xml"/><Relationship Id="rId136" Type="http://schemas.openxmlformats.org/officeDocument/2006/relationships/slide" Target="slides/slide131.xml"/><Relationship Id="rId137" Type="http://schemas.openxmlformats.org/officeDocument/2006/relationships/slide" Target="slides/slide132.xml"/><Relationship Id="rId138" Type="http://schemas.openxmlformats.org/officeDocument/2006/relationships/slide" Target="slides/slide133.xml"/><Relationship Id="rId139" Type="http://schemas.openxmlformats.org/officeDocument/2006/relationships/slide" Target="slides/slide134.xml"/><Relationship Id="rId170" Type="http://schemas.openxmlformats.org/officeDocument/2006/relationships/slide" Target="slides/slide165.xml"/><Relationship Id="rId171" Type="http://schemas.openxmlformats.org/officeDocument/2006/relationships/slide" Target="slides/slide166.xml"/><Relationship Id="rId172" Type="http://schemas.openxmlformats.org/officeDocument/2006/relationships/slide" Target="slides/slide167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173" Type="http://schemas.openxmlformats.org/officeDocument/2006/relationships/slide" Target="slides/slide168.xml"/><Relationship Id="rId174" Type="http://schemas.openxmlformats.org/officeDocument/2006/relationships/slide" Target="slides/slide169.xml"/><Relationship Id="rId175" Type="http://schemas.openxmlformats.org/officeDocument/2006/relationships/slide" Target="slides/slide170.xml"/><Relationship Id="rId176" Type="http://schemas.openxmlformats.org/officeDocument/2006/relationships/slide" Target="slides/slide171.xml"/><Relationship Id="rId177" Type="http://schemas.openxmlformats.org/officeDocument/2006/relationships/slide" Target="slides/slide172.xml"/><Relationship Id="rId178" Type="http://schemas.openxmlformats.org/officeDocument/2006/relationships/slide" Target="slides/slide173.xml"/><Relationship Id="rId179" Type="http://schemas.openxmlformats.org/officeDocument/2006/relationships/slide" Target="slides/slide17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100" Type="http://schemas.openxmlformats.org/officeDocument/2006/relationships/slide" Target="slides/slide95.xml"/><Relationship Id="rId101" Type="http://schemas.openxmlformats.org/officeDocument/2006/relationships/slide" Target="slides/slide96.xml"/><Relationship Id="rId102" Type="http://schemas.openxmlformats.org/officeDocument/2006/relationships/slide" Target="slides/slide97.xml"/><Relationship Id="rId103" Type="http://schemas.openxmlformats.org/officeDocument/2006/relationships/slide" Target="slides/slide98.xml"/><Relationship Id="rId104" Type="http://schemas.openxmlformats.org/officeDocument/2006/relationships/slide" Target="slides/slide99.xml"/><Relationship Id="rId105" Type="http://schemas.openxmlformats.org/officeDocument/2006/relationships/slide" Target="slides/slide100.xml"/><Relationship Id="rId106" Type="http://schemas.openxmlformats.org/officeDocument/2006/relationships/slide" Target="slides/slide101.xml"/><Relationship Id="rId107" Type="http://schemas.openxmlformats.org/officeDocument/2006/relationships/slide" Target="slides/slide102.xml"/><Relationship Id="rId108" Type="http://schemas.openxmlformats.org/officeDocument/2006/relationships/slide" Target="slides/slide103.xml"/><Relationship Id="rId109" Type="http://schemas.openxmlformats.org/officeDocument/2006/relationships/slide" Target="slides/slide10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40" Type="http://schemas.openxmlformats.org/officeDocument/2006/relationships/slide" Target="slides/slide135.xml"/><Relationship Id="rId141" Type="http://schemas.openxmlformats.org/officeDocument/2006/relationships/slide" Target="slides/slide1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2BC6B1-58E1-CD41-8685-C7E2005A6B23}" type="datetimeFigureOut">
              <a:rPr lang="en-US" smtClean="0"/>
              <a:t>4/14/17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E433E7-1856-0044-8D5B-AED5B3DC1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601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18" algn="l" defTabSz="4571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43" algn="l" defTabSz="4571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62" algn="l" defTabSz="4571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84" algn="l" defTabSz="4571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01" algn="l" defTabSz="4571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19" algn="l" defTabSz="4571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40" algn="l" defTabSz="4571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60" algn="l" defTabSz="4571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8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6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8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0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6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7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F43905-87C0-4543-81FD-C693DD84435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F43905-87C0-4543-81FD-C693DD84435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24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F43905-87C0-4543-81FD-C693DD84435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25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F43905-87C0-4543-81FD-C693DD84435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26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F43905-87C0-4543-81FD-C693DD84435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27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F43905-87C0-4543-81FD-C693DD84435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28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F43905-87C0-4543-81FD-C693DD84435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29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F43905-87C0-4543-81FD-C693DD84435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30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F43905-87C0-4543-81FD-C693DD84435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31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F43905-87C0-4543-81FD-C693DD84435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32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F43905-87C0-4543-81FD-C693DD84435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33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F43905-87C0-4543-81FD-C693DD84435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9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F43905-87C0-4543-81FD-C693DD84435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34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F43905-87C0-4543-81FD-C693DD84435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35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F43905-87C0-4543-81FD-C693DD84435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36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F43905-87C0-4543-81FD-C693DD84435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37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F43905-87C0-4543-81FD-C693DD84435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38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F43905-87C0-4543-81FD-C693DD84435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39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F43905-87C0-4543-81FD-C693DD84435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40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F43905-87C0-4543-81FD-C693DD84435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41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F43905-87C0-4543-81FD-C693DD84435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42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F43905-87C0-4543-81FD-C693DD84435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43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F43905-87C0-4543-81FD-C693DD84435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17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F43905-87C0-4543-81FD-C693DD84435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44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F43905-87C0-4543-81FD-C693DD84435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45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F43905-87C0-4543-81FD-C693DD84435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46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F43905-87C0-4543-81FD-C693DD84435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47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F43905-87C0-4543-81FD-C693DD84435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48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F43905-87C0-4543-81FD-C693DD84435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49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F43905-87C0-4543-81FD-C693DD84435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50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F43905-87C0-4543-81FD-C693DD84435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51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F43905-87C0-4543-81FD-C693DD84435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52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07D1B0-4AF7-496D-9743-135B02624D9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53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1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19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F43905-87C0-4543-81FD-C693DD84435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18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F43905-87C0-4543-81FD-C693DD84435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54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F43905-87C0-4543-81FD-C693DD84435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55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F43905-87C0-4543-81FD-C693DD84435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56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F43905-87C0-4543-81FD-C693DD84435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57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F43905-87C0-4543-81FD-C693DD84435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58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F43905-87C0-4543-81FD-C693DD84435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59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F43905-87C0-4543-81FD-C693DD84435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60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F43905-87C0-4543-81FD-C693DD84435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61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F43905-87C0-4543-81FD-C693DD84435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62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F43905-87C0-4543-81FD-C693DD84435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63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F43905-87C0-4543-81FD-C693DD84435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19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F43905-87C0-4543-81FD-C693DD84435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64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F43905-87C0-4543-81FD-C693DD84435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65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F43905-87C0-4543-81FD-C693DD84435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66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F43905-87C0-4543-81FD-C693DD84435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67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F43905-87C0-4543-81FD-C693DD84435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79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F43905-87C0-4543-81FD-C693DD84435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80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F43905-87C0-4543-81FD-C693DD84435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81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F43905-87C0-4543-81FD-C693DD84435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82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F43905-87C0-4543-81FD-C693DD84435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87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F43905-87C0-4543-81FD-C693DD84435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104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F43905-87C0-4543-81FD-C693DD84435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20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F43905-87C0-4543-81FD-C693DD84435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114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07D1B0-4AF7-496D-9743-135B02624D9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118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1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19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F43905-87C0-4543-81FD-C693DD84435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146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433E7-1856-0044-8D5B-AED5B3DC17FC}" type="slidenum">
              <a:rPr lang="en-US" smtClean="0"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12952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F43905-87C0-4543-81FD-C693DD84435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170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433E7-1856-0044-8D5B-AED5B3DC17FC}" type="slidenum">
              <a:rPr lang="en-US" smtClean="0"/>
              <a:t>186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92874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433E7-1856-0044-8D5B-AED5B3DC17FC}" type="slidenum">
              <a:rPr lang="en-US" smtClean="0"/>
              <a:t>187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92874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F43905-87C0-4543-81FD-C693DD84435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191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F43905-87C0-4543-81FD-C693DD84435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21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F43905-87C0-4543-81FD-C693DD84435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22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F43905-87C0-4543-81FD-C693DD84435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23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jp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5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18" indent="0" algn="ctr">
              <a:buNone/>
              <a:defRPr/>
            </a:lvl2pPr>
            <a:lvl3pPr marL="914243" indent="0" algn="ctr">
              <a:buNone/>
              <a:defRPr/>
            </a:lvl3pPr>
            <a:lvl4pPr marL="1371362" indent="0" algn="ctr">
              <a:buNone/>
              <a:defRPr/>
            </a:lvl4pPr>
            <a:lvl5pPr marL="1828484" indent="0" algn="ctr">
              <a:buNone/>
              <a:defRPr/>
            </a:lvl5pPr>
            <a:lvl6pPr marL="2285601" indent="0" algn="ctr">
              <a:buNone/>
              <a:defRPr/>
            </a:lvl6pPr>
            <a:lvl7pPr marL="2742719" indent="0" algn="ctr">
              <a:buNone/>
              <a:defRPr/>
            </a:lvl7pPr>
            <a:lvl8pPr marL="3199840" indent="0" algn="ctr">
              <a:buNone/>
              <a:defRPr/>
            </a:lvl8pPr>
            <a:lvl9pPr marL="365696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60FA3D-A254-4BA1-8173-D3ABCBF69765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28626344"/>
      </p:ext>
    </p:extLst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F0940E-F5CB-47A2-BC37-4E99D8AF2222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36898288"/>
      </p:ext>
    </p:extLst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CF68B1-8C2B-40C3-91FC-1312E23FDC71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92897997"/>
      </p:ext>
    </p:extLst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84289" y="4050800"/>
            <a:ext cx="7309673" cy="716471"/>
          </a:xfrm>
        </p:spPr>
        <p:txBody>
          <a:bodyPr anchor="b">
            <a:normAutofit/>
          </a:bodyPr>
          <a:lstStyle>
            <a:lvl1pPr algn="ctr">
              <a:defRPr sz="4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Presentation Title | Presenter Name  </a:t>
            </a:r>
          </a:p>
        </p:txBody>
      </p:sp>
    </p:spTree>
    <p:extLst>
      <p:ext uri="{BB962C8B-B14F-4D97-AF65-F5344CB8AC3E}">
        <p14:creationId xmlns:p14="http://schemas.microsoft.com/office/powerpoint/2010/main" val="5605126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b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b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b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b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45735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3"/>
            <a:ext cx="7886700" cy="2139553"/>
          </a:xfrm>
        </p:spPr>
        <p:txBody>
          <a:bodyPr anchor="b"/>
          <a:lstStyle>
            <a:lvl1pPr>
              <a:defRPr sz="6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11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4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02617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22833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118" indent="0">
              <a:buNone/>
              <a:defRPr sz="2000" b="1"/>
            </a:lvl2pPr>
            <a:lvl3pPr marL="914243" indent="0">
              <a:buNone/>
              <a:defRPr sz="1800" b="1"/>
            </a:lvl3pPr>
            <a:lvl4pPr marL="1371362" indent="0">
              <a:buNone/>
              <a:defRPr sz="1600" b="1"/>
            </a:lvl4pPr>
            <a:lvl5pPr marL="1828484" indent="0">
              <a:buNone/>
              <a:defRPr sz="1600" b="1"/>
            </a:lvl5pPr>
            <a:lvl6pPr marL="2285601" indent="0">
              <a:buNone/>
              <a:defRPr sz="1600" b="1"/>
            </a:lvl6pPr>
            <a:lvl7pPr marL="2742719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6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4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118" indent="0">
              <a:buNone/>
              <a:defRPr sz="2000" b="1"/>
            </a:lvl2pPr>
            <a:lvl3pPr marL="914243" indent="0">
              <a:buNone/>
              <a:defRPr sz="1800" b="1"/>
            </a:lvl3pPr>
            <a:lvl4pPr marL="1371362" indent="0">
              <a:buNone/>
              <a:defRPr sz="1600" b="1"/>
            </a:lvl4pPr>
            <a:lvl5pPr marL="1828484" indent="0">
              <a:buNone/>
              <a:defRPr sz="1600" b="1"/>
            </a:lvl5pPr>
            <a:lvl6pPr marL="2285601" indent="0">
              <a:buNone/>
              <a:defRPr sz="1600" b="1"/>
            </a:lvl6pPr>
            <a:lvl7pPr marL="2742719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6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4" y="1878806"/>
            <a:ext cx="3887391" cy="2763441"/>
          </a:xfrm>
        </p:spPr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75906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239117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2163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8"/>
            <a:ext cx="4629150" cy="3655219"/>
          </a:xfrm>
        </p:spPr>
        <p:txBody>
          <a:bodyPr/>
          <a:lstStyle>
            <a:lvl1pPr>
              <a:defRPr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118" indent="0">
              <a:buNone/>
              <a:defRPr sz="1400"/>
            </a:lvl2pPr>
            <a:lvl3pPr marL="914243" indent="0">
              <a:buNone/>
              <a:defRPr sz="1200"/>
            </a:lvl3pPr>
            <a:lvl4pPr marL="1371362" indent="0">
              <a:buNone/>
              <a:defRPr sz="1000"/>
            </a:lvl4pPr>
            <a:lvl5pPr marL="1828484" indent="0">
              <a:buNone/>
              <a:defRPr sz="1000"/>
            </a:lvl5pPr>
            <a:lvl6pPr marL="2285601" indent="0">
              <a:buNone/>
              <a:defRPr sz="1000"/>
            </a:lvl6pPr>
            <a:lvl7pPr marL="2742719" indent="0">
              <a:buNone/>
              <a:defRPr sz="1000"/>
            </a:lvl7pPr>
            <a:lvl8pPr marL="3199840" indent="0">
              <a:buNone/>
              <a:defRPr sz="1000"/>
            </a:lvl8pPr>
            <a:lvl9pPr marL="365696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6570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70535-AFEB-459E-A6F8-B3B5AB0DFF57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53937863"/>
      </p:ext>
    </p:extLst>
  </p:cSld>
  <p:clrMapOvr>
    <a:masterClrMapping/>
  </p:clrMapOvr>
  <p:transition xmlns:p14="http://schemas.microsoft.com/office/powerpoint/2010/main"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8"/>
            <a:ext cx="4629150" cy="3655219"/>
          </a:xfrm>
        </p:spPr>
        <p:txBody>
          <a:bodyPr/>
          <a:lstStyle>
            <a:lvl1pPr marL="0" indent="0">
              <a:buNone/>
              <a:defRPr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118" indent="0">
              <a:buNone/>
              <a:defRPr sz="2800"/>
            </a:lvl2pPr>
            <a:lvl3pPr marL="914243" indent="0">
              <a:buNone/>
              <a:defRPr sz="2400"/>
            </a:lvl3pPr>
            <a:lvl4pPr marL="1371362" indent="0">
              <a:buNone/>
              <a:defRPr sz="2000"/>
            </a:lvl4pPr>
            <a:lvl5pPr marL="1828484" indent="0">
              <a:buNone/>
              <a:defRPr sz="2000"/>
            </a:lvl5pPr>
            <a:lvl6pPr marL="2285601" indent="0">
              <a:buNone/>
              <a:defRPr sz="2000"/>
            </a:lvl6pPr>
            <a:lvl7pPr marL="2742719" indent="0">
              <a:buNone/>
              <a:defRPr sz="2000"/>
            </a:lvl7pPr>
            <a:lvl8pPr marL="3199840" indent="0">
              <a:buNone/>
              <a:defRPr sz="2000"/>
            </a:lvl8pPr>
            <a:lvl9pPr marL="365696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118" indent="0">
              <a:buNone/>
              <a:defRPr sz="1400"/>
            </a:lvl2pPr>
            <a:lvl3pPr marL="914243" indent="0">
              <a:buNone/>
              <a:defRPr sz="1200"/>
            </a:lvl3pPr>
            <a:lvl4pPr marL="1371362" indent="0">
              <a:buNone/>
              <a:defRPr sz="1000"/>
            </a:lvl4pPr>
            <a:lvl5pPr marL="1828484" indent="0">
              <a:buNone/>
              <a:defRPr sz="1000"/>
            </a:lvl5pPr>
            <a:lvl6pPr marL="2285601" indent="0">
              <a:buNone/>
              <a:defRPr sz="1000"/>
            </a:lvl6pPr>
            <a:lvl7pPr marL="2742719" indent="0">
              <a:buNone/>
              <a:defRPr sz="1000"/>
            </a:lvl7pPr>
            <a:lvl8pPr marL="3199840" indent="0">
              <a:buNone/>
              <a:defRPr sz="1000"/>
            </a:lvl8pPr>
            <a:lvl9pPr marL="365696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87539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66255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2"/>
            <a:ext cx="1971675" cy="4358879"/>
          </a:xfrm>
        </p:spPr>
        <p:txBody>
          <a:bodyPr vert="eaVert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4" y="273852"/>
            <a:ext cx="5800725" cy="4358879"/>
          </a:xfrm>
        </p:spPr>
        <p:txBody>
          <a:bodyPr vert="eaVert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74949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84281" y="4050793"/>
            <a:ext cx="7309673" cy="716471"/>
          </a:xfrm>
        </p:spPr>
        <p:txBody>
          <a:bodyPr anchor="b">
            <a:normAutofit/>
          </a:bodyPr>
          <a:lstStyle>
            <a:lvl1pPr algn="ctr">
              <a:defRPr sz="35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Presentation Title | Presenter Name  </a:t>
            </a:r>
          </a:p>
        </p:txBody>
      </p:sp>
    </p:spTree>
    <p:extLst>
      <p:ext uri="{BB962C8B-B14F-4D97-AF65-F5344CB8AC3E}">
        <p14:creationId xmlns:p14="http://schemas.microsoft.com/office/powerpoint/2010/main" val="7418818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b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b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b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b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72784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4862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42491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65716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60495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8380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18" indent="0">
              <a:buNone/>
              <a:defRPr sz="1800"/>
            </a:lvl2pPr>
            <a:lvl3pPr marL="914243" indent="0">
              <a:buNone/>
              <a:defRPr sz="1600"/>
            </a:lvl3pPr>
            <a:lvl4pPr marL="1371362" indent="0">
              <a:buNone/>
              <a:defRPr sz="1400"/>
            </a:lvl4pPr>
            <a:lvl5pPr marL="1828484" indent="0">
              <a:buNone/>
              <a:defRPr sz="1400"/>
            </a:lvl5pPr>
            <a:lvl6pPr marL="2285601" indent="0">
              <a:buNone/>
              <a:defRPr sz="1400"/>
            </a:lvl6pPr>
            <a:lvl7pPr marL="2742719" indent="0">
              <a:buNone/>
              <a:defRPr sz="1400"/>
            </a:lvl7pPr>
            <a:lvl8pPr marL="3199840" indent="0">
              <a:buNone/>
              <a:defRPr sz="1400"/>
            </a:lvl8pPr>
            <a:lvl9pPr marL="365696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7779A-A7F9-48DA-8015-274D7E366A6A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57247399"/>
      </p:ext>
    </p:extLst>
  </p:cSld>
  <p:clrMapOvr>
    <a:masterClrMapping/>
  </p:clrMapOvr>
  <p:transition xmlns:p14="http://schemas.microsoft.com/office/powerpoint/2010/main"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5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5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33572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31615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34636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5"/>
            <a:ext cx="5800725" cy="4358879"/>
          </a:xfrm>
        </p:spPr>
        <p:txBody>
          <a:bodyPr vert="eaVert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05078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B2182-74F4-CA48-9079-B26DB877D4B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4/14/17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A2316-3899-5447-960D-3439F0DED5E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00112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257300"/>
            <a:ext cx="7772400" cy="1371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6797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7235BB-1D7F-4CC3-ABDE-F3E8595FFEF2}" type="slidenum">
              <a:rPr lang="en-US">
                <a:solidFill>
                  <a:srgbClr val="FFFFFF"/>
                </a:solidFill>
                <a:latin typeface="Tahoma"/>
                <a:cs typeface="Arial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ahom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01176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EE5EEC-5D35-4B71-AF5A-3620350491B5}" type="slidenum">
              <a:rPr lang="en-US">
                <a:solidFill>
                  <a:srgbClr val="FFFFFF"/>
                </a:solidFill>
                <a:latin typeface="Tahoma"/>
                <a:cs typeface="Arial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ahom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77660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8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684D-CB0A-40E7-AEF5-B6B9BDF82C73}" type="slidenum">
              <a:rPr lang="en-US">
                <a:solidFill>
                  <a:srgbClr val="FFFFFF"/>
                </a:solidFill>
                <a:latin typeface="Tahoma"/>
                <a:cs typeface="Arial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ahom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61019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5900"/>
            <a:ext cx="40386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40386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866DD-C3E2-4CE7-8507-02BFA148D719}" type="slidenum">
              <a:rPr lang="en-US">
                <a:solidFill>
                  <a:srgbClr val="FFFFFF"/>
                </a:solidFill>
                <a:latin typeface="Tahoma"/>
                <a:cs typeface="Arial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ahom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55541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  <a:cs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  <a:cs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D434AD-308C-4F3F-BB42-39CB4FFD3A58}" type="slidenum">
              <a:rPr lang="en-US">
                <a:solidFill>
                  <a:srgbClr val="FFFFFF"/>
                </a:solidFill>
                <a:latin typeface="Tahoma"/>
                <a:cs typeface="Arial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ahom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2996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6F1EF-FBFC-4745-85A3-18A435A1C624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56079052"/>
      </p:ext>
    </p:extLst>
  </p:cSld>
  <p:clrMapOvr>
    <a:masterClrMapping/>
  </p:clrMapOvr>
  <p:transition xmlns:p14="http://schemas.microsoft.com/office/powerpoint/2010/main"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  <a:cs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  <a:cs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DBE12-71C6-4407-9487-EDB9BCF4134F}" type="slidenum">
              <a:rPr lang="en-US">
                <a:solidFill>
                  <a:srgbClr val="FFFFFF"/>
                </a:solidFill>
                <a:latin typeface="Tahoma"/>
                <a:cs typeface="Arial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ahom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91145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  <a:cs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  <a:cs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BCD75-0214-4705-ADAB-041E0933093C}" type="slidenum">
              <a:rPr lang="en-US">
                <a:solidFill>
                  <a:srgbClr val="FFFFFF"/>
                </a:solidFill>
                <a:latin typeface="Tahoma"/>
                <a:cs typeface="Arial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ahom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07434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0EAFA1-F5C5-4BBD-9607-26F65DB31A7A}" type="slidenum">
              <a:rPr lang="en-US">
                <a:solidFill>
                  <a:srgbClr val="FFFFFF"/>
                </a:solidFill>
                <a:latin typeface="Tahoma"/>
                <a:cs typeface="Arial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ahom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4529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E3A-6BB8-447A-B3C9-DFB996FDFBB8}" type="slidenum">
              <a:rPr lang="en-US">
                <a:solidFill>
                  <a:srgbClr val="FFFFFF"/>
                </a:solidFill>
                <a:latin typeface="Tahoma"/>
                <a:cs typeface="Arial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ahom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87341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3C626D-794B-47AE-9FB1-FBA758FB45DF}" type="slidenum">
              <a:rPr lang="en-US">
                <a:solidFill>
                  <a:srgbClr val="FFFFFF"/>
                </a:solidFill>
                <a:latin typeface="Tahoma"/>
                <a:cs typeface="Arial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ahom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19728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85750"/>
            <a:ext cx="2057400" cy="4286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85750"/>
            <a:ext cx="6019800" cy="4286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72E2F-0045-4F60-8775-A0C1EC0AE034}" type="slidenum">
              <a:rPr lang="en-US">
                <a:solidFill>
                  <a:srgbClr val="FFFFFF"/>
                </a:solidFill>
                <a:latin typeface="Tahoma"/>
                <a:cs typeface="Arial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ahom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23623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800476" y="1341837"/>
            <a:ext cx="5340350" cy="3792140"/>
            <a:chOff x="2394" y="1127"/>
            <a:chExt cx="3364" cy="318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cs typeface="Arial"/>
              </a:endParaRPr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cs typeface="Arial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cs typeface="Arial"/>
              </a:endParaRPr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cs typeface="Arial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cs typeface="Arial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cs typeface="Arial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cs typeface="Arial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cs typeface="Arial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cs typeface="Arial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cs typeface="Arial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cs typeface="Arial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cs typeface="Arial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cs typeface="Arial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cs typeface="Arial"/>
              </a:endParaRPr>
            </a:p>
          </p:txBody>
        </p:sp>
        <p:sp>
          <p:nvSpPr>
            <p:cNvPr id="19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cs typeface="Arial"/>
              </a:endParaRPr>
            </a:p>
          </p:txBody>
        </p:sp>
        <p:sp>
          <p:nvSpPr>
            <p:cNvPr id="20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cs typeface="Arial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cs typeface="Arial"/>
              </a:endParaRPr>
            </a:p>
          </p:txBody>
        </p:sp>
        <p:sp>
          <p:nvSpPr>
            <p:cNvPr id="22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cs typeface="Arial"/>
              </a:endParaRPr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cs typeface="Arial"/>
              </a:endParaRPr>
            </a:p>
          </p:txBody>
        </p:sp>
        <p:sp>
          <p:nvSpPr>
            <p:cNvPr id="24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cs typeface="Arial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cs typeface="Arial"/>
              </a:endParaRPr>
            </a:p>
          </p:txBody>
        </p:sp>
        <p:sp>
          <p:nvSpPr>
            <p:cNvPr id="26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cs typeface="Arial"/>
              </a:endParaRPr>
            </a:p>
          </p:txBody>
        </p:sp>
        <p:sp>
          <p:nvSpPr>
            <p:cNvPr id="27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cs typeface="Arial"/>
              </a:endParaRPr>
            </a:p>
          </p:txBody>
        </p:sp>
        <p:sp>
          <p:nvSpPr>
            <p:cNvPr id="28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cs typeface="Arial"/>
              </a:endParaRPr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cs typeface="Arial"/>
              </a:endParaRPr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cs typeface="Arial"/>
              </a:endParaRPr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cs typeface="Arial"/>
              </a:endParaRPr>
            </a:p>
          </p:txBody>
        </p:sp>
        <p:sp>
          <p:nvSpPr>
            <p:cNvPr id="32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cs typeface="Arial"/>
              </a:endParaRPr>
            </a:p>
          </p:txBody>
        </p:sp>
        <p:sp>
          <p:nvSpPr>
            <p:cNvPr id="33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cs typeface="Arial"/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cs typeface="Arial"/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cs typeface="Arial"/>
              </a:endParaRPr>
            </a:p>
          </p:txBody>
        </p:sp>
        <p:sp>
          <p:nvSpPr>
            <p:cNvPr id="36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cs typeface="Arial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cs typeface="Arial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cs typeface="Arial"/>
              </a:endParaRPr>
            </a:p>
          </p:txBody>
        </p:sp>
      </p:grpSp>
      <p:sp>
        <p:nvSpPr>
          <p:cNvPr id="533543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33544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326358"/>
            <a:ext cx="7772400" cy="1302544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9" name="Rectangle 3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  <a:cs typeface="Arial"/>
            </a:endParaRPr>
          </a:p>
        </p:txBody>
      </p:sp>
      <p:sp>
        <p:nvSpPr>
          <p:cNvPr id="40" name="Rectangle 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  <a:cs typeface="Arial"/>
            </a:endParaRP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CABBA6D-CDEF-43B0-84AC-F1BC586B66EA}" type="slidenum">
              <a:rPr lang="en-US">
                <a:solidFill>
                  <a:srgbClr val="FFFFFF"/>
                </a:solidFill>
                <a:latin typeface="Tahoma"/>
                <a:cs typeface="Arial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ahom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99037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  <a:cs typeface="Arial"/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  <a:cs typeface="Arial"/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1881D3-FA52-41CB-BF8E-BF15011B8D2A}" type="slidenum">
              <a:rPr lang="en-US">
                <a:solidFill>
                  <a:srgbClr val="FFFFFF"/>
                </a:solidFill>
                <a:latin typeface="Tahoma"/>
                <a:cs typeface="Arial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ahom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67818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  <a:cs typeface="Arial"/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  <a:cs typeface="Arial"/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2BA03-162F-4D9A-AB8B-9AEDFA00D127}" type="slidenum">
              <a:rPr lang="en-US">
                <a:solidFill>
                  <a:srgbClr val="FFFFFF"/>
                </a:solidFill>
                <a:latin typeface="Tahoma"/>
                <a:cs typeface="Arial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ahom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48373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80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80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  <a:cs typeface="Arial"/>
            </a:endParaRP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  <a:cs typeface="Arial"/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513C6-2CAB-46F5-A3C5-83677D43C849}" type="slidenum">
              <a:rPr lang="en-US">
                <a:solidFill>
                  <a:srgbClr val="FFFFFF"/>
                </a:solidFill>
                <a:latin typeface="Tahoma"/>
                <a:cs typeface="Arial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ahom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2782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8" indent="0">
              <a:buNone/>
              <a:defRPr sz="2000" b="1"/>
            </a:lvl2pPr>
            <a:lvl3pPr marL="914243" indent="0">
              <a:buNone/>
              <a:defRPr sz="1800" b="1"/>
            </a:lvl3pPr>
            <a:lvl4pPr marL="1371362" indent="0">
              <a:buNone/>
              <a:defRPr sz="1600" b="1"/>
            </a:lvl4pPr>
            <a:lvl5pPr marL="1828484" indent="0">
              <a:buNone/>
              <a:defRPr sz="1600" b="1"/>
            </a:lvl5pPr>
            <a:lvl6pPr marL="2285601" indent="0">
              <a:buNone/>
              <a:defRPr sz="1600" b="1"/>
            </a:lvl6pPr>
            <a:lvl7pPr marL="2742719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6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8" indent="0">
              <a:buNone/>
              <a:defRPr sz="2000" b="1"/>
            </a:lvl2pPr>
            <a:lvl3pPr marL="914243" indent="0">
              <a:buNone/>
              <a:defRPr sz="1800" b="1"/>
            </a:lvl3pPr>
            <a:lvl4pPr marL="1371362" indent="0">
              <a:buNone/>
              <a:defRPr sz="1600" b="1"/>
            </a:lvl4pPr>
            <a:lvl5pPr marL="1828484" indent="0">
              <a:buNone/>
              <a:defRPr sz="1600" b="1"/>
            </a:lvl5pPr>
            <a:lvl6pPr marL="2285601" indent="0">
              <a:buNone/>
              <a:defRPr sz="1600" b="1"/>
            </a:lvl6pPr>
            <a:lvl7pPr marL="2742719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6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3493E-4B2B-4786-BCA1-299651E50F9C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76005655"/>
      </p:ext>
    </p:extLst>
  </p:cSld>
  <p:clrMapOvr>
    <a:masterClrMapping/>
  </p:clrMapOvr>
  <p:transition xmlns:p14="http://schemas.microsoft.com/office/powerpoint/2010/main"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  <a:cs typeface="Arial"/>
            </a:endParaRPr>
          </a:p>
        </p:txBody>
      </p:sp>
      <p:sp>
        <p:nvSpPr>
          <p:cNvPr id="8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  <a:cs typeface="Arial"/>
            </a:endParaRPr>
          </a:p>
        </p:txBody>
      </p:sp>
      <p:sp>
        <p:nvSpPr>
          <p:cNvPr id="9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608CCC-9359-4F6E-84C2-F44E7CC0BCAC}" type="slidenum">
              <a:rPr lang="en-US">
                <a:solidFill>
                  <a:srgbClr val="FFFFFF"/>
                </a:solidFill>
                <a:latin typeface="Tahoma"/>
                <a:cs typeface="Arial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ahom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76501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  <a:cs typeface="Arial"/>
            </a:endParaRP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  <a:cs typeface="Arial"/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5D93A0-82DE-4363-A6BF-186A4B0F7A8E}" type="slidenum">
              <a:rPr lang="en-US">
                <a:solidFill>
                  <a:srgbClr val="FFFFFF"/>
                </a:solidFill>
                <a:latin typeface="Tahoma"/>
                <a:cs typeface="Arial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ahom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03508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  <a:cs typeface="Arial"/>
            </a:endParaRP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  <a:cs typeface="Arial"/>
            </a:endParaRP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7A9A0-104C-4BA9-8E74-6008659EC817}" type="slidenum">
              <a:rPr lang="en-US">
                <a:solidFill>
                  <a:srgbClr val="FFFFFF"/>
                </a:solidFill>
                <a:latin typeface="Tahoma"/>
                <a:cs typeface="Arial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ahom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92030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  <a:cs typeface="Arial"/>
            </a:endParaRP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  <a:cs typeface="Arial"/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94822-F6EC-4262-B4CC-3A5C9909ED8D}" type="slidenum">
              <a:rPr lang="en-US">
                <a:solidFill>
                  <a:srgbClr val="FFFFFF"/>
                </a:solidFill>
                <a:latin typeface="Tahoma"/>
                <a:cs typeface="Arial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ahom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17274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  <a:cs typeface="Arial"/>
            </a:endParaRP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  <a:cs typeface="Arial"/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74B8D-E3D0-441C-A9BC-F811869F4586}" type="slidenum">
              <a:rPr lang="en-US">
                <a:solidFill>
                  <a:srgbClr val="FFFFFF"/>
                </a:solidFill>
                <a:latin typeface="Tahoma"/>
                <a:cs typeface="Arial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ahom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46792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  <a:cs typeface="Arial"/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  <a:cs typeface="Arial"/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71CFEF-8168-4972-B0B4-B48617B1A29A}" type="slidenum">
              <a:rPr lang="en-US">
                <a:solidFill>
                  <a:srgbClr val="FFFFFF"/>
                </a:solidFill>
                <a:latin typeface="Tahoma"/>
                <a:cs typeface="Arial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ahom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94680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8360"/>
            <a:ext cx="2057400" cy="438983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8360"/>
            <a:ext cx="6019800" cy="43898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  <a:cs typeface="Arial"/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  <a:cs typeface="Arial"/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A7A50-54BA-4685-BF6F-A159DA454CDE}" type="slidenum">
              <a:rPr lang="en-US">
                <a:solidFill>
                  <a:srgbClr val="FFFFFF"/>
                </a:solidFill>
                <a:latin typeface="Tahoma"/>
                <a:cs typeface="Arial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ahom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7130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8BA91-78CB-46E7-AE43-9DF70B4A0662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71167455"/>
      </p:ext>
    </p:extLst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44908-5AE1-41B5-A5CC-0F9290641B1A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37103544"/>
      </p:ext>
    </p:extLst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18" indent="0">
              <a:buNone/>
              <a:defRPr sz="1200"/>
            </a:lvl2pPr>
            <a:lvl3pPr marL="914243" indent="0">
              <a:buNone/>
              <a:defRPr sz="1000"/>
            </a:lvl3pPr>
            <a:lvl4pPr marL="1371362" indent="0">
              <a:buNone/>
              <a:defRPr sz="900"/>
            </a:lvl4pPr>
            <a:lvl5pPr marL="1828484" indent="0">
              <a:buNone/>
              <a:defRPr sz="900"/>
            </a:lvl5pPr>
            <a:lvl6pPr marL="2285601" indent="0">
              <a:buNone/>
              <a:defRPr sz="900"/>
            </a:lvl6pPr>
            <a:lvl7pPr marL="2742719" indent="0">
              <a:buNone/>
              <a:defRPr sz="900"/>
            </a:lvl7pPr>
            <a:lvl8pPr marL="3199840" indent="0">
              <a:buNone/>
              <a:defRPr sz="900"/>
            </a:lvl8pPr>
            <a:lvl9pPr marL="365696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335DE5-B4FF-4D9D-B50D-25932578736E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52087865"/>
      </p:ext>
    </p:extLst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18" indent="0">
              <a:buNone/>
              <a:defRPr sz="2800"/>
            </a:lvl2pPr>
            <a:lvl3pPr marL="914243" indent="0">
              <a:buNone/>
              <a:defRPr sz="2400"/>
            </a:lvl3pPr>
            <a:lvl4pPr marL="1371362" indent="0">
              <a:buNone/>
              <a:defRPr sz="2000"/>
            </a:lvl4pPr>
            <a:lvl5pPr marL="1828484" indent="0">
              <a:buNone/>
              <a:defRPr sz="2000"/>
            </a:lvl5pPr>
            <a:lvl6pPr marL="2285601" indent="0">
              <a:buNone/>
              <a:defRPr sz="2000"/>
            </a:lvl6pPr>
            <a:lvl7pPr marL="2742719" indent="0">
              <a:buNone/>
              <a:defRPr sz="2000"/>
            </a:lvl7pPr>
            <a:lvl8pPr marL="3199840" indent="0">
              <a:buNone/>
              <a:defRPr sz="2000"/>
            </a:lvl8pPr>
            <a:lvl9pPr marL="365696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18" indent="0">
              <a:buNone/>
              <a:defRPr sz="1200"/>
            </a:lvl2pPr>
            <a:lvl3pPr marL="914243" indent="0">
              <a:buNone/>
              <a:defRPr sz="1000"/>
            </a:lvl3pPr>
            <a:lvl4pPr marL="1371362" indent="0">
              <a:buNone/>
              <a:defRPr sz="900"/>
            </a:lvl4pPr>
            <a:lvl5pPr marL="1828484" indent="0">
              <a:buNone/>
              <a:defRPr sz="900"/>
            </a:lvl5pPr>
            <a:lvl6pPr marL="2285601" indent="0">
              <a:buNone/>
              <a:defRPr sz="900"/>
            </a:lvl6pPr>
            <a:lvl7pPr marL="2742719" indent="0">
              <a:buNone/>
              <a:defRPr sz="900"/>
            </a:lvl7pPr>
            <a:lvl8pPr marL="3199840" indent="0">
              <a:buNone/>
              <a:defRPr sz="900"/>
            </a:lvl8pPr>
            <a:lvl9pPr marL="365696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83753-56EE-489E-850C-D3EF23D0E9F5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99973839"/>
      </p:ext>
    </p:extLst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6" tIns="45713" rIns="91426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205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cs typeface="Arial" charset="0"/>
              </a:defRPr>
            </a:lvl1pPr>
          </a:lstStyle>
          <a:p>
            <a:pPr defTabSz="91424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05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cs typeface="Arial" charset="0"/>
              </a:defRPr>
            </a:lvl1pPr>
          </a:lstStyle>
          <a:p>
            <a:pPr defTabSz="91424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05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cs typeface="Arial" charset="0"/>
              </a:defRPr>
            </a:lvl1pPr>
          </a:lstStyle>
          <a:p>
            <a:pPr defTabSz="914243" fontAlgn="base">
              <a:spcBef>
                <a:spcPct val="0"/>
              </a:spcBef>
              <a:spcAft>
                <a:spcPct val="0"/>
              </a:spcAft>
              <a:defRPr/>
            </a:pPr>
            <a:fld id="{AA8AF112-E8FB-4BEA-B9DF-5825C219F2AF}" type="slidenum">
              <a:rPr lang="en-US" smtClean="0">
                <a:solidFill>
                  <a:srgbClr val="000000"/>
                </a:solidFill>
                <a:latin typeface="Times New Roman"/>
              </a:rPr>
              <a:pPr defTabSz="91424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1787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ransition xmlns:p14="http://schemas.microsoft.com/office/powerpoint/2010/main"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11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24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36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48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839" indent="-342839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23" indent="-28570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801" indent="-22855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599920" indent="-22855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042" indent="-22855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159" indent="-22855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282" indent="-22855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402" indent="-22855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521" indent="-22855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8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3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2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4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1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9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0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26" tIns="45713" rIns="91426" bIns="4571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26" tIns="45713" rIns="91426" bIns="45713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26" tIns="45713" rIns="91426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43"/>
            <a:fld id="{F6CD256C-216B-48B1-BDE7-8C708B183AA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243"/>
              <a:t>4/14/17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26" tIns="45713" rIns="91426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43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26" tIns="45713" rIns="91426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43"/>
            <a:fld id="{6105BDBD-4E22-4852-85B8-36CBFFE5FE9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24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2587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</p:sldLayoutIdLst>
  <p:txStyles>
    <p:titleStyle>
      <a:lvl1pPr algn="l" defTabSz="91424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8" indent="-228558" algn="l" defTabSz="9142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81" indent="-228558" algn="l" defTabSz="9142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01" indent="-228558" algn="l" defTabSz="9142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20" indent="-228558" algn="l" defTabSz="9142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42" indent="-228558" algn="l" defTabSz="9142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59" indent="-228558" algn="l" defTabSz="9142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2" indent="-228558" algn="l" defTabSz="9142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2" indent="-228558" algn="l" defTabSz="9142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21" indent="-228558" algn="l" defTabSz="9142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8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3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2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4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1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9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0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F6CD256C-216B-48B1-BDE7-8C708B183AA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/>
              <a:t>4/14/17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105BDBD-4E22-4852-85B8-36CBFFE5FE9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9919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  <p:sldLayoutId id="2147483908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85750"/>
            <a:ext cx="8229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66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85900"/>
            <a:ext cx="82296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669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pitchFamily="34" charset="0"/>
              <a:cs typeface="Arial"/>
            </a:endParaRPr>
          </a:p>
        </p:txBody>
      </p:sp>
      <p:sp>
        <p:nvSpPr>
          <p:cNvPr id="4669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pitchFamily="34" charset="0"/>
              <a:cs typeface="Arial"/>
            </a:endParaRPr>
          </a:p>
        </p:txBody>
      </p:sp>
      <p:sp>
        <p:nvSpPr>
          <p:cNvPr id="466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1421984-4895-4ED5-A33C-4A210804DD2C}" type="slidenum">
              <a:rPr lang="en-US">
                <a:solidFill>
                  <a:srgbClr val="FFFFFF"/>
                </a:solidFill>
                <a:latin typeface="Arial" pitchFamily="34" charset="0"/>
                <a:cs typeface="Arial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285087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2"/>
          <p:cNvGrpSpPr>
            <a:grpSpLocks/>
          </p:cNvGrpSpPr>
          <p:nvPr/>
        </p:nvGrpSpPr>
        <p:grpSpPr bwMode="auto">
          <a:xfrm>
            <a:off x="3800476" y="1341837"/>
            <a:ext cx="5340350" cy="3792140"/>
            <a:chOff x="2394" y="1127"/>
            <a:chExt cx="3364" cy="3185"/>
          </a:xfrm>
        </p:grpSpPr>
        <p:sp>
          <p:nvSpPr>
            <p:cNvPr id="532483" name="Rectangle 3"/>
            <p:cNvSpPr>
              <a:spLocks noChangeArrowheads="1"/>
            </p:cNvSpPr>
            <p:nvPr userDrawn="1"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cs typeface="Arial"/>
              </a:endParaRPr>
            </a:p>
          </p:txBody>
        </p:sp>
        <p:sp>
          <p:nvSpPr>
            <p:cNvPr id="532484" name="Oval 4"/>
            <p:cNvSpPr>
              <a:spLocks noChangeArrowheads="1"/>
            </p:cNvSpPr>
            <p:nvPr userDrawn="1"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cs typeface="Arial"/>
              </a:endParaRPr>
            </a:p>
          </p:txBody>
        </p:sp>
        <p:sp>
          <p:nvSpPr>
            <p:cNvPr id="532485" name="Rectangle 5"/>
            <p:cNvSpPr>
              <a:spLocks noChangeArrowheads="1"/>
            </p:cNvSpPr>
            <p:nvPr userDrawn="1"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cs typeface="Arial"/>
              </a:endParaRPr>
            </a:p>
          </p:txBody>
        </p:sp>
        <p:sp>
          <p:nvSpPr>
            <p:cNvPr id="532486" name="Freeform 6"/>
            <p:cNvSpPr>
              <a:spLocks noEditPoints="1"/>
            </p:cNvSpPr>
            <p:nvPr userDrawn="1"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cs typeface="Arial"/>
              </a:endParaRPr>
            </a:p>
          </p:txBody>
        </p:sp>
        <p:sp>
          <p:nvSpPr>
            <p:cNvPr id="532487" name="Rectangle 7"/>
            <p:cNvSpPr>
              <a:spLocks noChangeArrowheads="1"/>
            </p:cNvSpPr>
            <p:nvPr userDrawn="1"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cs typeface="Arial"/>
              </a:endParaRPr>
            </a:p>
          </p:txBody>
        </p:sp>
        <p:sp>
          <p:nvSpPr>
            <p:cNvPr id="532488" name="Rectangle 8"/>
            <p:cNvSpPr>
              <a:spLocks noChangeArrowheads="1"/>
            </p:cNvSpPr>
            <p:nvPr userDrawn="1"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cs typeface="Arial"/>
              </a:endParaRPr>
            </a:p>
          </p:txBody>
        </p:sp>
        <p:sp>
          <p:nvSpPr>
            <p:cNvPr id="532489" name="Rectangle 9"/>
            <p:cNvSpPr>
              <a:spLocks noChangeArrowheads="1"/>
            </p:cNvSpPr>
            <p:nvPr userDrawn="1"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cs typeface="Arial"/>
              </a:endParaRPr>
            </a:p>
          </p:txBody>
        </p:sp>
        <p:sp>
          <p:nvSpPr>
            <p:cNvPr id="532490" name="Rectangle 10"/>
            <p:cNvSpPr>
              <a:spLocks noChangeArrowheads="1"/>
            </p:cNvSpPr>
            <p:nvPr userDrawn="1"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cs typeface="Arial"/>
              </a:endParaRPr>
            </a:p>
          </p:txBody>
        </p:sp>
        <p:sp>
          <p:nvSpPr>
            <p:cNvPr id="532491" name="Rectangle 11"/>
            <p:cNvSpPr>
              <a:spLocks noChangeArrowheads="1"/>
            </p:cNvSpPr>
            <p:nvPr userDrawn="1"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cs typeface="Arial"/>
              </a:endParaRPr>
            </a:p>
          </p:txBody>
        </p:sp>
        <p:sp>
          <p:nvSpPr>
            <p:cNvPr id="532492" name="Freeform 12"/>
            <p:cNvSpPr>
              <a:spLocks/>
            </p:cNvSpPr>
            <p:nvPr userDrawn="1"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cs typeface="Arial"/>
              </a:endParaRPr>
            </a:p>
          </p:txBody>
        </p:sp>
        <p:sp>
          <p:nvSpPr>
            <p:cNvPr id="532493" name="Freeform 13"/>
            <p:cNvSpPr>
              <a:spLocks/>
            </p:cNvSpPr>
            <p:nvPr userDrawn="1"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cs typeface="Arial"/>
              </a:endParaRPr>
            </a:p>
          </p:txBody>
        </p:sp>
        <p:sp>
          <p:nvSpPr>
            <p:cNvPr id="532494" name="Freeform 14"/>
            <p:cNvSpPr>
              <a:spLocks/>
            </p:cNvSpPr>
            <p:nvPr userDrawn="1"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cs typeface="Arial"/>
              </a:endParaRPr>
            </a:p>
          </p:txBody>
        </p:sp>
        <p:sp>
          <p:nvSpPr>
            <p:cNvPr id="532495" name="Freeform 15"/>
            <p:cNvSpPr>
              <a:spLocks/>
            </p:cNvSpPr>
            <p:nvPr userDrawn="1"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cs typeface="Arial"/>
              </a:endParaRPr>
            </a:p>
          </p:txBody>
        </p:sp>
        <p:sp>
          <p:nvSpPr>
            <p:cNvPr id="532496" name="Freeform 16"/>
            <p:cNvSpPr>
              <a:spLocks/>
            </p:cNvSpPr>
            <p:nvPr userDrawn="1"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cs typeface="Arial"/>
              </a:endParaRPr>
            </a:p>
          </p:txBody>
        </p:sp>
        <p:sp>
          <p:nvSpPr>
            <p:cNvPr id="532497" name="Freeform 17"/>
            <p:cNvSpPr>
              <a:spLocks noEditPoints="1"/>
            </p:cNvSpPr>
            <p:nvPr userDrawn="1"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cs typeface="Arial"/>
              </a:endParaRPr>
            </a:p>
          </p:txBody>
        </p:sp>
        <p:sp>
          <p:nvSpPr>
            <p:cNvPr id="532498" name="Freeform 18"/>
            <p:cNvSpPr>
              <a:spLocks noEditPoints="1"/>
            </p:cNvSpPr>
            <p:nvPr userDrawn="1"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cs typeface="Arial"/>
              </a:endParaRPr>
            </a:p>
          </p:txBody>
        </p:sp>
        <p:sp>
          <p:nvSpPr>
            <p:cNvPr id="532499" name="Freeform 19"/>
            <p:cNvSpPr>
              <a:spLocks/>
            </p:cNvSpPr>
            <p:nvPr userDrawn="1"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cs typeface="Arial"/>
              </a:endParaRPr>
            </a:p>
          </p:txBody>
        </p:sp>
        <p:sp>
          <p:nvSpPr>
            <p:cNvPr id="532500" name="Freeform 20"/>
            <p:cNvSpPr>
              <a:spLocks noEditPoints="1"/>
            </p:cNvSpPr>
            <p:nvPr userDrawn="1"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cs typeface="Arial"/>
              </a:endParaRPr>
            </a:p>
          </p:txBody>
        </p:sp>
        <p:sp>
          <p:nvSpPr>
            <p:cNvPr id="532501" name="Freeform 21"/>
            <p:cNvSpPr>
              <a:spLocks noEditPoints="1"/>
            </p:cNvSpPr>
            <p:nvPr userDrawn="1"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cs typeface="Arial"/>
              </a:endParaRPr>
            </a:p>
          </p:txBody>
        </p:sp>
        <p:sp>
          <p:nvSpPr>
            <p:cNvPr id="532502" name="Freeform 22"/>
            <p:cNvSpPr>
              <a:spLocks noEditPoints="1"/>
            </p:cNvSpPr>
            <p:nvPr userDrawn="1"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cs typeface="Arial"/>
              </a:endParaRPr>
            </a:p>
          </p:txBody>
        </p:sp>
        <p:sp>
          <p:nvSpPr>
            <p:cNvPr id="532503" name="Freeform 23"/>
            <p:cNvSpPr>
              <a:spLocks/>
            </p:cNvSpPr>
            <p:nvPr userDrawn="1"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cs typeface="Arial"/>
              </a:endParaRPr>
            </a:p>
          </p:txBody>
        </p:sp>
        <p:sp>
          <p:nvSpPr>
            <p:cNvPr id="532504" name="Freeform 24"/>
            <p:cNvSpPr>
              <a:spLocks noEditPoints="1"/>
            </p:cNvSpPr>
            <p:nvPr userDrawn="1"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cs typeface="Arial"/>
              </a:endParaRPr>
            </a:p>
          </p:txBody>
        </p:sp>
        <p:sp>
          <p:nvSpPr>
            <p:cNvPr id="532505" name="Freeform 25"/>
            <p:cNvSpPr>
              <a:spLocks noEditPoints="1"/>
            </p:cNvSpPr>
            <p:nvPr userDrawn="1"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cs typeface="Arial"/>
              </a:endParaRPr>
            </a:p>
          </p:txBody>
        </p:sp>
        <p:sp>
          <p:nvSpPr>
            <p:cNvPr id="532506" name="Freeform 26"/>
            <p:cNvSpPr>
              <a:spLocks noEditPoints="1"/>
            </p:cNvSpPr>
            <p:nvPr userDrawn="1"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cs typeface="Arial"/>
              </a:endParaRPr>
            </a:p>
          </p:txBody>
        </p:sp>
        <p:sp>
          <p:nvSpPr>
            <p:cNvPr id="532507" name="Oval 27"/>
            <p:cNvSpPr>
              <a:spLocks noChangeArrowheads="1"/>
            </p:cNvSpPr>
            <p:nvPr userDrawn="1"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cs typeface="Arial"/>
              </a:endParaRPr>
            </a:p>
          </p:txBody>
        </p:sp>
        <p:sp>
          <p:nvSpPr>
            <p:cNvPr id="532508" name="Oval 28"/>
            <p:cNvSpPr>
              <a:spLocks noChangeArrowheads="1"/>
            </p:cNvSpPr>
            <p:nvPr userDrawn="1"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cs typeface="Arial"/>
              </a:endParaRPr>
            </a:p>
          </p:txBody>
        </p:sp>
        <p:sp>
          <p:nvSpPr>
            <p:cNvPr id="532509" name="Oval 29"/>
            <p:cNvSpPr>
              <a:spLocks noChangeArrowheads="1"/>
            </p:cNvSpPr>
            <p:nvPr userDrawn="1"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cs typeface="Arial"/>
              </a:endParaRPr>
            </a:p>
          </p:txBody>
        </p:sp>
        <p:sp>
          <p:nvSpPr>
            <p:cNvPr id="532510" name="Freeform 30"/>
            <p:cNvSpPr>
              <a:spLocks noEditPoints="1"/>
            </p:cNvSpPr>
            <p:nvPr userDrawn="1"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cs typeface="Arial"/>
              </a:endParaRPr>
            </a:p>
          </p:txBody>
        </p:sp>
        <p:sp>
          <p:nvSpPr>
            <p:cNvPr id="532511" name="Freeform 31"/>
            <p:cNvSpPr>
              <a:spLocks noEditPoints="1"/>
            </p:cNvSpPr>
            <p:nvPr userDrawn="1"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cs typeface="Arial"/>
              </a:endParaRPr>
            </a:p>
          </p:txBody>
        </p:sp>
        <p:sp>
          <p:nvSpPr>
            <p:cNvPr id="532512" name="Rectangle 32"/>
            <p:cNvSpPr>
              <a:spLocks noChangeArrowheads="1"/>
            </p:cNvSpPr>
            <p:nvPr userDrawn="1"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cs typeface="Arial"/>
              </a:endParaRPr>
            </a:p>
          </p:txBody>
        </p:sp>
        <p:sp>
          <p:nvSpPr>
            <p:cNvPr id="532513" name="Rectangle 33"/>
            <p:cNvSpPr>
              <a:spLocks noChangeArrowheads="1"/>
            </p:cNvSpPr>
            <p:nvPr userDrawn="1"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cs typeface="Arial"/>
              </a:endParaRPr>
            </a:p>
          </p:txBody>
        </p:sp>
        <p:sp>
          <p:nvSpPr>
            <p:cNvPr id="532514" name="AutoShape 34"/>
            <p:cNvSpPr>
              <a:spLocks noChangeArrowheads="1"/>
            </p:cNvSpPr>
            <p:nvPr userDrawn="1"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cs typeface="Arial"/>
              </a:endParaRPr>
            </a:p>
          </p:txBody>
        </p:sp>
        <p:sp>
          <p:nvSpPr>
            <p:cNvPr id="532515" name="Freeform 35"/>
            <p:cNvSpPr>
              <a:spLocks/>
            </p:cNvSpPr>
            <p:nvPr userDrawn="1"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cs typeface="Arial"/>
              </a:endParaRPr>
            </a:p>
          </p:txBody>
        </p:sp>
        <p:sp>
          <p:nvSpPr>
            <p:cNvPr id="532516" name="Freeform 36"/>
            <p:cNvSpPr>
              <a:spLocks/>
            </p:cNvSpPr>
            <p:nvPr userDrawn="1"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cs typeface="Arial"/>
              </a:endParaRPr>
            </a:p>
          </p:txBody>
        </p:sp>
      </p:grpSp>
      <p:sp>
        <p:nvSpPr>
          <p:cNvPr id="532517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8360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32518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2"/>
            <a:ext cx="8229600" cy="3398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32519" name="Rectangle 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708922"/>
            <a:ext cx="2133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Tahoma"/>
              <a:cs typeface="Arial"/>
            </a:endParaRPr>
          </a:p>
        </p:txBody>
      </p:sp>
      <p:sp>
        <p:nvSpPr>
          <p:cNvPr id="532520" name="Rectangle 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708922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smtClean="0"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Tahoma"/>
              <a:cs typeface="Arial"/>
            </a:endParaRPr>
          </a:p>
        </p:txBody>
      </p:sp>
      <p:sp>
        <p:nvSpPr>
          <p:cNvPr id="532521" name="Rectangle 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708922"/>
            <a:ext cx="2133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99A633D-C68A-4A36-B4EB-2C963742FA2C}" type="slidenum">
              <a:rPr lang="en-US">
                <a:solidFill>
                  <a:srgbClr val="FFFFFF"/>
                </a:solidFill>
                <a:latin typeface="Tahoma"/>
                <a:cs typeface="Arial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ahom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140748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2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63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64.pn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5.jpe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66.pn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67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68.pn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69.jpg"/><Relationship Id="rId3" Type="http://schemas.openxmlformats.org/officeDocument/2006/relationships/image" Target="../media/image70.pn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71.png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72.png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63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73.jpg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74.jpg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75.jpg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76.jpg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77.jpg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g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5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6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hyperlink" Target="http://www.douglasjacoby.com" TargetMode="Externa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3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microsoft.com/office/2007/relationships/hdphoto" Target="../media/hdphoto1.wdp"/><Relationship Id="rId5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1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1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7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9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3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4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9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0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4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2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3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4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6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7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7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8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59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60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52176" y="4050793"/>
            <a:ext cx="7951303" cy="716471"/>
          </a:xfrm>
        </p:spPr>
        <p:txBody>
          <a:bodyPr>
            <a:normAutofit/>
          </a:bodyPr>
          <a:lstStyle/>
          <a:p>
            <a:r>
              <a:rPr lang="en-US" sz="2500" b="1" cap="small" dirty="0" smtClean="0">
                <a:latin typeface="Avenir Next Demi Bold"/>
                <a:cs typeface="Avenir Next Demi Bold"/>
              </a:rPr>
              <a:t>Postmodernism  </a:t>
            </a:r>
            <a:r>
              <a:rPr lang="en-US" sz="2500" b="1" dirty="0" smtClean="0">
                <a:latin typeface="Avenir Next Demi Bold"/>
                <a:cs typeface="Avenir Next Demi Bold"/>
              </a:rPr>
              <a:t>|  </a:t>
            </a:r>
            <a:r>
              <a:rPr lang="en-US" sz="2350" b="1" dirty="0" smtClean="0">
                <a:latin typeface="Avenir Next Demi Bold"/>
                <a:cs typeface="Avenir Next Demi Bold"/>
              </a:rPr>
              <a:t>Douglas </a:t>
            </a:r>
            <a:r>
              <a:rPr lang="en-US" sz="2350" b="1" dirty="0" smtClean="0">
                <a:latin typeface="Avenir Next Demi Bold"/>
                <a:cs typeface="Avenir Next Demi Bold"/>
              </a:rPr>
              <a:t>Jacoby </a:t>
            </a:r>
            <a:endParaRPr lang="en-US" sz="2350" b="1" dirty="0">
              <a:latin typeface="Avenir Next Demi Bold"/>
              <a:cs typeface="Avenir Next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1630617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1694" y="1302703"/>
            <a:ext cx="75426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43"/>
            <a:r>
              <a:rPr lang="en-US" sz="4000" dirty="0" smtClean="0"/>
              <a:t>Postmodernism (PM) is a curious </a:t>
            </a:r>
            <a:r>
              <a:rPr lang="en-US" sz="4000" dirty="0"/>
              <a:t>blend of relativism </a:t>
            </a:r>
            <a:r>
              <a:rPr lang="en-US" sz="4000" dirty="0" smtClean="0"/>
              <a:t>(denying absolute truth) and </a:t>
            </a:r>
            <a:r>
              <a:rPr lang="en-US" sz="4000" dirty="0"/>
              <a:t>strong, often strident, truth claims of its own. </a:t>
            </a:r>
            <a:endParaRPr lang="en-US" sz="4000" i="1" dirty="0"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3645418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9053" y="539202"/>
            <a:ext cx="75426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400" dirty="0">
                <a:latin typeface="Xyngia"/>
                <a:cs typeface="Xyngia"/>
              </a:rPr>
              <a:t>Anecdote: The PM with the “freeing” insight.</a:t>
            </a:r>
          </a:p>
          <a:p>
            <a:pPr marL="285750" lvl="0" indent="-285750">
              <a:buFont typeface="Wingdings" charset="2"/>
              <a:buChar char="Ø"/>
            </a:pPr>
            <a:r>
              <a:rPr lang="en-US" sz="2400" dirty="0" smtClean="0">
                <a:latin typeface="Xyngia"/>
                <a:cs typeface="Xyngia"/>
              </a:rPr>
              <a:t>Moral </a:t>
            </a:r>
            <a:r>
              <a:rPr lang="en-US" sz="2400" dirty="0">
                <a:latin typeface="Xyngia"/>
                <a:cs typeface="Xyngia"/>
              </a:rPr>
              <a:t>relativism is an absolute </a:t>
            </a:r>
            <a:r>
              <a:rPr lang="en-US" sz="2400" dirty="0" smtClean="0">
                <a:latin typeface="Xyngia"/>
                <a:cs typeface="Xyngia"/>
              </a:rPr>
              <a:t>truth claim. </a:t>
            </a:r>
            <a:r>
              <a:rPr lang="en-US" sz="2400" dirty="0">
                <a:latin typeface="Xyngia"/>
                <a:cs typeface="Xyngia"/>
              </a:rPr>
              <a:t>That is, each person decides his </a:t>
            </a:r>
            <a:r>
              <a:rPr lang="en-US" sz="2400" dirty="0" smtClean="0">
                <a:latin typeface="Xyngia"/>
                <a:cs typeface="Xyngia"/>
              </a:rPr>
              <a:t>or her </a:t>
            </a:r>
            <a:r>
              <a:rPr lang="en-US" sz="2400" dirty="0">
                <a:latin typeface="Xyngia"/>
                <a:cs typeface="Xyngia"/>
              </a:rPr>
              <a:t>own moral </a:t>
            </a:r>
            <a:r>
              <a:rPr lang="en-US" sz="2400" dirty="0" smtClean="0">
                <a:latin typeface="Xyngia"/>
                <a:cs typeface="Xyngia"/>
              </a:rPr>
              <a:t>course.</a:t>
            </a:r>
            <a:endParaRPr lang="en-US" sz="2400" dirty="0">
              <a:latin typeface="Xyngia"/>
              <a:cs typeface="Xyngia"/>
            </a:endParaRPr>
          </a:p>
          <a:p>
            <a:pPr marL="285750" lvl="0" indent="-285750">
              <a:buFont typeface="Wingdings" charset="2"/>
              <a:buChar char="Ø"/>
            </a:pPr>
            <a:r>
              <a:rPr lang="en-US" sz="2350" dirty="0">
                <a:solidFill>
                  <a:prstClr val="black"/>
                </a:solidFill>
                <a:latin typeface="Xyngia"/>
                <a:cs typeface="Xyngia"/>
              </a:rPr>
              <a:t>Values (modern lingo) &gt; morals (classical parlance).</a:t>
            </a:r>
          </a:p>
          <a:p>
            <a:pPr marL="285750" lvl="0" indent="-285750">
              <a:buFont typeface="Wingdings" charset="2"/>
              <a:buChar char="Ø"/>
            </a:pPr>
            <a:r>
              <a:rPr lang="en-US" sz="2400" dirty="0" smtClean="0">
                <a:latin typeface="Xyngia"/>
                <a:cs typeface="Xyngia"/>
              </a:rPr>
              <a:t>Nietzsche</a:t>
            </a:r>
            <a:r>
              <a:rPr lang="en-US" sz="2400" dirty="0">
                <a:latin typeface="Xyngia"/>
                <a:cs typeface="Xyngia"/>
              </a:rPr>
              <a:t>—only </a:t>
            </a:r>
            <a:r>
              <a:rPr lang="en-US" sz="2400" dirty="0" smtClean="0">
                <a:latin typeface="Xyngia"/>
                <a:cs typeface="Xyngia"/>
              </a:rPr>
              <a:t>moral interpretations, not moral/immoral actions</a:t>
            </a:r>
            <a:r>
              <a:rPr lang="en-US" sz="2400" dirty="0" smtClean="0">
                <a:latin typeface="Xyngia"/>
                <a:cs typeface="Xyngia"/>
              </a:rPr>
              <a:t>.</a:t>
            </a:r>
            <a:endParaRPr lang="en-US" sz="2400" dirty="0"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2120367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9053" y="539202"/>
            <a:ext cx="75426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400" dirty="0">
                <a:latin typeface="Xyngia"/>
                <a:cs typeface="Xyngia"/>
              </a:rPr>
              <a:t>Anecdote: The PM with the “freeing” insight.</a:t>
            </a:r>
          </a:p>
          <a:p>
            <a:pPr marL="285750" lvl="0" indent="-285750">
              <a:buFont typeface="Wingdings" charset="2"/>
              <a:buChar char="Ø"/>
            </a:pPr>
            <a:r>
              <a:rPr lang="en-US" sz="2400" dirty="0" smtClean="0">
                <a:latin typeface="Xyngia"/>
                <a:cs typeface="Xyngia"/>
              </a:rPr>
              <a:t>Moral </a:t>
            </a:r>
            <a:r>
              <a:rPr lang="en-US" sz="2400" dirty="0">
                <a:latin typeface="Xyngia"/>
                <a:cs typeface="Xyngia"/>
              </a:rPr>
              <a:t>relativism is an absolute </a:t>
            </a:r>
            <a:r>
              <a:rPr lang="en-US" sz="2400" dirty="0" smtClean="0">
                <a:latin typeface="Xyngia"/>
                <a:cs typeface="Xyngia"/>
              </a:rPr>
              <a:t>truth claim. </a:t>
            </a:r>
            <a:r>
              <a:rPr lang="en-US" sz="2400" dirty="0">
                <a:latin typeface="Xyngia"/>
                <a:cs typeface="Xyngia"/>
              </a:rPr>
              <a:t>That is, each person decides his </a:t>
            </a:r>
            <a:r>
              <a:rPr lang="en-US" sz="2400" dirty="0" smtClean="0">
                <a:latin typeface="Xyngia"/>
                <a:cs typeface="Xyngia"/>
              </a:rPr>
              <a:t>or her </a:t>
            </a:r>
            <a:r>
              <a:rPr lang="en-US" sz="2400" dirty="0">
                <a:latin typeface="Xyngia"/>
                <a:cs typeface="Xyngia"/>
              </a:rPr>
              <a:t>own moral </a:t>
            </a:r>
            <a:r>
              <a:rPr lang="en-US" sz="2400" dirty="0" smtClean="0">
                <a:latin typeface="Xyngia"/>
                <a:cs typeface="Xyngia"/>
              </a:rPr>
              <a:t>course.</a:t>
            </a:r>
            <a:endParaRPr lang="en-US" sz="2400" dirty="0">
              <a:latin typeface="Xyngia"/>
              <a:cs typeface="Xyngia"/>
            </a:endParaRPr>
          </a:p>
          <a:p>
            <a:pPr marL="285750" lvl="0" indent="-285750">
              <a:buFont typeface="Wingdings" charset="2"/>
              <a:buChar char="Ø"/>
            </a:pPr>
            <a:r>
              <a:rPr lang="en-US" sz="2350" dirty="0">
                <a:solidFill>
                  <a:prstClr val="black"/>
                </a:solidFill>
                <a:latin typeface="Xyngia"/>
                <a:cs typeface="Xyngia"/>
              </a:rPr>
              <a:t>Values (modern lingo) &gt; morals (classical parlance).</a:t>
            </a:r>
          </a:p>
          <a:p>
            <a:pPr marL="285750" lvl="0" indent="-285750">
              <a:buFont typeface="Wingdings" charset="2"/>
              <a:buChar char="Ø"/>
            </a:pPr>
            <a:r>
              <a:rPr lang="en-US" sz="2400" dirty="0" smtClean="0">
                <a:latin typeface="Xyngia"/>
                <a:cs typeface="Xyngia"/>
              </a:rPr>
              <a:t>Nietzsche</a:t>
            </a:r>
            <a:r>
              <a:rPr lang="en-US" sz="2400" dirty="0">
                <a:latin typeface="Xyngia"/>
                <a:cs typeface="Xyngia"/>
              </a:rPr>
              <a:t>—only </a:t>
            </a:r>
            <a:r>
              <a:rPr lang="en-US" sz="2400" dirty="0" smtClean="0">
                <a:latin typeface="Xyngia"/>
                <a:cs typeface="Xyngia"/>
              </a:rPr>
              <a:t>moral interpretations, not moral/immoral actions.</a:t>
            </a:r>
            <a:endParaRPr lang="en-US" sz="2400" dirty="0">
              <a:latin typeface="Xyngia"/>
              <a:cs typeface="Xyngia"/>
            </a:endParaRPr>
          </a:p>
          <a:p>
            <a:pPr marL="285750" lvl="0" indent="-285750">
              <a:buFont typeface="Wingdings" charset="2"/>
              <a:buChar char="Ø"/>
            </a:pPr>
            <a:r>
              <a:rPr lang="en-US" sz="2400" dirty="0" smtClean="0">
                <a:latin typeface="Xyngia"/>
                <a:cs typeface="Xyngia"/>
              </a:rPr>
              <a:t>Inconsistent beliefs, sexual &amp; gender confusion</a:t>
            </a:r>
            <a:r>
              <a:rPr lang="en-US" sz="2400" dirty="0" smtClean="0">
                <a:latin typeface="Xyngia"/>
                <a:cs typeface="Xyngia"/>
              </a:rPr>
              <a:t>.</a:t>
            </a:r>
            <a:endParaRPr lang="en-US" sz="2400" dirty="0"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2408992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9053" y="539202"/>
            <a:ext cx="75426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400" dirty="0">
                <a:latin typeface="Xyngia"/>
                <a:cs typeface="Xyngia"/>
              </a:rPr>
              <a:t>Anecdote: The PM with the “freeing” insight.</a:t>
            </a:r>
          </a:p>
          <a:p>
            <a:pPr marL="285750" lvl="0" indent="-285750">
              <a:buFont typeface="Wingdings" charset="2"/>
              <a:buChar char="Ø"/>
            </a:pPr>
            <a:r>
              <a:rPr lang="en-US" sz="2400" dirty="0" smtClean="0">
                <a:latin typeface="Xyngia"/>
                <a:cs typeface="Xyngia"/>
              </a:rPr>
              <a:t>Moral </a:t>
            </a:r>
            <a:r>
              <a:rPr lang="en-US" sz="2400" dirty="0">
                <a:latin typeface="Xyngia"/>
                <a:cs typeface="Xyngia"/>
              </a:rPr>
              <a:t>relativism is an absolute </a:t>
            </a:r>
            <a:r>
              <a:rPr lang="en-US" sz="2400" dirty="0" smtClean="0">
                <a:latin typeface="Xyngia"/>
                <a:cs typeface="Xyngia"/>
              </a:rPr>
              <a:t>truth claim. </a:t>
            </a:r>
            <a:r>
              <a:rPr lang="en-US" sz="2400" dirty="0">
                <a:latin typeface="Xyngia"/>
                <a:cs typeface="Xyngia"/>
              </a:rPr>
              <a:t>That is, each person decides his </a:t>
            </a:r>
            <a:r>
              <a:rPr lang="en-US" sz="2400" dirty="0" smtClean="0">
                <a:latin typeface="Xyngia"/>
                <a:cs typeface="Xyngia"/>
              </a:rPr>
              <a:t>or her </a:t>
            </a:r>
            <a:r>
              <a:rPr lang="en-US" sz="2400" dirty="0">
                <a:latin typeface="Xyngia"/>
                <a:cs typeface="Xyngia"/>
              </a:rPr>
              <a:t>own moral </a:t>
            </a:r>
            <a:r>
              <a:rPr lang="en-US" sz="2400" dirty="0" smtClean="0">
                <a:latin typeface="Xyngia"/>
                <a:cs typeface="Xyngia"/>
              </a:rPr>
              <a:t>course.</a:t>
            </a:r>
            <a:endParaRPr lang="en-US" sz="2400" dirty="0">
              <a:latin typeface="Xyngia"/>
              <a:cs typeface="Xyngia"/>
            </a:endParaRPr>
          </a:p>
          <a:p>
            <a:pPr marL="285750" lvl="0" indent="-285750">
              <a:buFont typeface="Wingdings" charset="2"/>
              <a:buChar char="Ø"/>
            </a:pPr>
            <a:r>
              <a:rPr lang="en-US" sz="2350" dirty="0">
                <a:solidFill>
                  <a:prstClr val="black"/>
                </a:solidFill>
                <a:latin typeface="Xyngia"/>
                <a:cs typeface="Xyngia"/>
              </a:rPr>
              <a:t>Values (modern lingo) &gt; morals (classical parlance).</a:t>
            </a:r>
          </a:p>
          <a:p>
            <a:pPr marL="285750" lvl="0" indent="-285750">
              <a:buFont typeface="Wingdings" charset="2"/>
              <a:buChar char="Ø"/>
            </a:pPr>
            <a:r>
              <a:rPr lang="en-US" sz="2400" dirty="0" smtClean="0">
                <a:latin typeface="Xyngia"/>
                <a:cs typeface="Xyngia"/>
              </a:rPr>
              <a:t>Nietzsche</a:t>
            </a:r>
            <a:r>
              <a:rPr lang="en-US" sz="2400" dirty="0">
                <a:latin typeface="Xyngia"/>
                <a:cs typeface="Xyngia"/>
              </a:rPr>
              <a:t>—only </a:t>
            </a:r>
            <a:r>
              <a:rPr lang="en-US" sz="2400" dirty="0" smtClean="0">
                <a:latin typeface="Xyngia"/>
                <a:cs typeface="Xyngia"/>
              </a:rPr>
              <a:t>moral interpretations, not moral/immoral actions.</a:t>
            </a:r>
            <a:endParaRPr lang="en-US" sz="2400" dirty="0">
              <a:latin typeface="Xyngia"/>
              <a:cs typeface="Xyngia"/>
            </a:endParaRPr>
          </a:p>
          <a:p>
            <a:pPr marL="285750" lvl="0" indent="-285750">
              <a:buFont typeface="Wingdings" charset="2"/>
              <a:buChar char="Ø"/>
            </a:pPr>
            <a:r>
              <a:rPr lang="en-US" sz="2400" dirty="0" smtClean="0">
                <a:latin typeface="Xyngia"/>
                <a:cs typeface="Xyngia"/>
              </a:rPr>
              <a:t>Inconsistent beliefs, sexual &amp; gender confusion.</a:t>
            </a:r>
          </a:p>
          <a:p>
            <a:pPr marL="285750" lvl="0" indent="-285750">
              <a:buFont typeface="Wingdings" charset="2"/>
              <a:buChar char="Ø"/>
            </a:pPr>
            <a:r>
              <a:rPr lang="en-US" sz="2400" dirty="0" smtClean="0">
                <a:latin typeface="Xyngia"/>
                <a:cs typeface="Xyngia"/>
              </a:rPr>
              <a:t>Criminals have done no wrong; they’re only </a:t>
            </a:r>
            <a:r>
              <a:rPr lang="en-US" sz="2400" dirty="0">
                <a:latin typeface="Xyngia"/>
                <a:cs typeface="Xyngia"/>
              </a:rPr>
              <a:t>“sick.</a:t>
            </a:r>
            <a:r>
              <a:rPr lang="en-US" sz="2400" dirty="0" smtClean="0">
                <a:latin typeface="Xyngia"/>
                <a:cs typeface="Xyngia"/>
              </a:rPr>
              <a:t>”</a:t>
            </a:r>
            <a:endParaRPr lang="en-US" sz="2400" dirty="0"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3398967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9053" y="539202"/>
            <a:ext cx="75426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400" dirty="0">
                <a:latin typeface="Xyngia"/>
                <a:cs typeface="Xyngia"/>
              </a:rPr>
              <a:t>Anecdote: The PM with the “freeing” insight.</a:t>
            </a:r>
          </a:p>
          <a:p>
            <a:pPr marL="285750" lvl="0" indent="-285750">
              <a:buFont typeface="Wingdings" charset="2"/>
              <a:buChar char="Ø"/>
            </a:pPr>
            <a:r>
              <a:rPr lang="en-US" sz="2400" dirty="0" smtClean="0">
                <a:latin typeface="Xyngia"/>
                <a:cs typeface="Xyngia"/>
              </a:rPr>
              <a:t>Moral </a:t>
            </a:r>
            <a:r>
              <a:rPr lang="en-US" sz="2400" dirty="0">
                <a:latin typeface="Xyngia"/>
                <a:cs typeface="Xyngia"/>
              </a:rPr>
              <a:t>relativism is an absolute </a:t>
            </a:r>
            <a:r>
              <a:rPr lang="en-US" sz="2400" dirty="0" smtClean="0">
                <a:latin typeface="Xyngia"/>
                <a:cs typeface="Xyngia"/>
              </a:rPr>
              <a:t>truth claim. </a:t>
            </a:r>
            <a:r>
              <a:rPr lang="en-US" sz="2400" dirty="0">
                <a:latin typeface="Xyngia"/>
                <a:cs typeface="Xyngia"/>
              </a:rPr>
              <a:t>That is, each person decides his </a:t>
            </a:r>
            <a:r>
              <a:rPr lang="en-US" sz="2400" dirty="0" smtClean="0">
                <a:latin typeface="Xyngia"/>
                <a:cs typeface="Xyngia"/>
              </a:rPr>
              <a:t>or her </a:t>
            </a:r>
            <a:r>
              <a:rPr lang="en-US" sz="2400" dirty="0">
                <a:latin typeface="Xyngia"/>
                <a:cs typeface="Xyngia"/>
              </a:rPr>
              <a:t>own moral </a:t>
            </a:r>
            <a:r>
              <a:rPr lang="en-US" sz="2400" dirty="0" smtClean="0">
                <a:latin typeface="Xyngia"/>
                <a:cs typeface="Xyngia"/>
              </a:rPr>
              <a:t>course.</a:t>
            </a:r>
            <a:endParaRPr lang="en-US" sz="2400" dirty="0">
              <a:latin typeface="Xyngia"/>
              <a:cs typeface="Xyngia"/>
            </a:endParaRPr>
          </a:p>
          <a:p>
            <a:pPr marL="285750" lvl="0" indent="-285750">
              <a:buFont typeface="Wingdings" charset="2"/>
              <a:buChar char="Ø"/>
            </a:pPr>
            <a:r>
              <a:rPr lang="en-US" sz="2350" dirty="0">
                <a:solidFill>
                  <a:prstClr val="black"/>
                </a:solidFill>
                <a:latin typeface="Xyngia"/>
                <a:cs typeface="Xyngia"/>
              </a:rPr>
              <a:t>Values (modern lingo) &gt; morals (classical parlance).</a:t>
            </a:r>
          </a:p>
          <a:p>
            <a:pPr marL="285750" lvl="0" indent="-285750">
              <a:buFont typeface="Wingdings" charset="2"/>
              <a:buChar char="Ø"/>
            </a:pPr>
            <a:r>
              <a:rPr lang="en-US" sz="2400" dirty="0" smtClean="0">
                <a:latin typeface="Xyngia"/>
                <a:cs typeface="Xyngia"/>
              </a:rPr>
              <a:t>Nietzsche</a:t>
            </a:r>
            <a:r>
              <a:rPr lang="en-US" sz="2400" dirty="0">
                <a:latin typeface="Xyngia"/>
                <a:cs typeface="Xyngia"/>
              </a:rPr>
              <a:t>—only </a:t>
            </a:r>
            <a:r>
              <a:rPr lang="en-US" sz="2400" dirty="0" smtClean="0">
                <a:latin typeface="Xyngia"/>
                <a:cs typeface="Xyngia"/>
              </a:rPr>
              <a:t>moral interpretations, not moral/immoral actions.</a:t>
            </a:r>
            <a:endParaRPr lang="en-US" sz="2400" dirty="0">
              <a:latin typeface="Xyngia"/>
              <a:cs typeface="Xyngia"/>
            </a:endParaRPr>
          </a:p>
          <a:p>
            <a:pPr marL="285750" lvl="0" indent="-285750">
              <a:buFont typeface="Wingdings" charset="2"/>
              <a:buChar char="Ø"/>
            </a:pPr>
            <a:r>
              <a:rPr lang="en-US" sz="2400" dirty="0" smtClean="0">
                <a:latin typeface="Xyngia"/>
                <a:cs typeface="Xyngia"/>
              </a:rPr>
              <a:t>Inconsistent beliefs, sexual &amp; gender confusion.</a:t>
            </a:r>
          </a:p>
          <a:p>
            <a:pPr marL="285750" lvl="0" indent="-285750">
              <a:buFont typeface="Wingdings" charset="2"/>
              <a:buChar char="Ø"/>
            </a:pPr>
            <a:r>
              <a:rPr lang="en-US" sz="2400" dirty="0" smtClean="0">
                <a:latin typeface="Xyngia"/>
                <a:cs typeface="Xyngia"/>
              </a:rPr>
              <a:t>Criminals have done no wrong; they’re only </a:t>
            </a:r>
            <a:r>
              <a:rPr lang="en-US" sz="2400" dirty="0">
                <a:latin typeface="Xyngia"/>
                <a:cs typeface="Xyngia"/>
              </a:rPr>
              <a:t>“sick.”</a:t>
            </a:r>
          </a:p>
          <a:p>
            <a:pPr marL="285750" lvl="0" indent="-285750">
              <a:buFont typeface="Wingdings" charset="2"/>
              <a:buChar char="Ø"/>
            </a:pPr>
            <a:r>
              <a:rPr lang="en-US" sz="2400" dirty="0" smtClean="0">
                <a:latin typeface="Xyngia"/>
                <a:cs typeface="Xyngia"/>
              </a:rPr>
              <a:t>PM </a:t>
            </a:r>
            <a:r>
              <a:rPr lang="en-US" sz="2400" dirty="0" smtClean="0">
                <a:latin typeface="Xyngia"/>
                <a:cs typeface="Xyngia"/>
              </a:rPr>
              <a:t>reduces </a:t>
            </a:r>
            <a:r>
              <a:rPr lang="en-US" sz="2400" dirty="0">
                <a:latin typeface="Xyngia"/>
                <a:cs typeface="Xyngia"/>
              </a:rPr>
              <a:t>morality and ethics to the level of </a:t>
            </a:r>
            <a:r>
              <a:rPr lang="en-US" sz="2400" dirty="0" smtClean="0">
                <a:latin typeface="Xyngia"/>
                <a:cs typeface="Xyngia"/>
              </a:rPr>
              <a:t>personal preference.</a:t>
            </a:r>
            <a:endParaRPr lang="en-US" sz="2400" dirty="0"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1023332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z="2800">
              <a:solidFill>
                <a:srgbClr val="FFFF00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71650"/>
            <a:ext cx="8229600" cy="30861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endParaRPr lang="en-US" sz="3400" b="1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964" y="318510"/>
            <a:ext cx="6815516" cy="453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7672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2521" y="1036269"/>
            <a:ext cx="81865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cap="small" dirty="0" smtClean="0">
                <a:latin typeface="Xyngia"/>
                <a:cs typeface="Xyngia"/>
              </a:rPr>
              <a:t>Facet 3: </a:t>
            </a:r>
          </a:p>
          <a:p>
            <a:pPr lvl="0" algn="ctr"/>
            <a:r>
              <a:rPr lang="en-US" sz="4800" cap="small" dirty="0" smtClean="0">
                <a:ln>
                  <a:solidFill>
                    <a:schemeClr val="tx1"/>
                  </a:solidFill>
                </a:ln>
                <a:solidFill>
                  <a:srgbClr val="880002"/>
                </a:solidFill>
                <a:latin typeface="Xyngia"/>
                <a:cs typeface="Xyngia"/>
              </a:rPr>
              <a:t>Inclusion, not Exclusion</a:t>
            </a:r>
          </a:p>
        </p:txBody>
      </p:sp>
    </p:spTree>
    <p:extLst>
      <p:ext uri="{BB962C8B-B14F-4D97-AF65-F5344CB8AC3E}">
        <p14:creationId xmlns:p14="http://schemas.microsoft.com/office/powerpoint/2010/main" val="2659922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33161" y="1067953"/>
            <a:ext cx="544922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latin typeface="Xyngia"/>
                <a:cs typeface="Xyngia"/>
              </a:rPr>
              <a:t>Marginalization </a:t>
            </a:r>
            <a:r>
              <a:rPr lang="en-US" sz="3000" dirty="0" smtClean="0">
                <a:latin typeface="Xyngia"/>
                <a:cs typeface="Xyngia"/>
              </a:rPr>
              <a:t>&amp; </a:t>
            </a:r>
            <a:br>
              <a:rPr lang="en-US" sz="3000" dirty="0" smtClean="0">
                <a:latin typeface="Xyngia"/>
                <a:cs typeface="Xyngia"/>
              </a:rPr>
            </a:br>
            <a:r>
              <a:rPr lang="en-US" sz="3000" dirty="0" smtClean="0">
                <a:latin typeface="Xyngia"/>
                <a:cs typeface="Xyngia"/>
              </a:rPr>
              <a:t>exclusivism are </a:t>
            </a:r>
            <a:r>
              <a:rPr lang="en-US" sz="3000" dirty="0" smtClean="0">
                <a:latin typeface="Xyngia"/>
                <a:cs typeface="Xyngia"/>
              </a:rPr>
              <a:t>bad. </a:t>
            </a:r>
          </a:p>
          <a:p>
            <a:endParaRPr lang="en-US" sz="3000" dirty="0">
              <a:latin typeface="Xyngia"/>
              <a:cs typeface="Xyngia"/>
            </a:endParaRPr>
          </a:p>
          <a:p>
            <a:r>
              <a:rPr lang="en-US" sz="3000" dirty="0" smtClean="0">
                <a:latin typeface="Xyngia"/>
                <a:cs typeface="Xyngia"/>
              </a:rPr>
              <a:t>Inclusion </a:t>
            </a:r>
            <a:r>
              <a:rPr lang="en-US" sz="3000" dirty="0">
                <a:latin typeface="Xyngia"/>
                <a:cs typeface="Xyngia"/>
              </a:rPr>
              <a:t>is good. </a:t>
            </a:r>
            <a:endParaRPr lang="en-US" sz="3000" dirty="0" smtClean="0">
              <a:latin typeface="Xyngia"/>
              <a:cs typeface="Xyngia"/>
            </a:endParaRPr>
          </a:p>
          <a:p>
            <a:endParaRPr lang="en-US" sz="3000" dirty="0">
              <a:latin typeface="Xyngia"/>
              <a:cs typeface="Xyngia"/>
            </a:endParaRPr>
          </a:p>
          <a:p>
            <a:r>
              <a:rPr lang="en-US" sz="3000" dirty="0" smtClean="0">
                <a:latin typeface="Xyngia"/>
                <a:cs typeface="Xyngia"/>
              </a:rPr>
              <a:t>Christianity </a:t>
            </a:r>
            <a:r>
              <a:rPr lang="en-US" sz="3000" dirty="0">
                <a:latin typeface="Xyngia"/>
                <a:cs typeface="Xyngia"/>
              </a:rPr>
              <a:t>is exclusive. </a:t>
            </a:r>
            <a:endParaRPr lang="en-US" sz="3000" dirty="0" smtClean="0">
              <a:latin typeface="Xyngia"/>
              <a:cs typeface="Xyngi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817" y="1046038"/>
            <a:ext cx="1967759" cy="296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577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63205" y="165242"/>
            <a:ext cx="6125574" cy="4570482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457200" indent="-457200">
              <a:buFont typeface="Wingdings" charset="2"/>
              <a:buChar char="v"/>
            </a:pPr>
            <a:r>
              <a:rPr lang="en-US" sz="2600" dirty="0" smtClean="0">
                <a:solidFill>
                  <a:srgbClr val="800000"/>
                </a:solidFill>
                <a:latin typeface="Xyngia"/>
                <a:cs typeface="Xyngia"/>
              </a:rPr>
              <a:t>Political oppression</a:t>
            </a:r>
          </a:p>
          <a:p>
            <a:pPr marL="457200" indent="-457200">
              <a:buFont typeface="Wingdings" charset="2"/>
              <a:buChar char="v"/>
            </a:pPr>
            <a:endParaRPr lang="en-US" sz="1200" dirty="0" smtClean="0">
              <a:solidFill>
                <a:srgbClr val="800000"/>
              </a:solidFill>
              <a:latin typeface="Xyngia"/>
              <a:cs typeface="Xyngia"/>
            </a:endParaRPr>
          </a:p>
          <a:p>
            <a:pPr marL="457200" indent="-457200">
              <a:buFont typeface="Wingdings" charset="2"/>
              <a:buChar char="v"/>
            </a:pPr>
            <a:r>
              <a:rPr lang="en-US" sz="2600" dirty="0" smtClean="0">
                <a:solidFill>
                  <a:srgbClr val="800000"/>
                </a:solidFill>
                <a:latin typeface="Xyngia"/>
                <a:cs typeface="Xyngia"/>
              </a:rPr>
              <a:t>Racism</a:t>
            </a:r>
            <a:endParaRPr lang="en-US" sz="2600" dirty="0">
              <a:solidFill>
                <a:srgbClr val="800000"/>
              </a:solidFill>
              <a:latin typeface="Xyngia"/>
              <a:cs typeface="Xyngia"/>
            </a:endParaRPr>
          </a:p>
          <a:p>
            <a:pPr marL="457200" indent="-457200">
              <a:buFont typeface="Wingdings" charset="2"/>
              <a:buChar char="v"/>
            </a:pPr>
            <a:endParaRPr lang="en-US" sz="1200" dirty="0" smtClean="0">
              <a:solidFill>
                <a:srgbClr val="800000"/>
              </a:solidFill>
              <a:latin typeface="Xyngia"/>
              <a:cs typeface="Xyngia"/>
            </a:endParaRPr>
          </a:p>
          <a:p>
            <a:pPr marL="457200" indent="-457200">
              <a:buFont typeface="Wingdings" charset="2"/>
              <a:buChar char="v"/>
            </a:pPr>
            <a:r>
              <a:rPr lang="en-US" sz="2600" dirty="0" smtClean="0">
                <a:solidFill>
                  <a:srgbClr val="800000"/>
                </a:solidFill>
                <a:latin typeface="Xyngia"/>
                <a:cs typeface="Xyngia"/>
              </a:rPr>
              <a:t>Homophobia</a:t>
            </a:r>
            <a:endParaRPr lang="en-US" sz="2600" dirty="0">
              <a:solidFill>
                <a:srgbClr val="800000"/>
              </a:solidFill>
              <a:latin typeface="Xyngia"/>
              <a:cs typeface="Xyngia"/>
            </a:endParaRPr>
          </a:p>
          <a:p>
            <a:pPr marL="457200" indent="-457200">
              <a:buFont typeface="Wingdings" charset="2"/>
              <a:buChar char="v"/>
            </a:pPr>
            <a:endParaRPr lang="en-US" sz="1200" dirty="0" smtClean="0">
              <a:solidFill>
                <a:srgbClr val="800000"/>
              </a:solidFill>
              <a:latin typeface="Xyngia"/>
              <a:cs typeface="Xyngia"/>
            </a:endParaRPr>
          </a:p>
          <a:p>
            <a:pPr marL="457200" indent="-457200">
              <a:buFont typeface="Wingdings" charset="2"/>
              <a:buChar char="v"/>
            </a:pPr>
            <a:r>
              <a:rPr lang="en-US" sz="2600" dirty="0" smtClean="0">
                <a:solidFill>
                  <a:srgbClr val="800000"/>
                </a:solidFill>
                <a:latin typeface="Xyngia"/>
                <a:cs typeface="Xyngia"/>
              </a:rPr>
              <a:t>Ageism</a:t>
            </a:r>
            <a:endParaRPr lang="en-US" sz="2600" dirty="0">
              <a:solidFill>
                <a:srgbClr val="800000"/>
              </a:solidFill>
              <a:latin typeface="Xyngia"/>
              <a:cs typeface="Xyngia"/>
            </a:endParaRPr>
          </a:p>
          <a:p>
            <a:pPr marL="457200" indent="-457200">
              <a:buFont typeface="Wingdings" charset="2"/>
              <a:buChar char="v"/>
            </a:pPr>
            <a:endParaRPr lang="en-US" sz="1200" dirty="0" smtClean="0">
              <a:solidFill>
                <a:srgbClr val="800000"/>
              </a:solidFill>
              <a:latin typeface="Xyngia"/>
              <a:cs typeface="Xyngia"/>
            </a:endParaRPr>
          </a:p>
          <a:p>
            <a:pPr marL="457200" indent="-457200">
              <a:buFont typeface="Wingdings" charset="2"/>
              <a:buChar char="v"/>
            </a:pPr>
            <a:r>
              <a:rPr lang="en-US" sz="2600" dirty="0" smtClean="0">
                <a:solidFill>
                  <a:srgbClr val="800000"/>
                </a:solidFill>
                <a:latin typeface="Xyngia"/>
                <a:cs typeface="Xyngia"/>
              </a:rPr>
              <a:t>Patriarchy</a:t>
            </a:r>
          </a:p>
          <a:p>
            <a:pPr marL="457200" indent="-457200">
              <a:buFont typeface="Wingdings" charset="2"/>
              <a:buChar char="v"/>
            </a:pPr>
            <a:endParaRPr lang="en-US" sz="1100" dirty="0" smtClean="0">
              <a:solidFill>
                <a:srgbClr val="800000"/>
              </a:solidFill>
              <a:latin typeface="Xyngia"/>
              <a:cs typeface="Xyngia"/>
            </a:endParaRPr>
          </a:p>
          <a:p>
            <a:pPr marL="457200" indent="-457200">
              <a:buFont typeface="Wingdings" charset="2"/>
              <a:buChar char="v"/>
            </a:pPr>
            <a:r>
              <a:rPr lang="en-US" sz="2600" dirty="0" smtClean="0">
                <a:solidFill>
                  <a:srgbClr val="800000"/>
                </a:solidFill>
                <a:latin typeface="Xyngia"/>
                <a:cs typeface="Xyngia"/>
              </a:rPr>
              <a:t>Classism</a:t>
            </a:r>
            <a:endParaRPr lang="en-US" sz="2600" dirty="0">
              <a:solidFill>
                <a:srgbClr val="800000"/>
              </a:solidFill>
              <a:latin typeface="Xyngia"/>
              <a:cs typeface="Xyngia"/>
            </a:endParaRPr>
          </a:p>
          <a:p>
            <a:pPr marL="457200" indent="-457200">
              <a:buFont typeface="Wingdings" charset="2"/>
              <a:buChar char="v"/>
            </a:pPr>
            <a:endParaRPr lang="en-US" sz="1200" dirty="0" smtClean="0">
              <a:solidFill>
                <a:srgbClr val="800000"/>
              </a:solidFill>
              <a:latin typeface="Xyngia"/>
              <a:cs typeface="Xyngia"/>
            </a:endParaRPr>
          </a:p>
          <a:p>
            <a:pPr marL="457200" indent="-457200">
              <a:buFont typeface="Wingdings" charset="2"/>
              <a:buChar char="v"/>
            </a:pPr>
            <a:r>
              <a:rPr lang="en-US" sz="2600" dirty="0" smtClean="0">
                <a:solidFill>
                  <a:srgbClr val="800000"/>
                </a:solidFill>
                <a:latin typeface="Xyngia"/>
                <a:cs typeface="Xyngia"/>
              </a:rPr>
              <a:t>Sexism</a:t>
            </a:r>
          </a:p>
          <a:p>
            <a:pPr marL="457200" indent="-457200">
              <a:buFont typeface="Wingdings" charset="2"/>
              <a:buChar char="v"/>
            </a:pPr>
            <a:endParaRPr lang="en-US" sz="1200" dirty="0" smtClean="0">
              <a:solidFill>
                <a:srgbClr val="800000"/>
              </a:solidFill>
              <a:latin typeface="Xyngia"/>
              <a:cs typeface="Xyngia"/>
            </a:endParaRPr>
          </a:p>
          <a:p>
            <a:pPr marL="457200" indent="-457200">
              <a:buFont typeface="Wingdings" charset="2"/>
              <a:buChar char="v"/>
            </a:pPr>
            <a:r>
              <a:rPr lang="en-US" sz="2600" dirty="0" smtClean="0">
                <a:solidFill>
                  <a:srgbClr val="800000"/>
                </a:solidFill>
                <a:latin typeface="Xyngia"/>
                <a:cs typeface="Xyngia"/>
              </a:rPr>
              <a:t>Evangelism</a:t>
            </a:r>
            <a:endParaRPr lang="en-US" sz="2600" dirty="0">
              <a:solidFill>
                <a:srgbClr val="800000"/>
              </a:solidFill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3373420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63205" y="165242"/>
            <a:ext cx="6125574" cy="4570482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457200" indent="-457200">
              <a:buFont typeface="Wingdings" charset="2"/>
              <a:buChar char="v"/>
            </a:pPr>
            <a:r>
              <a:rPr lang="en-US" sz="2600" dirty="0" smtClean="0">
                <a:solidFill>
                  <a:srgbClr val="800000"/>
                </a:solidFill>
                <a:latin typeface="Xyngia"/>
                <a:cs typeface="Xyngia"/>
              </a:rPr>
              <a:t>Political oppression</a:t>
            </a:r>
          </a:p>
          <a:p>
            <a:pPr marL="457200" indent="-457200">
              <a:buFont typeface="Wingdings" charset="2"/>
              <a:buChar char="v"/>
            </a:pPr>
            <a:endParaRPr lang="en-US" sz="1200" dirty="0" smtClean="0">
              <a:solidFill>
                <a:srgbClr val="800000"/>
              </a:solidFill>
              <a:latin typeface="Xyngia"/>
              <a:cs typeface="Xyngia"/>
            </a:endParaRPr>
          </a:p>
          <a:p>
            <a:pPr marL="457200" indent="-457200">
              <a:buFont typeface="Wingdings" charset="2"/>
              <a:buChar char="v"/>
            </a:pPr>
            <a:r>
              <a:rPr lang="en-US" sz="2600" dirty="0" smtClean="0">
                <a:solidFill>
                  <a:srgbClr val="800000"/>
                </a:solidFill>
                <a:latin typeface="Xyngia"/>
                <a:cs typeface="Xyngia"/>
              </a:rPr>
              <a:t>Racism</a:t>
            </a:r>
            <a:endParaRPr lang="en-US" sz="2600" dirty="0">
              <a:solidFill>
                <a:srgbClr val="800000"/>
              </a:solidFill>
              <a:latin typeface="Xyngia"/>
              <a:cs typeface="Xyngia"/>
            </a:endParaRPr>
          </a:p>
          <a:p>
            <a:pPr marL="457200" indent="-457200">
              <a:buFont typeface="Wingdings" charset="2"/>
              <a:buChar char="v"/>
            </a:pPr>
            <a:endParaRPr lang="en-US" sz="1200" dirty="0" smtClean="0">
              <a:solidFill>
                <a:srgbClr val="800000"/>
              </a:solidFill>
              <a:latin typeface="Xyngia"/>
              <a:cs typeface="Xyngia"/>
            </a:endParaRPr>
          </a:p>
          <a:p>
            <a:pPr marL="457200" indent="-457200">
              <a:buFont typeface="Wingdings" charset="2"/>
              <a:buChar char="v"/>
            </a:pPr>
            <a:r>
              <a:rPr lang="en-US" sz="2600" dirty="0" smtClean="0">
                <a:solidFill>
                  <a:srgbClr val="800000"/>
                </a:solidFill>
                <a:latin typeface="Xyngia"/>
                <a:cs typeface="Xyngia"/>
              </a:rPr>
              <a:t>Homophobia</a:t>
            </a:r>
            <a:endParaRPr lang="en-US" sz="2600" dirty="0">
              <a:solidFill>
                <a:srgbClr val="800000"/>
              </a:solidFill>
              <a:latin typeface="Xyngia"/>
              <a:cs typeface="Xyngia"/>
            </a:endParaRPr>
          </a:p>
          <a:p>
            <a:pPr marL="457200" indent="-457200">
              <a:buFont typeface="Wingdings" charset="2"/>
              <a:buChar char="v"/>
            </a:pPr>
            <a:endParaRPr lang="en-US" sz="1200" dirty="0" smtClean="0">
              <a:solidFill>
                <a:srgbClr val="800000"/>
              </a:solidFill>
              <a:latin typeface="Xyngia"/>
              <a:cs typeface="Xyngia"/>
            </a:endParaRPr>
          </a:p>
          <a:p>
            <a:pPr marL="457200" indent="-457200">
              <a:buFont typeface="Wingdings" charset="2"/>
              <a:buChar char="v"/>
            </a:pPr>
            <a:r>
              <a:rPr lang="en-US" sz="2600" dirty="0" smtClean="0">
                <a:solidFill>
                  <a:srgbClr val="800000"/>
                </a:solidFill>
                <a:latin typeface="Xyngia"/>
                <a:cs typeface="Xyngia"/>
              </a:rPr>
              <a:t>Ageism</a:t>
            </a:r>
            <a:endParaRPr lang="en-US" sz="2600" dirty="0">
              <a:solidFill>
                <a:srgbClr val="800000"/>
              </a:solidFill>
              <a:latin typeface="Xyngia"/>
              <a:cs typeface="Xyngia"/>
            </a:endParaRPr>
          </a:p>
          <a:p>
            <a:pPr marL="457200" indent="-457200">
              <a:buFont typeface="Wingdings" charset="2"/>
              <a:buChar char="v"/>
            </a:pPr>
            <a:endParaRPr lang="en-US" sz="1200" dirty="0" smtClean="0">
              <a:solidFill>
                <a:srgbClr val="800000"/>
              </a:solidFill>
              <a:latin typeface="Xyngia"/>
              <a:cs typeface="Xyngia"/>
            </a:endParaRPr>
          </a:p>
          <a:p>
            <a:pPr marL="457200" indent="-457200">
              <a:buFont typeface="Wingdings" charset="2"/>
              <a:buChar char="v"/>
            </a:pPr>
            <a:r>
              <a:rPr lang="en-US" sz="2600" dirty="0" smtClean="0">
                <a:solidFill>
                  <a:srgbClr val="800000"/>
                </a:solidFill>
                <a:latin typeface="Xyngia"/>
                <a:cs typeface="Xyngia"/>
              </a:rPr>
              <a:t>Patriarchy</a:t>
            </a:r>
          </a:p>
          <a:p>
            <a:pPr marL="457200" indent="-457200">
              <a:buFont typeface="Wingdings" charset="2"/>
              <a:buChar char="v"/>
            </a:pPr>
            <a:endParaRPr lang="en-US" sz="1100" dirty="0" smtClean="0">
              <a:solidFill>
                <a:srgbClr val="800000"/>
              </a:solidFill>
              <a:latin typeface="Xyngia"/>
              <a:cs typeface="Xyngia"/>
            </a:endParaRPr>
          </a:p>
          <a:p>
            <a:pPr marL="457200" indent="-457200">
              <a:buFont typeface="Wingdings" charset="2"/>
              <a:buChar char="v"/>
            </a:pPr>
            <a:r>
              <a:rPr lang="en-US" sz="2600" dirty="0" smtClean="0">
                <a:solidFill>
                  <a:srgbClr val="800000"/>
                </a:solidFill>
                <a:latin typeface="Xyngia"/>
                <a:cs typeface="Xyngia"/>
              </a:rPr>
              <a:t>Classism</a:t>
            </a:r>
            <a:endParaRPr lang="en-US" sz="2600" dirty="0">
              <a:solidFill>
                <a:srgbClr val="800000"/>
              </a:solidFill>
              <a:latin typeface="Xyngia"/>
              <a:cs typeface="Xyngia"/>
            </a:endParaRPr>
          </a:p>
          <a:p>
            <a:pPr marL="457200" indent="-457200">
              <a:buFont typeface="Wingdings" charset="2"/>
              <a:buChar char="v"/>
            </a:pPr>
            <a:endParaRPr lang="en-US" sz="1200" dirty="0" smtClean="0">
              <a:solidFill>
                <a:srgbClr val="800000"/>
              </a:solidFill>
              <a:latin typeface="Xyngia"/>
              <a:cs typeface="Xyngia"/>
            </a:endParaRPr>
          </a:p>
          <a:p>
            <a:pPr marL="457200" indent="-457200">
              <a:buFont typeface="Wingdings" charset="2"/>
              <a:buChar char="v"/>
            </a:pPr>
            <a:r>
              <a:rPr lang="en-US" sz="2600" dirty="0" smtClean="0">
                <a:solidFill>
                  <a:srgbClr val="0000FF"/>
                </a:solidFill>
                <a:latin typeface="Xyngia"/>
                <a:cs typeface="Xyngia"/>
              </a:rPr>
              <a:t>Sexism — M</a:t>
            </a:r>
            <a:r>
              <a:rPr lang="en-US" sz="2600" dirty="0">
                <a:solidFill>
                  <a:srgbClr val="0000FF"/>
                </a:solidFill>
                <a:latin typeface="Xyngia"/>
                <a:cs typeface="Xyngia"/>
              </a:rPr>
              <a:t>/F </a:t>
            </a:r>
            <a:r>
              <a:rPr lang="en-US" sz="2600" dirty="0" smtClean="0">
                <a:solidFill>
                  <a:srgbClr val="0000FF"/>
                </a:solidFill>
                <a:latin typeface="Xyngia"/>
                <a:cs typeface="Xyngia"/>
              </a:rPr>
              <a:t>distinction</a:t>
            </a:r>
          </a:p>
          <a:p>
            <a:pPr marL="457200" indent="-457200">
              <a:buFont typeface="Wingdings" charset="2"/>
              <a:buChar char="v"/>
            </a:pPr>
            <a:endParaRPr lang="en-US" sz="1200" dirty="0" smtClean="0">
              <a:solidFill>
                <a:srgbClr val="0000FF"/>
              </a:solidFill>
              <a:latin typeface="Xyngia"/>
              <a:cs typeface="Xyngia"/>
            </a:endParaRPr>
          </a:p>
          <a:p>
            <a:pPr marL="457200" indent="-457200">
              <a:buFont typeface="Wingdings" charset="2"/>
              <a:buChar char="v"/>
            </a:pPr>
            <a:r>
              <a:rPr lang="en-US" sz="2600" dirty="0" smtClean="0">
                <a:solidFill>
                  <a:srgbClr val="0000FF"/>
                </a:solidFill>
                <a:latin typeface="Xyngia"/>
                <a:cs typeface="Xyngia"/>
              </a:rPr>
              <a:t>Evangelism is immoral</a:t>
            </a:r>
            <a:endParaRPr lang="en-US" sz="2600" dirty="0">
              <a:solidFill>
                <a:srgbClr val="0000FF"/>
              </a:solidFill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2001712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0896" y="427666"/>
            <a:ext cx="7944915" cy="738664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r>
              <a:rPr lang="en-US" sz="2100" dirty="0" smtClean="0">
                <a:latin typeface="Xyngia"/>
                <a:cs typeface="Xyngia"/>
              </a:rPr>
              <a:t>God </a:t>
            </a:r>
            <a:r>
              <a:rPr lang="en-US" sz="2100" dirty="0">
                <a:latin typeface="Xyngia"/>
                <a:cs typeface="Xyngia"/>
              </a:rPr>
              <a:t>our </a:t>
            </a:r>
            <a:r>
              <a:rPr lang="en-US" sz="2100" dirty="0" smtClean="0">
                <a:latin typeface="Xyngia"/>
                <a:cs typeface="Xyngia"/>
              </a:rPr>
              <a:t>Savior</a:t>
            </a:r>
            <a:r>
              <a:rPr lang="mr-IN" sz="2100" dirty="0" smtClean="0">
                <a:latin typeface="Xyngia"/>
                <a:cs typeface="Xyngia"/>
              </a:rPr>
              <a:t>…</a:t>
            </a:r>
            <a:r>
              <a:rPr lang="en-US" sz="2100" dirty="0" smtClean="0">
                <a:latin typeface="Xyngia"/>
                <a:cs typeface="Xyngia"/>
              </a:rPr>
              <a:t> wants </a:t>
            </a:r>
            <a:r>
              <a:rPr lang="en-US" sz="2100" dirty="0">
                <a:latin typeface="Xyngia"/>
                <a:cs typeface="Xyngia"/>
              </a:rPr>
              <a:t>all people to be saved and to come to a knowledge of the truth</a:t>
            </a:r>
            <a:r>
              <a:rPr lang="en-US" sz="2100" dirty="0" smtClean="0">
                <a:latin typeface="Xyngia"/>
                <a:cs typeface="Xyngia"/>
              </a:rPr>
              <a:t>. 					</a:t>
            </a:r>
            <a:r>
              <a:rPr lang="en-US" sz="2000" dirty="0" smtClean="0">
                <a:latin typeface="Xyngia"/>
                <a:cs typeface="Xyngia"/>
              </a:rPr>
              <a:t>	</a:t>
            </a:r>
            <a:r>
              <a:rPr lang="en-US" sz="2000" dirty="0" smtClean="0">
                <a:latin typeface="Xyngia"/>
                <a:cs typeface="Xyngia"/>
              </a:rPr>
              <a:t>	</a:t>
            </a:r>
            <a:r>
              <a:rPr lang="mr-IN" b="1" dirty="0" smtClean="0">
                <a:solidFill>
                  <a:srgbClr val="0000FF"/>
                </a:solidFill>
                <a:latin typeface="Xyngia"/>
                <a:cs typeface="Xyngia"/>
              </a:rPr>
              <a:t>–</a:t>
            </a:r>
            <a:r>
              <a:rPr lang="en-US" b="1" dirty="0" smtClean="0">
                <a:solidFill>
                  <a:srgbClr val="0000FF"/>
                </a:solidFill>
                <a:latin typeface="Xyngia"/>
                <a:cs typeface="Xyngia"/>
              </a:rPr>
              <a:t> </a:t>
            </a:r>
            <a:r>
              <a:rPr lang="en-US" b="1" dirty="0" smtClean="0">
                <a:solidFill>
                  <a:srgbClr val="0000FF"/>
                </a:solidFill>
                <a:latin typeface="Xyngia"/>
                <a:cs typeface="Xyngia"/>
              </a:rPr>
              <a:t>1 Tim 2:3b-</a:t>
            </a:r>
            <a:r>
              <a:rPr lang="en-US" b="1" dirty="0" smtClean="0">
                <a:solidFill>
                  <a:srgbClr val="0000FF"/>
                </a:solidFill>
                <a:latin typeface="Xyngia"/>
                <a:cs typeface="Xyngia"/>
              </a:rPr>
              <a:t>4</a:t>
            </a:r>
            <a:endParaRPr lang="en-US" b="1" dirty="0">
              <a:solidFill>
                <a:srgbClr val="0000FF"/>
              </a:solidFill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3458661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2520" y="542913"/>
            <a:ext cx="754269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300" dirty="0" smtClean="0"/>
              <a:t>PM </a:t>
            </a:r>
            <a:r>
              <a:rPr lang="en-US" sz="3300" dirty="0"/>
              <a:t>is </a:t>
            </a:r>
            <a:r>
              <a:rPr lang="en-US" sz="3300" i="1" dirty="0"/>
              <a:t>the</a:t>
            </a:r>
            <a:r>
              <a:rPr lang="en-US" sz="3300" dirty="0"/>
              <a:t> dominant philosophy of our </a:t>
            </a:r>
            <a:r>
              <a:rPr lang="en-US" sz="3300" dirty="0" smtClean="0"/>
              <a:t>age:</a:t>
            </a:r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989279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0896" y="427666"/>
            <a:ext cx="7944915" cy="1677382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r>
              <a:rPr lang="en-US" sz="2100" dirty="0" smtClean="0">
                <a:latin typeface="Xyngia"/>
                <a:cs typeface="Xyngia"/>
              </a:rPr>
              <a:t>God </a:t>
            </a:r>
            <a:r>
              <a:rPr lang="en-US" sz="2100" dirty="0">
                <a:latin typeface="Xyngia"/>
                <a:cs typeface="Xyngia"/>
              </a:rPr>
              <a:t>our </a:t>
            </a:r>
            <a:r>
              <a:rPr lang="en-US" sz="2100" dirty="0" smtClean="0">
                <a:latin typeface="Xyngia"/>
                <a:cs typeface="Xyngia"/>
              </a:rPr>
              <a:t>Savior</a:t>
            </a:r>
            <a:r>
              <a:rPr lang="mr-IN" sz="2100" dirty="0" smtClean="0">
                <a:latin typeface="Xyngia"/>
                <a:cs typeface="Xyngia"/>
              </a:rPr>
              <a:t>…</a:t>
            </a:r>
            <a:r>
              <a:rPr lang="en-US" sz="2100" dirty="0" smtClean="0">
                <a:latin typeface="Xyngia"/>
                <a:cs typeface="Xyngia"/>
              </a:rPr>
              <a:t> wants </a:t>
            </a:r>
            <a:r>
              <a:rPr lang="en-US" sz="2100" dirty="0">
                <a:latin typeface="Xyngia"/>
                <a:cs typeface="Xyngia"/>
              </a:rPr>
              <a:t>all people to be saved and to come to a knowledge of the truth</a:t>
            </a:r>
            <a:r>
              <a:rPr lang="en-US" sz="2100" dirty="0" smtClean="0">
                <a:latin typeface="Xyngia"/>
                <a:cs typeface="Xyngia"/>
              </a:rPr>
              <a:t>. 					</a:t>
            </a:r>
            <a:r>
              <a:rPr lang="en-US" sz="2000" dirty="0" smtClean="0">
                <a:latin typeface="Xyngia"/>
                <a:cs typeface="Xyngia"/>
              </a:rPr>
              <a:t>	</a:t>
            </a:r>
            <a:r>
              <a:rPr lang="en-US" sz="2000" dirty="0" smtClean="0">
                <a:latin typeface="Xyngia"/>
                <a:cs typeface="Xyngia"/>
              </a:rPr>
              <a:t>	</a:t>
            </a:r>
            <a:r>
              <a:rPr lang="mr-IN" b="1" dirty="0" smtClean="0">
                <a:solidFill>
                  <a:srgbClr val="0000FF"/>
                </a:solidFill>
                <a:latin typeface="Xyngia"/>
                <a:cs typeface="Xyngia"/>
              </a:rPr>
              <a:t>–</a:t>
            </a:r>
            <a:r>
              <a:rPr lang="en-US" b="1" dirty="0" smtClean="0">
                <a:solidFill>
                  <a:srgbClr val="0000FF"/>
                </a:solidFill>
                <a:latin typeface="Xyngia"/>
                <a:cs typeface="Xyngia"/>
              </a:rPr>
              <a:t> </a:t>
            </a:r>
            <a:r>
              <a:rPr lang="en-US" b="1" dirty="0" smtClean="0">
                <a:solidFill>
                  <a:srgbClr val="0000FF"/>
                </a:solidFill>
                <a:latin typeface="Xyngia"/>
                <a:cs typeface="Xyngia"/>
              </a:rPr>
              <a:t>1 Tim 2:3b-4</a:t>
            </a:r>
            <a:endParaRPr lang="en-US" b="1" dirty="0">
              <a:solidFill>
                <a:srgbClr val="0000FF"/>
              </a:solidFill>
              <a:latin typeface="Xyngia"/>
              <a:cs typeface="Xyngia"/>
            </a:endParaRPr>
          </a:p>
          <a:p>
            <a:r>
              <a:rPr lang="en-US" sz="1900" dirty="0">
                <a:latin typeface="Xyngia"/>
                <a:cs typeface="Xyngia"/>
              </a:rPr>
              <a:t> </a:t>
            </a:r>
          </a:p>
          <a:p>
            <a:r>
              <a:rPr lang="mr-IN" sz="2100" dirty="0" smtClean="0">
                <a:latin typeface="Xyngia"/>
                <a:cs typeface="Xyngia"/>
              </a:rPr>
              <a:t>…</a:t>
            </a:r>
            <a:r>
              <a:rPr lang="en-US" sz="2100" dirty="0" smtClean="0">
                <a:latin typeface="Xyngia"/>
                <a:cs typeface="Xyngia"/>
              </a:rPr>
              <a:t> I </a:t>
            </a:r>
            <a:r>
              <a:rPr lang="en-US" sz="2100" dirty="0">
                <a:latin typeface="Xyngia"/>
                <a:cs typeface="Xyngia"/>
              </a:rPr>
              <a:t>take no pleasure in the death of anyone, declares the Sovereign Lord. Repent and live</a:t>
            </a:r>
            <a:r>
              <a:rPr lang="en-US" sz="2100" dirty="0" smtClean="0">
                <a:latin typeface="Xyngia"/>
                <a:cs typeface="Xyngia"/>
              </a:rPr>
              <a:t>! </a:t>
            </a:r>
            <a:r>
              <a:rPr lang="en-US" sz="2000" dirty="0" smtClean="0">
                <a:latin typeface="Xyngia"/>
                <a:cs typeface="Xyngia"/>
              </a:rPr>
              <a:t>	</a:t>
            </a:r>
            <a:r>
              <a:rPr lang="en-US" sz="2000" dirty="0" smtClean="0">
                <a:latin typeface="Xyngia"/>
                <a:cs typeface="Xyngia"/>
              </a:rPr>
              <a:t>	</a:t>
            </a:r>
            <a:r>
              <a:rPr lang="mr-IN" b="1" dirty="0" smtClean="0">
                <a:solidFill>
                  <a:srgbClr val="0000FF"/>
                </a:solidFill>
                <a:latin typeface="Xyngia"/>
                <a:cs typeface="Xyngia"/>
              </a:rPr>
              <a:t>–</a:t>
            </a:r>
            <a:r>
              <a:rPr lang="en-US" b="1" dirty="0" smtClean="0">
                <a:solidFill>
                  <a:srgbClr val="0000FF"/>
                </a:solidFill>
                <a:latin typeface="Xyngia"/>
                <a:cs typeface="Xyngia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Xyngia"/>
                <a:cs typeface="Xyngia"/>
              </a:rPr>
              <a:t>Ezek</a:t>
            </a:r>
            <a:r>
              <a:rPr lang="en-US" b="1" dirty="0" smtClean="0">
                <a:solidFill>
                  <a:srgbClr val="0000FF"/>
                </a:solidFill>
                <a:latin typeface="Xyngia"/>
                <a:cs typeface="Xyngia"/>
              </a:rPr>
              <a:t> </a:t>
            </a:r>
            <a:r>
              <a:rPr lang="en-US" b="1" dirty="0">
                <a:solidFill>
                  <a:srgbClr val="0000FF"/>
                </a:solidFill>
                <a:latin typeface="Xyngia"/>
                <a:cs typeface="Xyngia"/>
              </a:rPr>
              <a:t>18:</a:t>
            </a:r>
            <a:r>
              <a:rPr lang="en-US" b="1" dirty="0" smtClean="0">
                <a:solidFill>
                  <a:srgbClr val="0000FF"/>
                </a:solidFill>
                <a:latin typeface="Xyngia"/>
                <a:cs typeface="Xyngia"/>
              </a:rPr>
              <a:t>32</a:t>
            </a:r>
            <a:endParaRPr lang="en-US" b="1" dirty="0">
              <a:solidFill>
                <a:srgbClr val="0000FF"/>
              </a:solidFill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1465469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0896" y="427666"/>
            <a:ext cx="7944915" cy="4524315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r>
              <a:rPr lang="en-US" sz="2100" dirty="0" smtClean="0">
                <a:latin typeface="Xyngia"/>
                <a:cs typeface="Xyngia"/>
              </a:rPr>
              <a:t>God </a:t>
            </a:r>
            <a:r>
              <a:rPr lang="en-US" sz="2100" dirty="0">
                <a:latin typeface="Xyngia"/>
                <a:cs typeface="Xyngia"/>
              </a:rPr>
              <a:t>our </a:t>
            </a:r>
            <a:r>
              <a:rPr lang="en-US" sz="2100" dirty="0" smtClean="0">
                <a:latin typeface="Xyngia"/>
                <a:cs typeface="Xyngia"/>
              </a:rPr>
              <a:t>Savior</a:t>
            </a:r>
            <a:r>
              <a:rPr lang="mr-IN" sz="2100" dirty="0" smtClean="0">
                <a:latin typeface="Xyngia"/>
                <a:cs typeface="Xyngia"/>
              </a:rPr>
              <a:t>…</a:t>
            </a:r>
            <a:r>
              <a:rPr lang="en-US" sz="2100" dirty="0" smtClean="0">
                <a:latin typeface="Xyngia"/>
                <a:cs typeface="Xyngia"/>
              </a:rPr>
              <a:t> wants </a:t>
            </a:r>
            <a:r>
              <a:rPr lang="en-US" sz="2100" dirty="0">
                <a:latin typeface="Xyngia"/>
                <a:cs typeface="Xyngia"/>
              </a:rPr>
              <a:t>all people to be saved and to come to a knowledge of the truth</a:t>
            </a:r>
            <a:r>
              <a:rPr lang="en-US" sz="2100" dirty="0" smtClean="0">
                <a:latin typeface="Xyngia"/>
                <a:cs typeface="Xyngia"/>
              </a:rPr>
              <a:t>. 					</a:t>
            </a:r>
            <a:r>
              <a:rPr lang="en-US" sz="2000" dirty="0" smtClean="0">
                <a:latin typeface="Xyngia"/>
                <a:cs typeface="Xyngia"/>
              </a:rPr>
              <a:t>	</a:t>
            </a:r>
            <a:r>
              <a:rPr lang="en-US" sz="2000" dirty="0" smtClean="0">
                <a:latin typeface="Xyngia"/>
                <a:cs typeface="Xyngia"/>
              </a:rPr>
              <a:t>	</a:t>
            </a:r>
            <a:r>
              <a:rPr lang="mr-IN" b="1" dirty="0" smtClean="0">
                <a:solidFill>
                  <a:srgbClr val="0000FF"/>
                </a:solidFill>
                <a:latin typeface="Xyngia"/>
                <a:cs typeface="Xyngia"/>
              </a:rPr>
              <a:t>–</a:t>
            </a:r>
            <a:r>
              <a:rPr lang="en-US" b="1" dirty="0" smtClean="0">
                <a:solidFill>
                  <a:srgbClr val="0000FF"/>
                </a:solidFill>
                <a:latin typeface="Xyngia"/>
                <a:cs typeface="Xyngia"/>
              </a:rPr>
              <a:t> </a:t>
            </a:r>
            <a:r>
              <a:rPr lang="en-US" b="1" dirty="0" smtClean="0">
                <a:solidFill>
                  <a:srgbClr val="0000FF"/>
                </a:solidFill>
                <a:latin typeface="Xyngia"/>
                <a:cs typeface="Xyngia"/>
              </a:rPr>
              <a:t>1 Tim 2:3b-4</a:t>
            </a:r>
            <a:endParaRPr lang="en-US" b="1" dirty="0">
              <a:solidFill>
                <a:srgbClr val="0000FF"/>
              </a:solidFill>
              <a:latin typeface="Xyngia"/>
              <a:cs typeface="Xyngia"/>
            </a:endParaRPr>
          </a:p>
          <a:p>
            <a:r>
              <a:rPr lang="en-US" sz="1900" dirty="0">
                <a:latin typeface="Xyngia"/>
                <a:cs typeface="Xyngia"/>
              </a:rPr>
              <a:t> </a:t>
            </a:r>
          </a:p>
          <a:p>
            <a:r>
              <a:rPr lang="mr-IN" sz="2100" dirty="0" smtClean="0">
                <a:latin typeface="Xyngia"/>
                <a:cs typeface="Xyngia"/>
              </a:rPr>
              <a:t>…</a:t>
            </a:r>
            <a:r>
              <a:rPr lang="en-US" sz="2100" dirty="0" smtClean="0">
                <a:latin typeface="Xyngia"/>
                <a:cs typeface="Xyngia"/>
              </a:rPr>
              <a:t> I </a:t>
            </a:r>
            <a:r>
              <a:rPr lang="en-US" sz="2100" dirty="0">
                <a:latin typeface="Xyngia"/>
                <a:cs typeface="Xyngia"/>
              </a:rPr>
              <a:t>take no pleasure in the death of anyone, declares the Sovereign Lord. Repent and live</a:t>
            </a:r>
            <a:r>
              <a:rPr lang="en-US" sz="2100" dirty="0" smtClean="0">
                <a:latin typeface="Xyngia"/>
                <a:cs typeface="Xyngia"/>
              </a:rPr>
              <a:t>! </a:t>
            </a:r>
            <a:r>
              <a:rPr lang="en-US" sz="2000" dirty="0" smtClean="0">
                <a:latin typeface="Xyngia"/>
                <a:cs typeface="Xyngia"/>
              </a:rPr>
              <a:t>	</a:t>
            </a:r>
            <a:r>
              <a:rPr lang="en-US" sz="2000" dirty="0" smtClean="0">
                <a:latin typeface="Xyngia"/>
                <a:cs typeface="Xyngia"/>
              </a:rPr>
              <a:t>	</a:t>
            </a:r>
            <a:r>
              <a:rPr lang="mr-IN" b="1" dirty="0" smtClean="0">
                <a:solidFill>
                  <a:srgbClr val="0000FF"/>
                </a:solidFill>
                <a:latin typeface="Xyngia"/>
                <a:cs typeface="Xyngia"/>
              </a:rPr>
              <a:t>–</a:t>
            </a:r>
            <a:r>
              <a:rPr lang="en-US" b="1" dirty="0" smtClean="0">
                <a:solidFill>
                  <a:srgbClr val="0000FF"/>
                </a:solidFill>
                <a:latin typeface="Xyngia"/>
                <a:cs typeface="Xyngia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Xyngia"/>
                <a:cs typeface="Xyngia"/>
              </a:rPr>
              <a:t>Ezek</a:t>
            </a:r>
            <a:r>
              <a:rPr lang="en-US" b="1" dirty="0" smtClean="0">
                <a:solidFill>
                  <a:srgbClr val="0000FF"/>
                </a:solidFill>
                <a:latin typeface="Xyngia"/>
                <a:cs typeface="Xyngia"/>
              </a:rPr>
              <a:t> </a:t>
            </a:r>
            <a:r>
              <a:rPr lang="en-US" b="1" dirty="0">
                <a:solidFill>
                  <a:srgbClr val="0000FF"/>
                </a:solidFill>
                <a:latin typeface="Xyngia"/>
                <a:cs typeface="Xyngia"/>
              </a:rPr>
              <a:t>18:</a:t>
            </a:r>
            <a:r>
              <a:rPr lang="en-US" b="1" dirty="0" smtClean="0">
                <a:solidFill>
                  <a:srgbClr val="0000FF"/>
                </a:solidFill>
                <a:latin typeface="Xyngia"/>
                <a:cs typeface="Xyngia"/>
              </a:rPr>
              <a:t>32</a:t>
            </a:r>
            <a:endParaRPr lang="en-US" b="1" dirty="0">
              <a:solidFill>
                <a:srgbClr val="0000FF"/>
              </a:solidFill>
              <a:latin typeface="Xyngia"/>
              <a:cs typeface="Xyngia"/>
            </a:endParaRPr>
          </a:p>
          <a:p>
            <a:endParaRPr lang="en-US" sz="2000" dirty="0">
              <a:latin typeface="Xyngia"/>
              <a:cs typeface="Xyngia"/>
            </a:endParaRPr>
          </a:p>
          <a:p>
            <a:r>
              <a:rPr lang="en-US" sz="2100" dirty="0" smtClean="0">
                <a:latin typeface="Xyngia"/>
                <a:cs typeface="Xyngia"/>
              </a:rPr>
              <a:t>The </a:t>
            </a:r>
            <a:r>
              <a:rPr lang="en-US" sz="2100" dirty="0">
                <a:latin typeface="Xyngia"/>
                <a:cs typeface="Xyngia"/>
              </a:rPr>
              <a:t>servant who knows the master’s will and does not get ready or does not do what the master wants will be beaten with many blows. </a:t>
            </a:r>
            <a:r>
              <a:rPr lang="en-US" sz="2100" dirty="0" smtClean="0">
                <a:latin typeface="Xyngia"/>
                <a:cs typeface="Xyngia"/>
              </a:rPr>
              <a:t>But </a:t>
            </a:r>
            <a:r>
              <a:rPr lang="en-US" sz="2100" dirty="0">
                <a:latin typeface="Xyngia"/>
                <a:cs typeface="Xyngia"/>
              </a:rPr>
              <a:t>the one who does not know and does things deserving punishment will be beaten with few blows. From everyone who has been given much, much will be demanded; and from the one who has been entrusted with much, much more will be asked</a:t>
            </a:r>
            <a:r>
              <a:rPr lang="en-US" sz="2100" dirty="0" smtClean="0">
                <a:latin typeface="Xyngia"/>
                <a:cs typeface="Xyngia"/>
              </a:rPr>
              <a:t>. </a:t>
            </a:r>
            <a:r>
              <a:rPr lang="en-US" dirty="0" smtClean="0">
                <a:latin typeface="Xyngia"/>
                <a:cs typeface="Xyngia"/>
              </a:rPr>
              <a:t>	</a:t>
            </a:r>
            <a:r>
              <a:rPr lang="en-US" dirty="0">
                <a:latin typeface="Xyngia"/>
                <a:cs typeface="Xyngia"/>
              </a:rPr>
              <a:t>	</a:t>
            </a:r>
            <a:r>
              <a:rPr lang="mr-IN" b="1" dirty="0" smtClean="0">
                <a:solidFill>
                  <a:srgbClr val="0000FF"/>
                </a:solidFill>
                <a:latin typeface="Xyngia"/>
                <a:cs typeface="Xyngia"/>
              </a:rPr>
              <a:t>–</a:t>
            </a:r>
            <a:r>
              <a:rPr lang="en-US" b="1" dirty="0" smtClean="0">
                <a:solidFill>
                  <a:srgbClr val="0000FF"/>
                </a:solidFill>
                <a:latin typeface="Xyngia"/>
                <a:cs typeface="Xyngia"/>
              </a:rPr>
              <a:t> </a:t>
            </a:r>
            <a:r>
              <a:rPr lang="en-US" b="1" dirty="0" smtClean="0">
                <a:solidFill>
                  <a:srgbClr val="0000FF"/>
                </a:solidFill>
                <a:latin typeface="Xyngia"/>
                <a:cs typeface="Xyngia"/>
              </a:rPr>
              <a:t>Luke </a:t>
            </a:r>
            <a:r>
              <a:rPr lang="en-US" b="1" dirty="0">
                <a:solidFill>
                  <a:srgbClr val="0000FF"/>
                </a:solidFill>
                <a:latin typeface="Xyngia"/>
                <a:cs typeface="Xyngia"/>
              </a:rPr>
              <a:t>12:47-</a:t>
            </a:r>
            <a:r>
              <a:rPr lang="en-US" b="1" dirty="0" smtClean="0">
                <a:solidFill>
                  <a:srgbClr val="0000FF"/>
                </a:solidFill>
                <a:latin typeface="Xyngia"/>
                <a:cs typeface="Xyngia"/>
              </a:rPr>
              <a:t>48; also </a:t>
            </a:r>
          </a:p>
          <a:p>
            <a:r>
              <a:rPr lang="en-US" b="1" dirty="0">
                <a:solidFill>
                  <a:srgbClr val="0000FF"/>
                </a:solidFill>
                <a:latin typeface="Xyngia"/>
                <a:cs typeface="Xyngia"/>
              </a:rPr>
              <a:t>	</a:t>
            </a:r>
            <a:r>
              <a:rPr lang="en-US" b="1" dirty="0" smtClean="0">
                <a:solidFill>
                  <a:srgbClr val="0000FF"/>
                </a:solidFill>
                <a:latin typeface="Xyngia"/>
                <a:cs typeface="Xyngia"/>
              </a:rPr>
              <a:t>																		</a:t>
            </a:r>
            <a:r>
              <a:rPr lang="en-US" b="1" dirty="0" smtClean="0">
                <a:solidFill>
                  <a:srgbClr val="0000FF"/>
                </a:solidFill>
                <a:latin typeface="Xyngia"/>
                <a:cs typeface="Xyngia"/>
              </a:rPr>
              <a:t>	John </a:t>
            </a:r>
            <a:r>
              <a:rPr lang="en-US" b="1" dirty="0" smtClean="0">
                <a:solidFill>
                  <a:srgbClr val="0000FF"/>
                </a:solidFill>
                <a:latin typeface="Xyngia"/>
                <a:cs typeface="Xyngia"/>
              </a:rPr>
              <a:t>12:47-48</a:t>
            </a:r>
            <a:endParaRPr lang="en-US" b="1" dirty="0">
              <a:solidFill>
                <a:srgbClr val="0000FF"/>
              </a:solidFill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2885796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5756" y="1424321"/>
            <a:ext cx="7343023" cy="184871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3200" i="1" dirty="0" smtClean="0">
                <a:solidFill>
                  <a:srgbClr val="0000FF"/>
                </a:solidFill>
                <a:latin typeface="Xyngia"/>
                <a:cs typeface="Xyngia"/>
              </a:rPr>
              <a:t>Yet ironically, those who refuse to  believe PM rhetoric and toe the line are to be</a:t>
            </a:r>
            <a:r>
              <a:rPr lang="en-US" sz="3200" b="1" i="1" dirty="0" smtClean="0">
                <a:solidFill>
                  <a:srgbClr val="0000FF"/>
                </a:solidFill>
                <a:latin typeface="Xyngia"/>
                <a:cs typeface="Xyngia"/>
              </a:rPr>
              <a:t> excluded</a:t>
            </a:r>
            <a:r>
              <a:rPr lang="en-US" sz="3200" i="1" dirty="0">
                <a:solidFill>
                  <a:srgbClr val="0000FF"/>
                </a:solidFill>
                <a:latin typeface="Xyngia"/>
                <a:cs typeface="Xyngia"/>
              </a:rPr>
              <a:t>.</a:t>
            </a:r>
            <a:endParaRPr lang="en-US" sz="3200" dirty="0">
              <a:solidFill>
                <a:srgbClr val="0000FF"/>
              </a:solidFill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36095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2521" y="1036269"/>
            <a:ext cx="81865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cap="small" dirty="0" smtClean="0">
                <a:latin typeface="Xyngia"/>
                <a:cs typeface="Xyngia"/>
              </a:rPr>
              <a:t>Facet 4: </a:t>
            </a:r>
          </a:p>
          <a:p>
            <a:pPr lvl="0" algn="ctr"/>
            <a:r>
              <a:rPr lang="en-US" sz="4800" cap="small" dirty="0" smtClean="0">
                <a:ln>
                  <a:solidFill>
                    <a:schemeClr val="tx1"/>
                  </a:solidFill>
                </a:ln>
                <a:solidFill>
                  <a:srgbClr val="880002"/>
                </a:solidFill>
                <a:latin typeface="Xyngia"/>
                <a:cs typeface="Xyngia"/>
              </a:rPr>
              <a:t>Journey, not Destination</a:t>
            </a:r>
            <a:endParaRPr lang="en-US" sz="4800" cap="small" dirty="0">
              <a:ln>
                <a:solidFill>
                  <a:schemeClr val="tx1"/>
                </a:solidFill>
              </a:ln>
              <a:solidFill>
                <a:srgbClr val="880002"/>
              </a:solidFill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3431164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z="2800">
              <a:solidFill>
                <a:srgbClr val="FFFF00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71650"/>
            <a:ext cx="8229600" cy="30861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endParaRPr lang="en-US" sz="3400" b="1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404" y="881744"/>
            <a:ext cx="6490826" cy="318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1774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2233" y="195583"/>
            <a:ext cx="7837327" cy="434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50" b="1" dirty="0" smtClean="0">
                <a:latin typeface="Xyngia"/>
                <a:cs typeface="Xyngia"/>
              </a:rPr>
              <a:t>High school valedictorian</a:t>
            </a:r>
            <a:r>
              <a:rPr lang="en-US" sz="2050" dirty="0">
                <a:latin typeface="Xyngia"/>
                <a:cs typeface="Xyngia"/>
              </a:rPr>
              <a:t> </a:t>
            </a:r>
            <a:r>
              <a:rPr lang="en-US" sz="2050" dirty="0" smtClean="0">
                <a:latin typeface="Xyngia"/>
                <a:cs typeface="Xyngia"/>
              </a:rPr>
              <a:t>(newspaper interview):</a:t>
            </a:r>
            <a:endParaRPr lang="en-US" sz="2000" dirty="0"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4232890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2233" y="195582"/>
            <a:ext cx="7837327" cy="3760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50" dirty="0" smtClean="0">
                <a:latin typeface="Xyngia"/>
                <a:cs typeface="Xyngia"/>
              </a:rPr>
              <a:t>High school valedictorian</a:t>
            </a:r>
            <a:r>
              <a:rPr lang="en-US" sz="2050" dirty="0">
                <a:latin typeface="Xyngia"/>
                <a:cs typeface="Xyngia"/>
              </a:rPr>
              <a:t> </a:t>
            </a:r>
            <a:r>
              <a:rPr lang="en-US" sz="2050" dirty="0" smtClean="0">
                <a:latin typeface="Xyngia"/>
                <a:cs typeface="Xyngia"/>
              </a:rPr>
              <a:t>(newspaper interview):</a:t>
            </a:r>
            <a:endParaRPr lang="en-US" sz="2050" dirty="0">
              <a:latin typeface="Xyngia"/>
              <a:cs typeface="Xyngia"/>
            </a:endParaRPr>
          </a:p>
          <a:p>
            <a:pPr lvl="0">
              <a:lnSpc>
                <a:spcPct val="110000"/>
              </a:lnSpc>
            </a:pPr>
            <a:endParaRPr lang="en-US" sz="1200" dirty="0" smtClean="0">
              <a:latin typeface="Xyngia"/>
              <a:cs typeface="Xyngia"/>
            </a:endParaRPr>
          </a:p>
          <a:p>
            <a:pPr marL="342900" lvl="0" indent="-342900">
              <a:lnSpc>
                <a:spcPct val="110000"/>
              </a:lnSpc>
              <a:buFont typeface="Wingdings" charset="2"/>
              <a:buChar char="q"/>
            </a:pPr>
            <a:r>
              <a:rPr lang="en-US" sz="2050" dirty="0" smtClean="0">
                <a:solidFill>
                  <a:srgbClr val="880002"/>
                </a:solidFill>
                <a:latin typeface="Xyngia"/>
                <a:cs typeface="Xyngia"/>
              </a:rPr>
              <a:t>Intended </a:t>
            </a:r>
            <a:r>
              <a:rPr lang="en-US" sz="2050" dirty="0">
                <a:solidFill>
                  <a:srgbClr val="880002"/>
                </a:solidFill>
                <a:latin typeface="Xyngia"/>
                <a:cs typeface="Xyngia"/>
              </a:rPr>
              <a:t>major: “I don’t know.” </a:t>
            </a:r>
            <a:endParaRPr lang="en-US" sz="2050" dirty="0" smtClean="0">
              <a:solidFill>
                <a:srgbClr val="880002"/>
              </a:solidFill>
              <a:latin typeface="Xyngia"/>
              <a:cs typeface="Xyngia"/>
            </a:endParaRPr>
          </a:p>
          <a:p>
            <a:pPr marL="342900" lvl="0" indent="-342900">
              <a:lnSpc>
                <a:spcPct val="110000"/>
              </a:lnSpc>
              <a:buFont typeface="Wingdings" charset="2"/>
              <a:buChar char="q"/>
            </a:pPr>
            <a:r>
              <a:rPr lang="en-US" sz="2050" dirty="0" smtClean="0">
                <a:solidFill>
                  <a:srgbClr val="880002"/>
                </a:solidFill>
                <a:latin typeface="Xyngia"/>
                <a:cs typeface="Xyngia"/>
              </a:rPr>
              <a:t>Career </a:t>
            </a:r>
            <a:r>
              <a:rPr lang="en-US" sz="2050" dirty="0">
                <a:solidFill>
                  <a:srgbClr val="880002"/>
                </a:solidFill>
                <a:latin typeface="Xyngia"/>
                <a:cs typeface="Xyngia"/>
              </a:rPr>
              <a:t>goals: “I’m not certain.</a:t>
            </a:r>
            <a:r>
              <a:rPr lang="en-US" sz="2050" dirty="0" smtClean="0">
                <a:solidFill>
                  <a:srgbClr val="880002"/>
                </a:solidFill>
                <a:latin typeface="Xyngia"/>
                <a:cs typeface="Xyngia"/>
              </a:rPr>
              <a:t>. </a:t>
            </a:r>
            <a:r>
              <a:rPr lang="en-US" sz="2050" dirty="0">
                <a:solidFill>
                  <a:srgbClr val="880002"/>
                </a:solidFill>
                <a:latin typeface="Xyngia"/>
                <a:cs typeface="Xyngia"/>
              </a:rPr>
              <a:t>I’m not even certain I </a:t>
            </a:r>
            <a:r>
              <a:rPr lang="en-US" sz="2050" dirty="0" smtClean="0">
                <a:solidFill>
                  <a:srgbClr val="880002"/>
                </a:solidFill>
                <a:latin typeface="Xyngia"/>
                <a:cs typeface="Xyngia"/>
              </a:rPr>
              <a:t>want </a:t>
            </a:r>
            <a:r>
              <a:rPr lang="en-US" sz="2050" dirty="0">
                <a:solidFill>
                  <a:srgbClr val="880002"/>
                </a:solidFill>
                <a:latin typeface="Xyngia"/>
                <a:cs typeface="Xyngia"/>
              </a:rPr>
              <a:t>a </a:t>
            </a:r>
            <a:r>
              <a:rPr lang="en-US" sz="2050" dirty="0" smtClean="0">
                <a:solidFill>
                  <a:srgbClr val="880002"/>
                </a:solidFill>
                <a:latin typeface="Xyngia"/>
                <a:cs typeface="Xyngia"/>
              </a:rPr>
              <a:t>  set career. Maybe </a:t>
            </a:r>
            <a:r>
              <a:rPr lang="en-US" sz="2050" dirty="0">
                <a:solidFill>
                  <a:srgbClr val="880002"/>
                </a:solidFill>
                <a:latin typeface="Xyngia"/>
                <a:cs typeface="Xyngia"/>
              </a:rPr>
              <a:t>I’ll skip from job to </a:t>
            </a:r>
            <a:r>
              <a:rPr lang="en-US" sz="2050" dirty="0" smtClean="0">
                <a:solidFill>
                  <a:srgbClr val="880002"/>
                </a:solidFill>
                <a:latin typeface="Xyngia"/>
                <a:cs typeface="Xyngia"/>
              </a:rPr>
              <a:t>job. I don’t </a:t>
            </a:r>
            <a:r>
              <a:rPr lang="en-US" sz="2050" dirty="0">
                <a:solidFill>
                  <a:srgbClr val="880002"/>
                </a:solidFill>
                <a:latin typeface="Xyngia"/>
                <a:cs typeface="Xyngia"/>
              </a:rPr>
              <a:t>want to commit myself.” </a:t>
            </a:r>
            <a:endParaRPr lang="en-US" sz="2050" dirty="0" smtClean="0">
              <a:solidFill>
                <a:srgbClr val="880002"/>
              </a:solidFill>
              <a:latin typeface="Xyngia"/>
              <a:cs typeface="Xyngia"/>
            </a:endParaRPr>
          </a:p>
          <a:p>
            <a:pPr marL="342900" lvl="0" indent="-342900">
              <a:lnSpc>
                <a:spcPct val="110000"/>
              </a:lnSpc>
              <a:buFont typeface="Wingdings" charset="2"/>
              <a:buChar char="q"/>
            </a:pPr>
            <a:r>
              <a:rPr lang="en-US" sz="2050" dirty="0" smtClean="0">
                <a:solidFill>
                  <a:srgbClr val="880002"/>
                </a:solidFill>
                <a:latin typeface="Xyngia"/>
                <a:cs typeface="Xyngia"/>
              </a:rPr>
              <a:t>“</a:t>
            </a:r>
            <a:r>
              <a:rPr lang="en-US" sz="2050" dirty="0">
                <a:solidFill>
                  <a:srgbClr val="880002"/>
                </a:solidFill>
                <a:latin typeface="Xyngia"/>
                <a:cs typeface="Xyngia"/>
              </a:rPr>
              <a:t>I look at a lot of people tied down to the </a:t>
            </a:r>
            <a:r>
              <a:rPr lang="en-US" sz="2050" dirty="0" smtClean="0">
                <a:solidFill>
                  <a:srgbClr val="880002"/>
                </a:solidFill>
                <a:latin typeface="Xyngia"/>
                <a:cs typeface="Xyngia"/>
              </a:rPr>
              <a:t>job</a:t>
            </a:r>
            <a:r>
              <a:rPr lang="en-US" sz="2050" dirty="0">
                <a:solidFill>
                  <a:srgbClr val="880002"/>
                </a:solidFill>
                <a:latin typeface="Xyngia"/>
                <a:cs typeface="Xyngia"/>
              </a:rPr>
              <a:t> </a:t>
            </a:r>
            <a:r>
              <a:rPr lang="en-US" sz="2050" dirty="0" smtClean="0">
                <a:solidFill>
                  <a:srgbClr val="880002"/>
                </a:solidFill>
                <a:latin typeface="Xyngia"/>
                <a:cs typeface="Xyngia"/>
              </a:rPr>
              <a:t>and </a:t>
            </a:r>
            <a:r>
              <a:rPr lang="en-US" sz="2050" dirty="0">
                <a:solidFill>
                  <a:srgbClr val="880002"/>
                </a:solidFill>
                <a:latin typeface="Xyngia"/>
                <a:cs typeface="Xyngia"/>
              </a:rPr>
              <a:t>I </a:t>
            </a:r>
            <a:r>
              <a:rPr lang="en-US" sz="2050" dirty="0" smtClean="0">
                <a:solidFill>
                  <a:srgbClr val="880002"/>
                </a:solidFill>
                <a:latin typeface="Xyngia"/>
                <a:cs typeface="Xyngia"/>
              </a:rPr>
              <a:t>wonder </a:t>
            </a:r>
            <a:r>
              <a:rPr lang="en-US" sz="2050" dirty="0">
                <a:solidFill>
                  <a:srgbClr val="880002"/>
                </a:solidFill>
                <a:latin typeface="Xyngia"/>
                <a:cs typeface="Xyngia"/>
              </a:rPr>
              <a:t>if they’re really happy. But it’s probably too </a:t>
            </a:r>
            <a:r>
              <a:rPr lang="en-US" sz="2050" dirty="0" smtClean="0">
                <a:solidFill>
                  <a:srgbClr val="880002"/>
                </a:solidFill>
                <a:latin typeface="Xyngia"/>
                <a:cs typeface="Xyngia"/>
              </a:rPr>
              <a:t>late </a:t>
            </a:r>
            <a:r>
              <a:rPr lang="en-US" sz="2050" dirty="0">
                <a:solidFill>
                  <a:srgbClr val="880002"/>
                </a:solidFill>
                <a:latin typeface="Xyngia"/>
                <a:cs typeface="Xyngia"/>
              </a:rPr>
              <a:t>for them to change. I don’t want to get like that.</a:t>
            </a:r>
            <a:r>
              <a:rPr lang="en-US" sz="2050" dirty="0" smtClean="0">
                <a:solidFill>
                  <a:srgbClr val="880002"/>
                </a:solidFill>
                <a:latin typeface="Xyngia"/>
                <a:cs typeface="Xyngia"/>
              </a:rPr>
              <a:t>”</a:t>
            </a:r>
          </a:p>
          <a:p>
            <a:pPr marL="342900" lvl="0" indent="-342900">
              <a:lnSpc>
                <a:spcPct val="110000"/>
              </a:lnSpc>
              <a:buFont typeface="Wingdings" charset="2"/>
              <a:buChar char="q"/>
            </a:pPr>
            <a:r>
              <a:rPr lang="en-US" sz="2050" dirty="0" smtClean="0">
                <a:solidFill>
                  <a:srgbClr val="880002"/>
                </a:solidFill>
                <a:latin typeface="Xyngia"/>
                <a:cs typeface="Xyngia"/>
              </a:rPr>
              <a:t>“</a:t>
            </a:r>
            <a:r>
              <a:rPr lang="en-US" sz="2050" dirty="0">
                <a:solidFill>
                  <a:srgbClr val="880002"/>
                </a:solidFill>
                <a:latin typeface="Xyngia"/>
                <a:cs typeface="Xyngia"/>
              </a:rPr>
              <a:t>I waste a lot of time, watching TV, or driving around, </a:t>
            </a:r>
            <a:r>
              <a:rPr lang="en-US" sz="2050" dirty="0" smtClean="0">
                <a:solidFill>
                  <a:srgbClr val="880002"/>
                </a:solidFill>
                <a:latin typeface="Xyngia"/>
                <a:cs typeface="Xyngia"/>
              </a:rPr>
              <a:t>visiting </a:t>
            </a:r>
            <a:r>
              <a:rPr lang="en-US" sz="2050" dirty="0">
                <a:solidFill>
                  <a:srgbClr val="880002"/>
                </a:solidFill>
                <a:latin typeface="Xyngia"/>
                <a:cs typeface="Xyngia"/>
              </a:rPr>
              <a:t>friends.</a:t>
            </a:r>
            <a:r>
              <a:rPr lang="en-US" sz="2050" dirty="0" smtClean="0">
                <a:solidFill>
                  <a:srgbClr val="880002"/>
                </a:solidFill>
                <a:latin typeface="Xyngia"/>
                <a:cs typeface="Xyngia"/>
              </a:rPr>
              <a:t>”</a:t>
            </a:r>
            <a:endParaRPr lang="en-US" sz="2000" dirty="0"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2548348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2233" y="195583"/>
            <a:ext cx="7837327" cy="4640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50" dirty="0" smtClean="0">
                <a:latin typeface="Xyngia"/>
                <a:cs typeface="Xyngia"/>
              </a:rPr>
              <a:t>High school valedictorian</a:t>
            </a:r>
            <a:r>
              <a:rPr lang="en-US" sz="2050" dirty="0">
                <a:latin typeface="Xyngia"/>
                <a:cs typeface="Xyngia"/>
              </a:rPr>
              <a:t> </a:t>
            </a:r>
            <a:r>
              <a:rPr lang="en-US" sz="2050" dirty="0" smtClean="0">
                <a:latin typeface="Xyngia"/>
                <a:cs typeface="Xyngia"/>
              </a:rPr>
              <a:t>(newspaper interview):</a:t>
            </a:r>
            <a:endParaRPr lang="en-US" sz="2050" dirty="0">
              <a:latin typeface="Xyngia"/>
              <a:cs typeface="Xyngia"/>
            </a:endParaRPr>
          </a:p>
          <a:p>
            <a:pPr lvl="0">
              <a:lnSpc>
                <a:spcPct val="110000"/>
              </a:lnSpc>
            </a:pPr>
            <a:endParaRPr lang="en-US" sz="1200" dirty="0" smtClean="0">
              <a:latin typeface="Xyngia"/>
              <a:cs typeface="Xyngia"/>
            </a:endParaRPr>
          </a:p>
          <a:p>
            <a:pPr marL="342900" lvl="0" indent="-342900">
              <a:lnSpc>
                <a:spcPct val="110000"/>
              </a:lnSpc>
              <a:buFont typeface="Wingdings" charset="2"/>
              <a:buChar char="q"/>
            </a:pPr>
            <a:r>
              <a:rPr lang="en-US" sz="2050" dirty="0" smtClean="0">
                <a:solidFill>
                  <a:srgbClr val="880002"/>
                </a:solidFill>
                <a:latin typeface="Xyngia"/>
                <a:cs typeface="Xyngia"/>
              </a:rPr>
              <a:t>Intended </a:t>
            </a:r>
            <a:r>
              <a:rPr lang="en-US" sz="2050" dirty="0">
                <a:solidFill>
                  <a:srgbClr val="880002"/>
                </a:solidFill>
                <a:latin typeface="Xyngia"/>
                <a:cs typeface="Xyngia"/>
              </a:rPr>
              <a:t>major: “I don’t know.” </a:t>
            </a:r>
            <a:endParaRPr lang="en-US" sz="2050" dirty="0" smtClean="0">
              <a:solidFill>
                <a:srgbClr val="880002"/>
              </a:solidFill>
              <a:latin typeface="Xyngia"/>
              <a:cs typeface="Xyngia"/>
            </a:endParaRPr>
          </a:p>
          <a:p>
            <a:pPr marL="342900" lvl="0" indent="-342900">
              <a:lnSpc>
                <a:spcPct val="110000"/>
              </a:lnSpc>
              <a:buFont typeface="Wingdings" charset="2"/>
              <a:buChar char="q"/>
            </a:pPr>
            <a:r>
              <a:rPr lang="en-US" sz="2050" dirty="0" smtClean="0">
                <a:solidFill>
                  <a:srgbClr val="880002"/>
                </a:solidFill>
                <a:latin typeface="Xyngia"/>
                <a:cs typeface="Xyngia"/>
              </a:rPr>
              <a:t>Career </a:t>
            </a:r>
            <a:r>
              <a:rPr lang="en-US" sz="2050" dirty="0">
                <a:solidFill>
                  <a:srgbClr val="880002"/>
                </a:solidFill>
                <a:latin typeface="Xyngia"/>
                <a:cs typeface="Xyngia"/>
              </a:rPr>
              <a:t>goals: “I’m not certain.</a:t>
            </a:r>
            <a:r>
              <a:rPr lang="en-US" sz="2050" dirty="0" smtClean="0">
                <a:solidFill>
                  <a:srgbClr val="880002"/>
                </a:solidFill>
                <a:latin typeface="Xyngia"/>
                <a:cs typeface="Xyngia"/>
              </a:rPr>
              <a:t>. </a:t>
            </a:r>
            <a:r>
              <a:rPr lang="en-US" sz="2050" dirty="0">
                <a:solidFill>
                  <a:srgbClr val="880002"/>
                </a:solidFill>
                <a:latin typeface="Xyngia"/>
                <a:cs typeface="Xyngia"/>
              </a:rPr>
              <a:t>I’m not even certain I </a:t>
            </a:r>
            <a:r>
              <a:rPr lang="en-US" sz="2050" dirty="0" smtClean="0">
                <a:solidFill>
                  <a:srgbClr val="880002"/>
                </a:solidFill>
                <a:latin typeface="Xyngia"/>
                <a:cs typeface="Xyngia"/>
              </a:rPr>
              <a:t>want </a:t>
            </a:r>
            <a:r>
              <a:rPr lang="en-US" sz="2050" dirty="0">
                <a:solidFill>
                  <a:srgbClr val="880002"/>
                </a:solidFill>
                <a:latin typeface="Xyngia"/>
                <a:cs typeface="Xyngia"/>
              </a:rPr>
              <a:t>a </a:t>
            </a:r>
            <a:r>
              <a:rPr lang="en-US" sz="2050" dirty="0" smtClean="0">
                <a:solidFill>
                  <a:srgbClr val="880002"/>
                </a:solidFill>
                <a:latin typeface="Xyngia"/>
                <a:cs typeface="Xyngia"/>
              </a:rPr>
              <a:t>  set career. Maybe </a:t>
            </a:r>
            <a:r>
              <a:rPr lang="en-US" sz="2050" dirty="0">
                <a:solidFill>
                  <a:srgbClr val="880002"/>
                </a:solidFill>
                <a:latin typeface="Xyngia"/>
                <a:cs typeface="Xyngia"/>
              </a:rPr>
              <a:t>I’ll skip from job to </a:t>
            </a:r>
            <a:r>
              <a:rPr lang="en-US" sz="2050" dirty="0" smtClean="0">
                <a:solidFill>
                  <a:srgbClr val="880002"/>
                </a:solidFill>
                <a:latin typeface="Xyngia"/>
                <a:cs typeface="Xyngia"/>
              </a:rPr>
              <a:t>job. I don’t </a:t>
            </a:r>
            <a:r>
              <a:rPr lang="en-US" sz="2050" dirty="0">
                <a:solidFill>
                  <a:srgbClr val="880002"/>
                </a:solidFill>
                <a:latin typeface="Xyngia"/>
                <a:cs typeface="Xyngia"/>
              </a:rPr>
              <a:t>want to commit myself.” </a:t>
            </a:r>
            <a:endParaRPr lang="en-US" sz="2050" dirty="0" smtClean="0">
              <a:solidFill>
                <a:srgbClr val="880002"/>
              </a:solidFill>
              <a:latin typeface="Xyngia"/>
              <a:cs typeface="Xyngia"/>
            </a:endParaRPr>
          </a:p>
          <a:p>
            <a:pPr marL="342900" lvl="0" indent="-342900">
              <a:lnSpc>
                <a:spcPct val="110000"/>
              </a:lnSpc>
              <a:buFont typeface="Wingdings" charset="2"/>
              <a:buChar char="q"/>
            </a:pPr>
            <a:r>
              <a:rPr lang="en-US" sz="2050" dirty="0" smtClean="0">
                <a:solidFill>
                  <a:srgbClr val="880002"/>
                </a:solidFill>
                <a:latin typeface="Xyngia"/>
                <a:cs typeface="Xyngia"/>
              </a:rPr>
              <a:t>“</a:t>
            </a:r>
            <a:r>
              <a:rPr lang="en-US" sz="2050" dirty="0">
                <a:solidFill>
                  <a:srgbClr val="880002"/>
                </a:solidFill>
                <a:latin typeface="Xyngia"/>
                <a:cs typeface="Xyngia"/>
              </a:rPr>
              <a:t>I look at a lot of people tied down to the </a:t>
            </a:r>
            <a:r>
              <a:rPr lang="en-US" sz="2050" dirty="0" smtClean="0">
                <a:solidFill>
                  <a:srgbClr val="880002"/>
                </a:solidFill>
                <a:latin typeface="Xyngia"/>
                <a:cs typeface="Xyngia"/>
              </a:rPr>
              <a:t>job</a:t>
            </a:r>
            <a:r>
              <a:rPr lang="en-US" sz="2050" dirty="0">
                <a:solidFill>
                  <a:srgbClr val="880002"/>
                </a:solidFill>
                <a:latin typeface="Xyngia"/>
                <a:cs typeface="Xyngia"/>
              </a:rPr>
              <a:t> </a:t>
            </a:r>
            <a:r>
              <a:rPr lang="en-US" sz="2050" dirty="0" smtClean="0">
                <a:solidFill>
                  <a:srgbClr val="880002"/>
                </a:solidFill>
                <a:latin typeface="Xyngia"/>
                <a:cs typeface="Xyngia"/>
              </a:rPr>
              <a:t>and </a:t>
            </a:r>
            <a:r>
              <a:rPr lang="en-US" sz="2050" dirty="0">
                <a:solidFill>
                  <a:srgbClr val="880002"/>
                </a:solidFill>
                <a:latin typeface="Xyngia"/>
                <a:cs typeface="Xyngia"/>
              </a:rPr>
              <a:t>I </a:t>
            </a:r>
            <a:r>
              <a:rPr lang="en-US" sz="2050" dirty="0" smtClean="0">
                <a:solidFill>
                  <a:srgbClr val="880002"/>
                </a:solidFill>
                <a:latin typeface="Xyngia"/>
                <a:cs typeface="Xyngia"/>
              </a:rPr>
              <a:t>wonder </a:t>
            </a:r>
            <a:r>
              <a:rPr lang="en-US" sz="2050" dirty="0">
                <a:solidFill>
                  <a:srgbClr val="880002"/>
                </a:solidFill>
                <a:latin typeface="Xyngia"/>
                <a:cs typeface="Xyngia"/>
              </a:rPr>
              <a:t>if they’re really happy. But it’s probably too </a:t>
            </a:r>
            <a:r>
              <a:rPr lang="en-US" sz="2050" dirty="0" smtClean="0">
                <a:solidFill>
                  <a:srgbClr val="880002"/>
                </a:solidFill>
                <a:latin typeface="Xyngia"/>
                <a:cs typeface="Xyngia"/>
              </a:rPr>
              <a:t>late </a:t>
            </a:r>
            <a:r>
              <a:rPr lang="en-US" sz="2050" dirty="0">
                <a:solidFill>
                  <a:srgbClr val="880002"/>
                </a:solidFill>
                <a:latin typeface="Xyngia"/>
                <a:cs typeface="Xyngia"/>
              </a:rPr>
              <a:t>for them to change. I don’t want to get like that.</a:t>
            </a:r>
            <a:r>
              <a:rPr lang="en-US" sz="2050" dirty="0" smtClean="0">
                <a:solidFill>
                  <a:srgbClr val="880002"/>
                </a:solidFill>
                <a:latin typeface="Xyngia"/>
                <a:cs typeface="Xyngia"/>
              </a:rPr>
              <a:t>”</a:t>
            </a:r>
          </a:p>
          <a:p>
            <a:pPr marL="342900" lvl="0" indent="-342900">
              <a:lnSpc>
                <a:spcPct val="110000"/>
              </a:lnSpc>
              <a:buFont typeface="Wingdings" charset="2"/>
              <a:buChar char="q"/>
            </a:pPr>
            <a:r>
              <a:rPr lang="en-US" sz="2050" dirty="0" smtClean="0">
                <a:solidFill>
                  <a:srgbClr val="880002"/>
                </a:solidFill>
                <a:latin typeface="Xyngia"/>
                <a:cs typeface="Xyngia"/>
              </a:rPr>
              <a:t>“</a:t>
            </a:r>
            <a:r>
              <a:rPr lang="en-US" sz="2050" dirty="0">
                <a:solidFill>
                  <a:srgbClr val="880002"/>
                </a:solidFill>
                <a:latin typeface="Xyngia"/>
                <a:cs typeface="Xyngia"/>
              </a:rPr>
              <a:t>I waste a lot of time, watching TV, or driving around, </a:t>
            </a:r>
            <a:r>
              <a:rPr lang="en-US" sz="2050" dirty="0" smtClean="0">
                <a:solidFill>
                  <a:srgbClr val="880002"/>
                </a:solidFill>
                <a:latin typeface="Xyngia"/>
                <a:cs typeface="Xyngia"/>
              </a:rPr>
              <a:t>visiting </a:t>
            </a:r>
            <a:r>
              <a:rPr lang="en-US" sz="2050" dirty="0">
                <a:solidFill>
                  <a:srgbClr val="880002"/>
                </a:solidFill>
                <a:latin typeface="Xyngia"/>
                <a:cs typeface="Xyngia"/>
              </a:rPr>
              <a:t>friends.</a:t>
            </a:r>
            <a:r>
              <a:rPr lang="en-US" sz="2050" dirty="0" smtClean="0">
                <a:solidFill>
                  <a:srgbClr val="880002"/>
                </a:solidFill>
                <a:latin typeface="Xyngia"/>
                <a:cs typeface="Xyngia"/>
              </a:rPr>
              <a:t>”</a:t>
            </a:r>
          </a:p>
          <a:p>
            <a:pPr marL="342900" lvl="0" indent="-342900">
              <a:lnSpc>
                <a:spcPct val="110000"/>
              </a:lnSpc>
              <a:buFont typeface="Wingdings" charset="2"/>
              <a:buChar char="q"/>
            </a:pPr>
            <a:endParaRPr lang="en-US" sz="1200" dirty="0">
              <a:solidFill>
                <a:srgbClr val="880002"/>
              </a:solidFill>
              <a:latin typeface="Xyngia"/>
              <a:cs typeface="Xyngia"/>
            </a:endParaRPr>
          </a:p>
          <a:p>
            <a:pPr>
              <a:lnSpc>
                <a:spcPct val="110000"/>
              </a:lnSpc>
            </a:pPr>
            <a:r>
              <a:rPr lang="en-US" sz="2000" dirty="0">
                <a:latin typeface="Xyngia"/>
                <a:cs typeface="Xyngia"/>
              </a:rPr>
              <a:t>It doesn’t seem like this guy is going </a:t>
            </a:r>
            <a:r>
              <a:rPr lang="en-US" sz="2000" dirty="0" smtClean="0">
                <a:latin typeface="Xyngia"/>
                <a:cs typeface="Xyngia"/>
              </a:rPr>
              <a:t>anywhere, </a:t>
            </a:r>
            <a:r>
              <a:rPr lang="en-US" sz="2000" dirty="0">
                <a:latin typeface="Xyngia"/>
                <a:cs typeface="Xyngia"/>
              </a:rPr>
              <a:t>does it? </a:t>
            </a:r>
            <a:r>
              <a:rPr lang="en-US" sz="2000" dirty="0" smtClean="0">
                <a:latin typeface="Xyngia"/>
                <a:cs typeface="Xyngia"/>
              </a:rPr>
              <a:t>He’s spending too much time </a:t>
            </a:r>
            <a:r>
              <a:rPr lang="en-US" sz="2000" dirty="0">
                <a:latin typeface="Xyngia"/>
                <a:cs typeface="Xyngia"/>
              </a:rPr>
              <a:t>on </a:t>
            </a:r>
            <a:r>
              <a:rPr lang="en-US" sz="2000" i="1" dirty="0">
                <a:latin typeface="Xyngia"/>
                <a:cs typeface="Xyngia"/>
              </a:rPr>
              <a:t>journey</a:t>
            </a:r>
            <a:r>
              <a:rPr lang="en-US" sz="2000" dirty="0">
                <a:latin typeface="Xyngia"/>
                <a:cs typeface="Xyngia"/>
              </a:rPr>
              <a:t>, not </a:t>
            </a:r>
            <a:r>
              <a:rPr lang="en-US" sz="2000" dirty="0" smtClean="0">
                <a:latin typeface="Xyngia"/>
                <a:cs typeface="Xyngia"/>
              </a:rPr>
              <a:t>enough on </a:t>
            </a:r>
            <a:r>
              <a:rPr lang="en-US" sz="2000" i="1" dirty="0" smtClean="0">
                <a:latin typeface="Xyngia"/>
                <a:cs typeface="Xyngia"/>
              </a:rPr>
              <a:t>destination</a:t>
            </a:r>
            <a:r>
              <a:rPr lang="en-US" sz="2000" dirty="0" smtClean="0">
                <a:latin typeface="Xyngia"/>
                <a:cs typeface="Xyngia"/>
              </a:rPr>
              <a:t>.</a:t>
            </a:r>
            <a:endParaRPr lang="en-US" sz="2000" dirty="0"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1062409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71650"/>
            <a:ext cx="8229600" cy="30861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endParaRPr lang="en-US" sz="3400" b="1" dirty="0">
              <a:solidFill>
                <a:schemeClr val="bg1"/>
              </a:solidFill>
            </a:endParaRPr>
          </a:p>
        </p:txBody>
      </p:sp>
      <p:pic>
        <p:nvPicPr>
          <p:cNvPr id="5" name="Picture 2" descr="http://pebblecreekpartners.com/blog/wp-content/uploads/2009/04/confusing-road-sign-large-web-vie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51455" y="1221735"/>
            <a:ext cx="2730410" cy="2888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995142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5849" y="847325"/>
            <a:ext cx="8333240" cy="3099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en-US" sz="4100" cap="small" dirty="0" smtClean="0">
                <a:ln>
                  <a:solidFill>
                    <a:schemeClr val="tx1"/>
                  </a:solidFill>
                </a:ln>
                <a:solidFill>
                  <a:srgbClr val="880002"/>
                </a:solidFill>
                <a:latin typeface="Xyngia"/>
                <a:cs typeface="Xyngia"/>
              </a:rPr>
              <a:t>Truths, </a:t>
            </a:r>
            <a:r>
              <a:rPr lang="en-US" sz="3900" cap="small" dirty="0" smtClean="0">
                <a:ln>
                  <a:solidFill>
                    <a:schemeClr val="tx1"/>
                  </a:solidFill>
                </a:ln>
                <a:solidFill>
                  <a:srgbClr val="880002"/>
                </a:solidFill>
                <a:latin typeface="Xyngia"/>
                <a:cs typeface="Xyngia"/>
              </a:rPr>
              <a:t>not</a:t>
            </a:r>
            <a:r>
              <a:rPr lang="en-US" sz="4100" cap="small" dirty="0" smtClean="0">
                <a:ln>
                  <a:solidFill>
                    <a:schemeClr val="tx1"/>
                  </a:solidFill>
                </a:ln>
                <a:solidFill>
                  <a:srgbClr val="880002"/>
                </a:solidFill>
                <a:latin typeface="Xyngia"/>
                <a:cs typeface="Xyngia"/>
              </a:rPr>
              <a:t> Truth</a:t>
            </a:r>
          </a:p>
          <a:p>
            <a:pPr lvl="0" algn="ctr">
              <a:lnSpc>
                <a:spcPct val="120000"/>
              </a:lnSpc>
            </a:pPr>
            <a:r>
              <a:rPr lang="en-US" sz="4100" cap="small" dirty="0" smtClean="0">
                <a:ln>
                  <a:solidFill>
                    <a:schemeClr val="tx1"/>
                  </a:solidFill>
                </a:ln>
                <a:solidFill>
                  <a:srgbClr val="880002"/>
                </a:solidFill>
                <a:latin typeface="Xyngia"/>
                <a:cs typeface="Xyngia"/>
              </a:rPr>
              <a:t>Values, </a:t>
            </a:r>
            <a:r>
              <a:rPr lang="en-US" sz="3900" cap="small" dirty="0" smtClean="0">
                <a:ln>
                  <a:solidFill>
                    <a:schemeClr val="tx1"/>
                  </a:solidFill>
                </a:ln>
                <a:solidFill>
                  <a:srgbClr val="880002"/>
                </a:solidFill>
                <a:latin typeface="Xyngia"/>
                <a:cs typeface="Xyngia"/>
              </a:rPr>
              <a:t>not</a:t>
            </a:r>
            <a:r>
              <a:rPr lang="en-US" sz="4100" cap="small" dirty="0" smtClean="0">
                <a:ln>
                  <a:solidFill>
                    <a:schemeClr val="tx1"/>
                  </a:solidFill>
                </a:ln>
                <a:solidFill>
                  <a:srgbClr val="880002"/>
                </a:solidFill>
                <a:latin typeface="Xyngia"/>
                <a:cs typeface="Xyngia"/>
              </a:rPr>
              <a:t> Morals</a:t>
            </a:r>
          </a:p>
          <a:p>
            <a:pPr lvl="0" algn="ctr">
              <a:lnSpc>
                <a:spcPct val="120000"/>
              </a:lnSpc>
            </a:pPr>
            <a:r>
              <a:rPr lang="en-US" sz="4100" cap="small" dirty="0" smtClean="0">
                <a:ln>
                  <a:solidFill>
                    <a:schemeClr val="tx1"/>
                  </a:solidFill>
                </a:ln>
                <a:solidFill>
                  <a:srgbClr val="880002"/>
                </a:solidFill>
                <a:latin typeface="Xyngia"/>
                <a:cs typeface="Xyngia"/>
              </a:rPr>
              <a:t>Inclusion, </a:t>
            </a:r>
            <a:r>
              <a:rPr lang="en-US" sz="3900" cap="small" dirty="0" smtClean="0">
                <a:ln>
                  <a:solidFill>
                    <a:schemeClr val="tx1"/>
                  </a:solidFill>
                </a:ln>
                <a:solidFill>
                  <a:srgbClr val="880002"/>
                </a:solidFill>
                <a:latin typeface="Xyngia"/>
                <a:cs typeface="Xyngia"/>
              </a:rPr>
              <a:t>not</a:t>
            </a:r>
            <a:r>
              <a:rPr lang="en-US" sz="4100" cap="small" dirty="0" smtClean="0">
                <a:ln>
                  <a:solidFill>
                    <a:schemeClr val="tx1"/>
                  </a:solidFill>
                </a:ln>
                <a:solidFill>
                  <a:srgbClr val="880002"/>
                </a:solidFill>
                <a:latin typeface="Xyngia"/>
                <a:cs typeface="Xyngia"/>
              </a:rPr>
              <a:t> Exclusion</a:t>
            </a:r>
          </a:p>
          <a:p>
            <a:pPr lvl="0" algn="ctr">
              <a:lnSpc>
                <a:spcPct val="120000"/>
              </a:lnSpc>
            </a:pPr>
            <a:r>
              <a:rPr lang="en-US" sz="4100" cap="small" dirty="0" smtClean="0">
                <a:ln>
                  <a:solidFill>
                    <a:schemeClr val="tx1"/>
                  </a:solidFill>
                </a:ln>
                <a:solidFill>
                  <a:srgbClr val="880002"/>
                </a:solidFill>
                <a:latin typeface="Xyngia"/>
                <a:cs typeface="Xyngia"/>
              </a:rPr>
              <a:t>Journey, </a:t>
            </a:r>
            <a:r>
              <a:rPr lang="en-US" sz="3900" cap="small" dirty="0" smtClean="0">
                <a:ln>
                  <a:solidFill>
                    <a:schemeClr val="tx1"/>
                  </a:solidFill>
                </a:ln>
                <a:solidFill>
                  <a:srgbClr val="880002"/>
                </a:solidFill>
                <a:latin typeface="Xyngia"/>
                <a:cs typeface="Xyngia"/>
              </a:rPr>
              <a:t>not</a:t>
            </a:r>
            <a:r>
              <a:rPr lang="en-US" sz="4100" cap="small" dirty="0" smtClean="0">
                <a:ln>
                  <a:solidFill>
                    <a:schemeClr val="tx1"/>
                  </a:solidFill>
                </a:ln>
                <a:solidFill>
                  <a:srgbClr val="880002"/>
                </a:solidFill>
                <a:latin typeface="Xyngia"/>
                <a:cs typeface="Xyngia"/>
              </a:rPr>
              <a:t> Destination</a:t>
            </a:r>
            <a:endParaRPr lang="en-US" sz="4100" cap="small" dirty="0">
              <a:ln>
                <a:solidFill>
                  <a:schemeClr val="tx1"/>
                </a:solidFill>
              </a:ln>
              <a:solidFill>
                <a:srgbClr val="880002"/>
              </a:solidFill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489013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2520" y="542914"/>
            <a:ext cx="754269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300" dirty="0" smtClean="0"/>
              <a:t>PM </a:t>
            </a:r>
            <a:r>
              <a:rPr lang="en-US" sz="3300" dirty="0"/>
              <a:t>is </a:t>
            </a:r>
            <a:r>
              <a:rPr lang="en-US" sz="3300" i="1" dirty="0"/>
              <a:t>the</a:t>
            </a:r>
            <a:r>
              <a:rPr lang="en-US" sz="3300" dirty="0"/>
              <a:t> dominant philosophy of our </a:t>
            </a:r>
            <a:r>
              <a:rPr lang="en-US" sz="3300" dirty="0" smtClean="0"/>
              <a:t>age</a:t>
            </a:r>
            <a:r>
              <a:rPr lang="en-US" sz="3300" dirty="0"/>
              <a:t>:</a:t>
            </a:r>
          </a:p>
          <a:p>
            <a:pPr lvl="1"/>
            <a:endParaRPr lang="en-US" sz="3300" dirty="0">
              <a:solidFill>
                <a:srgbClr val="0000FF"/>
              </a:solidFill>
            </a:endParaRPr>
          </a:p>
          <a:p>
            <a:r>
              <a:rPr lang="en-US" sz="3300" dirty="0" smtClean="0">
                <a:solidFill>
                  <a:srgbClr val="0000FF"/>
                </a:solidFill>
              </a:rPr>
              <a:t>Universities		Film</a:t>
            </a:r>
            <a:r>
              <a:rPr lang="en-US" sz="3300" dirty="0">
                <a:solidFill>
                  <a:srgbClr val="0000FF"/>
                </a:solidFill>
              </a:rPr>
              <a:t>	</a:t>
            </a:r>
            <a:r>
              <a:rPr lang="en-US" sz="3300" dirty="0" smtClean="0">
                <a:solidFill>
                  <a:srgbClr val="0000FF"/>
                </a:solidFill>
              </a:rPr>
              <a:t>		</a:t>
            </a:r>
            <a:r>
              <a:rPr lang="en-US" sz="3300" dirty="0">
                <a:solidFill>
                  <a:srgbClr val="0000FF"/>
                </a:solidFill>
              </a:rPr>
              <a:t>Television</a:t>
            </a:r>
          </a:p>
          <a:p>
            <a:r>
              <a:rPr lang="en-US" sz="3300" dirty="0" smtClean="0">
                <a:solidFill>
                  <a:srgbClr val="0000FF"/>
                </a:solidFill>
              </a:rPr>
              <a:t>Literature			Music		Advertising		</a:t>
            </a:r>
          </a:p>
          <a:p>
            <a:r>
              <a:rPr lang="en-US" sz="3300" dirty="0" smtClean="0">
                <a:solidFill>
                  <a:srgbClr val="0000FF"/>
                </a:solidFill>
              </a:rPr>
              <a:t>Jurisprudence	Schools		Government</a:t>
            </a:r>
          </a:p>
          <a:p>
            <a:r>
              <a:rPr lang="en-US" sz="3300" dirty="0" smtClean="0">
                <a:solidFill>
                  <a:srgbClr val="0000FF"/>
                </a:solidFill>
              </a:rPr>
              <a:t>Seminaries		Sculpture	</a:t>
            </a:r>
            <a:r>
              <a:rPr lang="en-US" sz="3300" dirty="0">
                <a:solidFill>
                  <a:srgbClr val="0000FF"/>
                </a:solidFill>
              </a:rPr>
              <a:t>Churches</a:t>
            </a:r>
            <a:endParaRPr lang="en-US" sz="3300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819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9412" y="1505629"/>
            <a:ext cx="8490405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500" cap="small" dirty="0" smtClean="0">
                <a:latin typeface="Xyngia"/>
                <a:cs typeface="Xyngia"/>
              </a:rPr>
              <a:t>Five Strategies</a:t>
            </a:r>
          </a:p>
        </p:txBody>
      </p:sp>
    </p:spTree>
    <p:extLst>
      <p:ext uri="{BB962C8B-B14F-4D97-AF65-F5344CB8AC3E}">
        <p14:creationId xmlns:p14="http://schemas.microsoft.com/office/powerpoint/2010/main" val="1288862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02" y="0"/>
            <a:ext cx="678749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403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2520" y="466934"/>
            <a:ext cx="75426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 smtClean="0">
                <a:latin typeface="Xyngia"/>
                <a:cs typeface="Xyngia"/>
              </a:rPr>
              <a:t>Most Christian study series </a:t>
            </a:r>
            <a:r>
              <a:rPr lang="en-US" sz="2000" i="1" dirty="0" smtClean="0">
                <a:latin typeface="Xyngia"/>
                <a:cs typeface="Xyngia"/>
              </a:rPr>
              <a:t>assume</a:t>
            </a:r>
            <a:r>
              <a:rPr lang="en-US" sz="2000" dirty="0" smtClean="0">
                <a:latin typeface="Xyngia"/>
                <a:cs typeface="Xyngia"/>
              </a:rPr>
              <a:t> a lazy or lukewarm or lapsed church member.</a:t>
            </a:r>
            <a:endParaRPr lang="en-US" sz="2000" dirty="0"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3715103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2520" y="466935"/>
            <a:ext cx="754269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 smtClean="0">
                <a:latin typeface="Xyngia"/>
                <a:cs typeface="Xyngia"/>
              </a:rPr>
              <a:t>Most Christian study series </a:t>
            </a:r>
            <a:r>
              <a:rPr lang="en-US" sz="2000" i="1" dirty="0" smtClean="0">
                <a:latin typeface="Xyngia"/>
                <a:cs typeface="Xyngia"/>
              </a:rPr>
              <a:t>assume</a:t>
            </a:r>
            <a:r>
              <a:rPr lang="en-US" sz="2000" dirty="0" smtClean="0">
                <a:latin typeface="Xyngia"/>
                <a:cs typeface="Xyngia"/>
              </a:rPr>
              <a:t> a lazy or lukewarm or lapsed church member.</a:t>
            </a:r>
          </a:p>
          <a:p>
            <a:pPr lvl="0"/>
            <a:endParaRPr lang="en-US" sz="2000" dirty="0">
              <a:latin typeface="Xyngia"/>
              <a:cs typeface="Xyngia"/>
            </a:endParaRPr>
          </a:p>
          <a:p>
            <a:pPr marL="342900" lvl="0" indent="-342900">
              <a:buFont typeface="Wingdings" charset="2"/>
              <a:buChar char="Ø"/>
            </a:pPr>
            <a:r>
              <a:rPr lang="en-US" sz="1850" dirty="0" smtClean="0">
                <a:solidFill>
                  <a:srgbClr val="880002"/>
                </a:solidFill>
                <a:latin typeface="Xyngia"/>
                <a:cs typeface="Xyngia"/>
              </a:rPr>
              <a:t>Word – Does this lesson actual prove the Bible is true? What about when people have questions or doubts?</a:t>
            </a:r>
          </a:p>
          <a:p>
            <a:pPr marL="342900" lvl="0" indent="-342900">
              <a:buFont typeface="Wingdings" charset="2"/>
              <a:buChar char="Ø"/>
            </a:pPr>
            <a:r>
              <a:rPr lang="en-US" sz="1850" dirty="0" smtClean="0">
                <a:solidFill>
                  <a:srgbClr val="880002"/>
                </a:solidFill>
                <a:latin typeface="Xyngia"/>
                <a:cs typeface="Xyngia"/>
              </a:rPr>
              <a:t>Discipleship </a:t>
            </a:r>
            <a:r>
              <a:rPr lang="mr-IN" sz="1850" dirty="0" smtClean="0">
                <a:solidFill>
                  <a:srgbClr val="880002"/>
                </a:solidFill>
                <a:latin typeface="Xyngia"/>
                <a:cs typeface="Xyngia"/>
              </a:rPr>
              <a:t>–</a:t>
            </a:r>
            <a:r>
              <a:rPr lang="en-US" sz="1850" dirty="0" smtClean="0">
                <a:solidFill>
                  <a:srgbClr val="880002"/>
                </a:solidFill>
                <a:latin typeface="Xyngia"/>
                <a:cs typeface="Xyngia"/>
              </a:rPr>
              <a:t> (esp. when done early on) assumes and asks too much!</a:t>
            </a:r>
          </a:p>
          <a:p>
            <a:pPr marL="342900" lvl="0" indent="-342900">
              <a:buFont typeface="Wingdings" charset="2"/>
              <a:buChar char="Ø"/>
            </a:pPr>
            <a:r>
              <a:rPr lang="en-US" sz="1850" dirty="0" smtClean="0">
                <a:solidFill>
                  <a:srgbClr val="880002"/>
                </a:solidFill>
                <a:latin typeface="Xyngia"/>
                <a:cs typeface="Xyngia"/>
              </a:rPr>
              <a:t>Sin – When someone has been conditioned to believe morality is a private or relative matter, this may not connect. And so on</a:t>
            </a:r>
            <a:r>
              <a:rPr lang="mr-IN" sz="1850" dirty="0" smtClean="0">
                <a:solidFill>
                  <a:srgbClr val="880002"/>
                </a:solidFill>
                <a:latin typeface="Xyngia"/>
                <a:cs typeface="Xyngia"/>
              </a:rPr>
              <a:t>…</a:t>
            </a:r>
            <a:endParaRPr lang="en-US" sz="1850" dirty="0" smtClean="0">
              <a:solidFill>
                <a:srgbClr val="880002"/>
              </a:solidFill>
              <a:latin typeface="Xyngia"/>
              <a:cs typeface="Xyngia"/>
            </a:endParaRPr>
          </a:p>
          <a:p>
            <a:pPr marL="342900" lvl="0" indent="-342900">
              <a:buFont typeface="Wingdings" charset="2"/>
              <a:buChar char="Ø"/>
            </a:pPr>
            <a:r>
              <a:rPr lang="en-US" sz="1850" dirty="0" smtClean="0">
                <a:solidFill>
                  <a:srgbClr val="880002"/>
                </a:solidFill>
                <a:latin typeface="Xyngia"/>
                <a:cs typeface="Xyngia"/>
              </a:rPr>
              <a:t>Needed are foundational studies on God, creation, the story of the Bible, and (often) even on Jesus.</a:t>
            </a:r>
            <a:endParaRPr lang="en-US" sz="1850" dirty="0">
              <a:solidFill>
                <a:srgbClr val="880002"/>
              </a:solidFill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2162937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2520" y="466935"/>
            <a:ext cx="7542696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 smtClean="0">
                <a:latin typeface="Xyngia"/>
                <a:cs typeface="Xyngia"/>
              </a:rPr>
              <a:t>Most Christian study series </a:t>
            </a:r>
            <a:r>
              <a:rPr lang="en-US" sz="2000" i="1" dirty="0" smtClean="0">
                <a:latin typeface="Xyngia"/>
                <a:cs typeface="Xyngia"/>
              </a:rPr>
              <a:t>assume</a:t>
            </a:r>
            <a:r>
              <a:rPr lang="en-US" sz="2000" dirty="0" smtClean="0">
                <a:latin typeface="Xyngia"/>
                <a:cs typeface="Xyngia"/>
              </a:rPr>
              <a:t> a lazy or lukewarm or lapsed church member.</a:t>
            </a:r>
          </a:p>
          <a:p>
            <a:pPr lvl="0"/>
            <a:endParaRPr lang="en-US" sz="2000" dirty="0">
              <a:latin typeface="Xyngia"/>
              <a:cs typeface="Xyngia"/>
            </a:endParaRPr>
          </a:p>
          <a:p>
            <a:pPr marL="342900" lvl="0" indent="-342900">
              <a:buFont typeface="Wingdings" charset="2"/>
              <a:buChar char="Ø"/>
            </a:pPr>
            <a:r>
              <a:rPr lang="en-US" sz="1850" dirty="0" smtClean="0">
                <a:solidFill>
                  <a:srgbClr val="880002"/>
                </a:solidFill>
                <a:latin typeface="Xyngia"/>
                <a:cs typeface="Xyngia"/>
              </a:rPr>
              <a:t>Word – Does this lesson actual prove the Bible is true? What about when people have questions or doubts?</a:t>
            </a:r>
          </a:p>
          <a:p>
            <a:pPr marL="342900" lvl="0" indent="-342900">
              <a:buFont typeface="Wingdings" charset="2"/>
              <a:buChar char="Ø"/>
            </a:pPr>
            <a:r>
              <a:rPr lang="en-US" sz="1850" dirty="0" smtClean="0">
                <a:solidFill>
                  <a:srgbClr val="880002"/>
                </a:solidFill>
                <a:latin typeface="Xyngia"/>
                <a:cs typeface="Xyngia"/>
              </a:rPr>
              <a:t>Discipleship </a:t>
            </a:r>
            <a:r>
              <a:rPr lang="mr-IN" sz="1850" dirty="0" smtClean="0">
                <a:solidFill>
                  <a:srgbClr val="880002"/>
                </a:solidFill>
                <a:latin typeface="Xyngia"/>
                <a:cs typeface="Xyngia"/>
              </a:rPr>
              <a:t>–</a:t>
            </a:r>
            <a:r>
              <a:rPr lang="en-US" sz="1850" dirty="0" smtClean="0">
                <a:solidFill>
                  <a:srgbClr val="880002"/>
                </a:solidFill>
                <a:latin typeface="Xyngia"/>
                <a:cs typeface="Xyngia"/>
              </a:rPr>
              <a:t> (esp. when done early on) assumes and asks too much!</a:t>
            </a:r>
          </a:p>
          <a:p>
            <a:pPr marL="342900" lvl="0" indent="-342900">
              <a:buFont typeface="Wingdings" charset="2"/>
              <a:buChar char="Ø"/>
            </a:pPr>
            <a:r>
              <a:rPr lang="en-US" sz="1850" dirty="0" smtClean="0">
                <a:solidFill>
                  <a:srgbClr val="880002"/>
                </a:solidFill>
                <a:latin typeface="Xyngia"/>
                <a:cs typeface="Xyngia"/>
              </a:rPr>
              <a:t>Sin – When someone has been conditioned to believe morality is a private or relative matter, this may not connect. And so on</a:t>
            </a:r>
            <a:r>
              <a:rPr lang="mr-IN" sz="1850" dirty="0" smtClean="0">
                <a:solidFill>
                  <a:srgbClr val="880002"/>
                </a:solidFill>
                <a:latin typeface="Xyngia"/>
                <a:cs typeface="Xyngia"/>
              </a:rPr>
              <a:t>…</a:t>
            </a:r>
            <a:endParaRPr lang="en-US" sz="1850" dirty="0" smtClean="0">
              <a:solidFill>
                <a:srgbClr val="880002"/>
              </a:solidFill>
              <a:latin typeface="Xyngia"/>
              <a:cs typeface="Xyngia"/>
            </a:endParaRPr>
          </a:p>
          <a:p>
            <a:pPr marL="342900" lvl="0" indent="-342900">
              <a:buFont typeface="Wingdings" charset="2"/>
              <a:buChar char="Ø"/>
            </a:pPr>
            <a:r>
              <a:rPr lang="en-US" sz="1850" dirty="0" smtClean="0">
                <a:solidFill>
                  <a:srgbClr val="880002"/>
                </a:solidFill>
                <a:latin typeface="Xyngia"/>
                <a:cs typeface="Xyngia"/>
              </a:rPr>
              <a:t>Needed are foundational studies on God, creation, the story of the Bible, and (often) even on Jesus.</a:t>
            </a:r>
            <a:endParaRPr lang="en-US" sz="1850" dirty="0">
              <a:solidFill>
                <a:srgbClr val="880002"/>
              </a:solidFill>
              <a:latin typeface="Xyngia"/>
              <a:cs typeface="Xyngia"/>
            </a:endParaRPr>
          </a:p>
          <a:p>
            <a:pPr lvl="0"/>
            <a:endParaRPr lang="en-US" sz="2000" dirty="0" smtClean="0">
              <a:latin typeface="Xyngia"/>
              <a:cs typeface="Xyngia"/>
            </a:endParaRPr>
          </a:p>
          <a:p>
            <a:pPr lvl="0"/>
            <a:r>
              <a:rPr lang="en-US" sz="2000" dirty="0" smtClean="0">
                <a:latin typeface="Xyngia"/>
                <a:cs typeface="Xyngia"/>
              </a:rPr>
              <a:t>Our words often fall uselessly to the ground, like a proverb in the mouth of a fool (</a:t>
            </a:r>
            <a:r>
              <a:rPr lang="en-US" sz="2000" dirty="0" err="1" smtClean="0">
                <a:latin typeface="Xyngia"/>
                <a:cs typeface="Xyngia"/>
              </a:rPr>
              <a:t>Prov</a:t>
            </a:r>
            <a:r>
              <a:rPr lang="en-US" sz="2000" dirty="0" smtClean="0">
                <a:latin typeface="Xyngia"/>
                <a:cs typeface="Xyngia"/>
              </a:rPr>
              <a:t> 26:7).</a:t>
            </a:r>
            <a:endParaRPr lang="en-US" sz="2000" dirty="0"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2267135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2520" y="542913"/>
            <a:ext cx="7832428" cy="2813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43"/>
            <a:endParaRPr lang="en-US" sz="2400" dirty="0">
              <a:latin typeface="Xyngia"/>
              <a:cs typeface="Xyngia"/>
            </a:endParaRPr>
          </a:p>
          <a:p>
            <a:pPr defTabSz="914243"/>
            <a:r>
              <a:rPr lang="en-US" sz="2400" dirty="0" smtClean="0">
                <a:latin typeface="Xyngia"/>
                <a:cs typeface="Xyngia"/>
              </a:rPr>
              <a:t>According to </a:t>
            </a:r>
            <a:r>
              <a:rPr lang="en-US" sz="2400" dirty="0" err="1" smtClean="0">
                <a:latin typeface="Xyngia"/>
                <a:cs typeface="Xyngia"/>
              </a:rPr>
              <a:t>Barna</a:t>
            </a:r>
            <a:r>
              <a:rPr lang="en-US" sz="2400" dirty="0" smtClean="0">
                <a:latin typeface="Xyngia"/>
                <a:cs typeface="Xyngia"/>
              </a:rPr>
              <a:t>, 3 </a:t>
            </a:r>
            <a:r>
              <a:rPr lang="en-US" sz="2400" dirty="0">
                <a:latin typeface="Xyngia"/>
                <a:cs typeface="Xyngia"/>
              </a:rPr>
              <a:t>of the top 6 reasons young people are rejecting the faith of their parents are:</a:t>
            </a:r>
          </a:p>
          <a:p>
            <a:pPr defTabSz="914243">
              <a:lnSpc>
                <a:spcPct val="120000"/>
              </a:lnSpc>
            </a:pPr>
            <a:r>
              <a:rPr lang="en-US" sz="1600" dirty="0">
                <a:latin typeface="Xyngia"/>
                <a:cs typeface="Xyngia"/>
              </a:rPr>
              <a:t>	</a:t>
            </a:r>
          </a:p>
          <a:p>
            <a:pPr marL="342900" indent="-342900" defTabSz="914243">
              <a:lnSpc>
                <a:spcPct val="120000"/>
              </a:lnSpc>
              <a:buFont typeface="Wingdings" charset="2"/>
              <a:buChar char="Ø"/>
            </a:pPr>
            <a:r>
              <a:rPr lang="en-US" sz="2400" dirty="0">
                <a:solidFill>
                  <a:srgbClr val="880002"/>
                </a:solidFill>
                <a:latin typeface="Xyngia"/>
                <a:cs typeface="Xyngia"/>
              </a:rPr>
              <a:t>Reason 3: </a:t>
            </a:r>
            <a:r>
              <a:rPr lang="en-US" sz="2400" dirty="0" smtClean="0">
                <a:solidFill>
                  <a:srgbClr val="880002"/>
                </a:solidFill>
                <a:latin typeface="Xyngia"/>
                <a:cs typeface="Xyngia"/>
              </a:rPr>
              <a:t>	Churches </a:t>
            </a:r>
            <a:r>
              <a:rPr lang="en-US" sz="2400" dirty="0">
                <a:solidFill>
                  <a:srgbClr val="880002"/>
                </a:solidFill>
                <a:latin typeface="Xyngia"/>
                <a:cs typeface="Xyngia"/>
              </a:rPr>
              <a:t>antagonistic to science</a:t>
            </a:r>
          </a:p>
          <a:p>
            <a:pPr marL="342900" indent="-342900" defTabSz="914243">
              <a:lnSpc>
                <a:spcPct val="120000"/>
              </a:lnSpc>
              <a:buFont typeface="Wingdings" charset="2"/>
              <a:buChar char="Ø"/>
            </a:pPr>
            <a:r>
              <a:rPr lang="en-US" sz="2400" dirty="0">
                <a:solidFill>
                  <a:srgbClr val="880002"/>
                </a:solidFill>
                <a:latin typeface="Xyngia"/>
                <a:cs typeface="Xyngia"/>
              </a:rPr>
              <a:t>Reason 5: </a:t>
            </a:r>
            <a:r>
              <a:rPr lang="en-US" sz="2400" dirty="0" smtClean="0">
                <a:solidFill>
                  <a:srgbClr val="880002"/>
                </a:solidFill>
                <a:latin typeface="Xyngia"/>
                <a:cs typeface="Xyngia"/>
              </a:rPr>
              <a:t>	The </a:t>
            </a:r>
            <a:r>
              <a:rPr lang="en-US" sz="2400" dirty="0">
                <a:solidFill>
                  <a:srgbClr val="880002"/>
                </a:solidFill>
                <a:latin typeface="Xyngia"/>
                <a:cs typeface="Xyngia"/>
              </a:rPr>
              <a:t>exclusive nature of Christianity</a:t>
            </a:r>
          </a:p>
          <a:p>
            <a:pPr marL="342900" indent="-342900" defTabSz="914243">
              <a:lnSpc>
                <a:spcPct val="120000"/>
              </a:lnSpc>
              <a:buFont typeface="Wingdings" charset="2"/>
              <a:buChar char="Ø"/>
            </a:pPr>
            <a:r>
              <a:rPr lang="en-US" sz="2400" dirty="0">
                <a:solidFill>
                  <a:srgbClr val="880002"/>
                </a:solidFill>
                <a:latin typeface="Xyngia"/>
                <a:cs typeface="Xyngia"/>
              </a:rPr>
              <a:t>Reason 6: </a:t>
            </a:r>
            <a:r>
              <a:rPr lang="en-US" sz="2400" dirty="0" smtClean="0">
                <a:solidFill>
                  <a:srgbClr val="880002"/>
                </a:solidFill>
                <a:latin typeface="Xyngia"/>
                <a:cs typeface="Xyngia"/>
              </a:rPr>
              <a:t>	Church </a:t>
            </a:r>
            <a:r>
              <a:rPr lang="en-US" sz="2400" dirty="0">
                <a:solidFill>
                  <a:srgbClr val="880002"/>
                </a:solidFill>
                <a:latin typeface="Xyngia"/>
                <a:cs typeface="Xyngia"/>
              </a:rPr>
              <a:t>unfriendly to those who </a:t>
            </a:r>
            <a:r>
              <a:rPr lang="en-US" sz="2400" dirty="0" smtClean="0">
                <a:solidFill>
                  <a:srgbClr val="880002"/>
                </a:solidFill>
                <a:latin typeface="Xyngia"/>
                <a:cs typeface="Xyngia"/>
              </a:rPr>
              <a:t>doubt</a:t>
            </a:r>
          </a:p>
        </p:txBody>
      </p:sp>
    </p:spTree>
    <p:extLst>
      <p:ext uri="{BB962C8B-B14F-4D97-AF65-F5344CB8AC3E}">
        <p14:creationId xmlns:p14="http://schemas.microsoft.com/office/powerpoint/2010/main" val="3848344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2520" y="542913"/>
            <a:ext cx="7832428" cy="4290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43"/>
            <a:endParaRPr lang="en-US" sz="2400" dirty="0">
              <a:latin typeface="Xyngia"/>
              <a:cs typeface="Xyngia"/>
            </a:endParaRPr>
          </a:p>
          <a:p>
            <a:pPr defTabSz="914243"/>
            <a:r>
              <a:rPr lang="en-US" sz="2400" dirty="0" smtClean="0">
                <a:latin typeface="Xyngia"/>
                <a:cs typeface="Xyngia"/>
              </a:rPr>
              <a:t>According to </a:t>
            </a:r>
            <a:r>
              <a:rPr lang="en-US" sz="2400" dirty="0" err="1" smtClean="0">
                <a:latin typeface="Xyngia"/>
                <a:cs typeface="Xyngia"/>
              </a:rPr>
              <a:t>Barna</a:t>
            </a:r>
            <a:r>
              <a:rPr lang="en-US" sz="2400" dirty="0" smtClean="0">
                <a:latin typeface="Xyngia"/>
                <a:cs typeface="Xyngia"/>
              </a:rPr>
              <a:t>, 3 </a:t>
            </a:r>
            <a:r>
              <a:rPr lang="en-US" sz="2400" dirty="0">
                <a:latin typeface="Xyngia"/>
                <a:cs typeface="Xyngia"/>
              </a:rPr>
              <a:t>of the top 6 reasons young people are rejecting the faith of their parents are:</a:t>
            </a:r>
          </a:p>
          <a:p>
            <a:pPr defTabSz="914243">
              <a:lnSpc>
                <a:spcPct val="120000"/>
              </a:lnSpc>
            </a:pPr>
            <a:r>
              <a:rPr lang="en-US" sz="1600" dirty="0">
                <a:latin typeface="Xyngia"/>
                <a:cs typeface="Xyngia"/>
              </a:rPr>
              <a:t>	</a:t>
            </a:r>
          </a:p>
          <a:p>
            <a:pPr marL="342900" indent="-342900" defTabSz="914243">
              <a:lnSpc>
                <a:spcPct val="120000"/>
              </a:lnSpc>
              <a:buFont typeface="Wingdings" charset="2"/>
              <a:buChar char="Ø"/>
            </a:pPr>
            <a:r>
              <a:rPr lang="en-US" sz="2400" dirty="0">
                <a:solidFill>
                  <a:srgbClr val="880002"/>
                </a:solidFill>
                <a:latin typeface="Xyngia"/>
                <a:cs typeface="Xyngia"/>
              </a:rPr>
              <a:t>Reason 3: </a:t>
            </a:r>
            <a:r>
              <a:rPr lang="en-US" sz="2400" dirty="0" smtClean="0">
                <a:solidFill>
                  <a:srgbClr val="880002"/>
                </a:solidFill>
                <a:latin typeface="Xyngia"/>
                <a:cs typeface="Xyngia"/>
              </a:rPr>
              <a:t>	Churches </a:t>
            </a:r>
            <a:r>
              <a:rPr lang="en-US" sz="2400" dirty="0">
                <a:solidFill>
                  <a:srgbClr val="880002"/>
                </a:solidFill>
                <a:latin typeface="Xyngia"/>
                <a:cs typeface="Xyngia"/>
              </a:rPr>
              <a:t>antagonistic to science</a:t>
            </a:r>
          </a:p>
          <a:p>
            <a:pPr marL="342900" indent="-342900" defTabSz="914243">
              <a:lnSpc>
                <a:spcPct val="120000"/>
              </a:lnSpc>
              <a:buFont typeface="Wingdings" charset="2"/>
              <a:buChar char="Ø"/>
            </a:pPr>
            <a:r>
              <a:rPr lang="en-US" sz="2400" dirty="0">
                <a:solidFill>
                  <a:srgbClr val="880002"/>
                </a:solidFill>
                <a:latin typeface="Xyngia"/>
                <a:cs typeface="Xyngia"/>
              </a:rPr>
              <a:t>Reason 5: </a:t>
            </a:r>
            <a:r>
              <a:rPr lang="en-US" sz="2400" dirty="0" smtClean="0">
                <a:solidFill>
                  <a:srgbClr val="880002"/>
                </a:solidFill>
                <a:latin typeface="Xyngia"/>
                <a:cs typeface="Xyngia"/>
              </a:rPr>
              <a:t>	The </a:t>
            </a:r>
            <a:r>
              <a:rPr lang="en-US" sz="2400" dirty="0">
                <a:solidFill>
                  <a:srgbClr val="880002"/>
                </a:solidFill>
                <a:latin typeface="Xyngia"/>
                <a:cs typeface="Xyngia"/>
              </a:rPr>
              <a:t>exclusive nature of Christianity</a:t>
            </a:r>
          </a:p>
          <a:p>
            <a:pPr marL="342900" indent="-342900" defTabSz="914243">
              <a:lnSpc>
                <a:spcPct val="120000"/>
              </a:lnSpc>
              <a:buFont typeface="Wingdings" charset="2"/>
              <a:buChar char="Ø"/>
            </a:pPr>
            <a:r>
              <a:rPr lang="en-US" sz="2400" dirty="0">
                <a:solidFill>
                  <a:srgbClr val="880002"/>
                </a:solidFill>
                <a:latin typeface="Xyngia"/>
                <a:cs typeface="Xyngia"/>
              </a:rPr>
              <a:t>Reason 6: </a:t>
            </a:r>
            <a:r>
              <a:rPr lang="en-US" sz="2400" dirty="0" smtClean="0">
                <a:solidFill>
                  <a:srgbClr val="880002"/>
                </a:solidFill>
                <a:latin typeface="Xyngia"/>
                <a:cs typeface="Xyngia"/>
              </a:rPr>
              <a:t>	Church </a:t>
            </a:r>
            <a:r>
              <a:rPr lang="en-US" sz="2400" dirty="0">
                <a:solidFill>
                  <a:srgbClr val="880002"/>
                </a:solidFill>
                <a:latin typeface="Xyngia"/>
                <a:cs typeface="Xyngia"/>
              </a:rPr>
              <a:t>unfriendly to those who </a:t>
            </a:r>
            <a:r>
              <a:rPr lang="en-US" sz="2400" dirty="0" smtClean="0">
                <a:solidFill>
                  <a:srgbClr val="880002"/>
                </a:solidFill>
                <a:latin typeface="Xyngia"/>
                <a:cs typeface="Xyngia"/>
              </a:rPr>
              <a:t>doubt</a:t>
            </a:r>
          </a:p>
          <a:p>
            <a:pPr marL="342900" indent="-342900" defTabSz="914243">
              <a:lnSpc>
                <a:spcPct val="120000"/>
              </a:lnSpc>
              <a:buFont typeface="Wingdings" charset="2"/>
              <a:buChar char="Ø"/>
            </a:pPr>
            <a:endParaRPr lang="en-US" sz="1600" dirty="0">
              <a:solidFill>
                <a:srgbClr val="880002"/>
              </a:solidFill>
              <a:latin typeface="Xyngia"/>
              <a:cs typeface="Xyngia"/>
            </a:endParaRPr>
          </a:p>
          <a:p>
            <a:pPr marL="0" lvl="1" defTabSz="914243"/>
            <a:r>
              <a:rPr lang="en-US" sz="2400" dirty="0" smtClean="0">
                <a:latin typeface="Xyngia"/>
                <a:cs typeface="Xyngia"/>
              </a:rPr>
              <a:t>Far too many Christians are </a:t>
            </a:r>
            <a:r>
              <a:rPr lang="en-US" sz="2400" i="1" dirty="0">
                <a:latin typeface="Xyngia"/>
                <a:cs typeface="Xyngia"/>
              </a:rPr>
              <a:t>oblivious</a:t>
            </a:r>
            <a:r>
              <a:rPr lang="en-US" sz="2400" dirty="0">
                <a:latin typeface="Xyngia"/>
                <a:cs typeface="Xyngia"/>
              </a:rPr>
              <a:t> of the intellectual and spiritual climate in which they live.</a:t>
            </a:r>
          </a:p>
          <a:p>
            <a:pPr marL="342900" indent="-342900" defTabSz="914243">
              <a:lnSpc>
                <a:spcPct val="120000"/>
              </a:lnSpc>
              <a:buFont typeface="Wingdings" charset="2"/>
              <a:buChar char="Ø"/>
            </a:pPr>
            <a:endParaRPr lang="en-US" sz="2400" dirty="0">
              <a:solidFill>
                <a:srgbClr val="880002"/>
              </a:solidFill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3704856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2520" y="542913"/>
            <a:ext cx="754269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700" b="1" cap="small" dirty="0" smtClean="0">
                <a:solidFill>
                  <a:srgbClr val="0000FF"/>
                </a:solidFill>
                <a:latin typeface="Xyngia"/>
                <a:cs typeface="Xyngia"/>
              </a:rPr>
              <a:t>Strategy 1 : Intentional </a:t>
            </a:r>
            <a:r>
              <a:rPr lang="en-US" sz="2700" b="1" cap="small" dirty="0">
                <a:solidFill>
                  <a:srgbClr val="0000FF"/>
                </a:solidFill>
                <a:latin typeface="Xyngia"/>
                <a:cs typeface="Xyngia"/>
              </a:rPr>
              <a:t>Interaction</a:t>
            </a:r>
            <a:endParaRPr lang="en-US" sz="2700" cap="small" dirty="0">
              <a:solidFill>
                <a:srgbClr val="0000FF"/>
              </a:solidFill>
              <a:latin typeface="Xyngia"/>
              <a:cs typeface="Xyngia"/>
            </a:endParaRPr>
          </a:p>
          <a:p>
            <a:pPr lvl="1"/>
            <a:endParaRPr lang="en-US" dirty="0" smtClean="0"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686048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2520" y="542914"/>
            <a:ext cx="7542696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700" b="1" cap="small" dirty="0" smtClean="0">
                <a:solidFill>
                  <a:srgbClr val="0000FF"/>
                </a:solidFill>
                <a:latin typeface="Xyngia"/>
                <a:cs typeface="Xyngia"/>
              </a:rPr>
              <a:t>Strategy 1 : Intentional </a:t>
            </a:r>
            <a:r>
              <a:rPr lang="en-US" sz="2700" b="1" cap="small" dirty="0">
                <a:solidFill>
                  <a:srgbClr val="0000FF"/>
                </a:solidFill>
                <a:latin typeface="Xyngia"/>
                <a:cs typeface="Xyngia"/>
              </a:rPr>
              <a:t>Interaction</a:t>
            </a:r>
            <a:endParaRPr lang="en-US" sz="2700" cap="small" dirty="0">
              <a:solidFill>
                <a:srgbClr val="0000FF"/>
              </a:solidFill>
              <a:latin typeface="Xyngia"/>
              <a:cs typeface="Xyngia"/>
            </a:endParaRPr>
          </a:p>
          <a:p>
            <a:pPr lvl="1"/>
            <a:endParaRPr lang="en-US" dirty="0" smtClean="0">
              <a:latin typeface="Xyngia"/>
              <a:cs typeface="Xyngia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sz="2200" dirty="0" smtClean="0">
                <a:solidFill>
                  <a:srgbClr val="0000FF"/>
                </a:solidFill>
                <a:latin typeface="Xyngia"/>
                <a:cs typeface="Xyngia"/>
              </a:rPr>
              <a:t>Reach </a:t>
            </a:r>
            <a:r>
              <a:rPr lang="en-US" sz="2200" dirty="0">
                <a:solidFill>
                  <a:srgbClr val="0000FF"/>
                </a:solidFill>
                <a:latin typeface="Xyngia"/>
                <a:cs typeface="Xyngia"/>
              </a:rPr>
              <a:t>out </a:t>
            </a:r>
            <a:r>
              <a:rPr lang="en-US" sz="2200" dirty="0">
                <a:latin typeface="Xyngia"/>
                <a:cs typeface="Xyngia"/>
              </a:rPr>
              <a:t>to members of other </a:t>
            </a:r>
            <a:r>
              <a:rPr lang="en-US" sz="2200" dirty="0" smtClean="0">
                <a:latin typeface="Xyngia"/>
                <a:cs typeface="Xyngia"/>
              </a:rPr>
              <a:t>cultures and religions , </a:t>
            </a:r>
            <a:r>
              <a:rPr lang="en-US" sz="2200" dirty="0">
                <a:latin typeface="Xyngia"/>
                <a:cs typeface="Xyngia"/>
              </a:rPr>
              <a:t>not just </a:t>
            </a:r>
            <a:r>
              <a:rPr lang="en-US" sz="2200" dirty="0" smtClean="0">
                <a:latin typeface="Xyngia"/>
                <a:cs typeface="Xyngia"/>
              </a:rPr>
              <a:t>those </a:t>
            </a:r>
            <a:r>
              <a:rPr lang="en-US" sz="2200" dirty="0">
                <a:latin typeface="Xyngia"/>
                <a:cs typeface="Xyngia"/>
              </a:rPr>
              <a:t>you feel comfortable </a:t>
            </a:r>
            <a:r>
              <a:rPr lang="en-US" sz="2200" dirty="0" smtClean="0">
                <a:latin typeface="Xyngia"/>
                <a:cs typeface="Xyngia"/>
              </a:rPr>
              <a:t>around.</a:t>
            </a:r>
            <a:endParaRPr lang="en-US" sz="2200" dirty="0"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1877617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2520" y="542914"/>
            <a:ext cx="7542696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700" b="1" cap="small" dirty="0" smtClean="0">
                <a:solidFill>
                  <a:srgbClr val="0000FF"/>
                </a:solidFill>
                <a:latin typeface="Xyngia"/>
                <a:cs typeface="Xyngia"/>
              </a:rPr>
              <a:t>Strategy 1 : Intentional </a:t>
            </a:r>
            <a:r>
              <a:rPr lang="en-US" sz="2700" b="1" cap="small" dirty="0">
                <a:solidFill>
                  <a:srgbClr val="0000FF"/>
                </a:solidFill>
                <a:latin typeface="Xyngia"/>
                <a:cs typeface="Xyngia"/>
              </a:rPr>
              <a:t>Interaction</a:t>
            </a:r>
            <a:endParaRPr lang="en-US" sz="2700" cap="small" dirty="0">
              <a:solidFill>
                <a:srgbClr val="0000FF"/>
              </a:solidFill>
              <a:latin typeface="Xyngia"/>
              <a:cs typeface="Xyngia"/>
            </a:endParaRPr>
          </a:p>
          <a:p>
            <a:pPr lvl="1"/>
            <a:endParaRPr lang="en-US" dirty="0" smtClean="0">
              <a:latin typeface="Xyngia"/>
              <a:cs typeface="Xyngia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sz="2200" dirty="0" smtClean="0">
                <a:solidFill>
                  <a:srgbClr val="0000FF"/>
                </a:solidFill>
                <a:latin typeface="Xyngia"/>
                <a:cs typeface="Xyngia"/>
              </a:rPr>
              <a:t>Reach </a:t>
            </a:r>
            <a:r>
              <a:rPr lang="en-US" sz="2200" dirty="0">
                <a:solidFill>
                  <a:srgbClr val="0000FF"/>
                </a:solidFill>
                <a:latin typeface="Xyngia"/>
                <a:cs typeface="Xyngia"/>
              </a:rPr>
              <a:t>out </a:t>
            </a:r>
            <a:r>
              <a:rPr lang="en-US" sz="2200" dirty="0">
                <a:latin typeface="Xyngia"/>
                <a:cs typeface="Xyngia"/>
              </a:rPr>
              <a:t>to members of other </a:t>
            </a:r>
            <a:r>
              <a:rPr lang="en-US" sz="2200" dirty="0" smtClean="0">
                <a:latin typeface="Xyngia"/>
                <a:cs typeface="Xyngia"/>
              </a:rPr>
              <a:t>cultures and religions , </a:t>
            </a:r>
            <a:r>
              <a:rPr lang="en-US" sz="2200" dirty="0">
                <a:latin typeface="Xyngia"/>
                <a:cs typeface="Xyngia"/>
              </a:rPr>
              <a:t>not just </a:t>
            </a:r>
            <a:r>
              <a:rPr lang="en-US" sz="2200" dirty="0" smtClean="0">
                <a:latin typeface="Xyngia"/>
                <a:cs typeface="Xyngia"/>
              </a:rPr>
              <a:t>those </a:t>
            </a:r>
            <a:r>
              <a:rPr lang="en-US" sz="2200" dirty="0">
                <a:latin typeface="Xyngia"/>
                <a:cs typeface="Xyngia"/>
              </a:rPr>
              <a:t>you feel comfortable </a:t>
            </a:r>
            <a:r>
              <a:rPr lang="en-US" sz="2200" dirty="0" smtClean="0">
                <a:latin typeface="Xyngia"/>
                <a:cs typeface="Xyngia"/>
              </a:rPr>
              <a:t>around.</a:t>
            </a:r>
            <a:endParaRPr lang="en-US" sz="2200" dirty="0">
              <a:latin typeface="Xyngia"/>
              <a:cs typeface="Xyngia"/>
            </a:endParaRPr>
          </a:p>
        </p:txBody>
      </p:sp>
      <p:pic>
        <p:nvPicPr>
          <p:cNvPr id="3" name="Picture 2" descr="o-INTERRACIAL-FRIENDS-facebook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9" r="-23572"/>
          <a:stretch/>
        </p:blipFill>
        <p:spPr>
          <a:xfrm>
            <a:off x="384960" y="2297015"/>
            <a:ext cx="5312664" cy="252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959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2520" y="542913"/>
            <a:ext cx="754269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43"/>
            <a:r>
              <a:rPr lang="en-US" sz="3300" b="1" dirty="0" smtClean="0">
                <a:latin typeface="Xyngia"/>
                <a:cs typeface="Xyngia"/>
              </a:rPr>
              <a:t>PM = reaction to modernism.</a:t>
            </a:r>
            <a:endParaRPr lang="en-US" sz="3300" b="1" dirty="0"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2068380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2520" y="542914"/>
            <a:ext cx="7542696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700" b="1" cap="small" dirty="0" smtClean="0">
                <a:solidFill>
                  <a:srgbClr val="0000FF"/>
                </a:solidFill>
                <a:latin typeface="Xyngia"/>
                <a:cs typeface="Xyngia"/>
              </a:rPr>
              <a:t>Strategy 1 : Intentional </a:t>
            </a:r>
            <a:r>
              <a:rPr lang="en-US" sz="2700" b="1" cap="small" dirty="0">
                <a:solidFill>
                  <a:srgbClr val="0000FF"/>
                </a:solidFill>
                <a:latin typeface="Xyngia"/>
                <a:cs typeface="Xyngia"/>
              </a:rPr>
              <a:t>Interaction</a:t>
            </a:r>
            <a:endParaRPr lang="en-US" sz="2700" cap="small" dirty="0">
              <a:solidFill>
                <a:srgbClr val="0000FF"/>
              </a:solidFill>
              <a:latin typeface="Xyngia"/>
              <a:cs typeface="Xyngia"/>
            </a:endParaRPr>
          </a:p>
          <a:p>
            <a:pPr lvl="1"/>
            <a:endParaRPr lang="en-US" dirty="0" smtClean="0">
              <a:latin typeface="Xyngia"/>
              <a:cs typeface="Xyngia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sz="2200" dirty="0" smtClean="0">
                <a:solidFill>
                  <a:srgbClr val="0000FF"/>
                </a:solidFill>
                <a:latin typeface="Xyngia"/>
                <a:cs typeface="Xyngia"/>
              </a:rPr>
              <a:t>Reach </a:t>
            </a:r>
            <a:r>
              <a:rPr lang="en-US" sz="2200" dirty="0">
                <a:solidFill>
                  <a:srgbClr val="0000FF"/>
                </a:solidFill>
                <a:latin typeface="Xyngia"/>
                <a:cs typeface="Xyngia"/>
              </a:rPr>
              <a:t>out </a:t>
            </a:r>
            <a:r>
              <a:rPr lang="en-US" sz="2200" dirty="0">
                <a:latin typeface="Xyngia"/>
                <a:cs typeface="Xyngia"/>
              </a:rPr>
              <a:t>to members of other </a:t>
            </a:r>
            <a:r>
              <a:rPr lang="en-US" sz="2200" dirty="0" smtClean="0">
                <a:latin typeface="Xyngia"/>
                <a:cs typeface="Xyngia"/>
              </a:rPr>
              <a:t>cultures and religions , </a:t>
            </a:r>
            <a:r>
              <a:rPr lang="en-US" sz="2200" dirty="0">
                <a:latin typeface="Xyngia"/>
                <a:cs typeface="Xyngia"/>
              </a:rPr>
              <a:t>not just </a:t>
            </a:r>
            <a:r>
              <a:rPr lang="en-US" sz="2200" dirty="0" smtClean="0">
                <a:latin typeface="Xyngia"/>
                <a:cs typeface="Xyngia"/>
              </a:rPr>
              <a:t>those </a:t>
            </a:r>
            <a:r>
              <a:rPr lang="en-US" sz="2200" dirty="0">
                <a:latin typeface="Xyngia"/>
                <a:cs typeface="Xyngia"/>
              </a:rPr>
              <a:t>you feel comfortable </a:t>
            </a:r>
            <a:r>
              <a:rPr lang="en-US" sz="2200" dirty="0" smtClean="0">
                <a:latin typeface="Xyngia"/>
                <a:cs typeface="Xyngia"/>
              </a:rPr>
              <a:t>around.</a:t>
            </a:r>
            <a:endParaRPr lang="en-US" sz="2200" dirty="0">
              <a:latin typeface="Xyngia"/>
              <a:cs typeface="Xyngi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978" y="2309991"/>
            <a:ext cx="4078002" cy="250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790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9164" y="345430"/>
            <a:ext cx="7772400" cy="554781"/>
          </a:xfrm>
        </p:spPr>
        <p:txBody>
          <a:bodyPr>
            <a:noAutofit/>
          </a:bodyPr>
          <a:lstStyle/>
          <a:p>
            <a:pPr algn="ctr"/>
            <a:r>
              <a:rPr lang="en-US" sz="3500" cap="small" dirty="0" smtClean="0">
                <a:solidFill>
                  <a:srgbClr val="000000"/>
                </a:solidFill>
                <a:latin typeface="Xyngia"/>
                <a:cs typeface="Xyngia"/>
              </a:rPr>
              <a:t>Debate with Sheikh </a:t>
            </a:r>
            <a:r>
              <a:rPr lang="en-US" sz="3500" cap="small" dirty="0" err="1" smtClean="0">
                <a:solidFill>
                  <a:srgbClr val="000000"/>
                </a:solidFill>
                <a:latin typeface="Xyngia"/>
                <a:cs typeface="Xyngia"/>
              </a:rPr>
              <a:t>Shabir</a:t>
            </a:r>
            <a:r>
              <a:rPr lang="en-US" sz="3500" cap="small" dirty="0" smtClean="0">
                <a:solidFill>
                  <a:srgbClr val="000000"/>
                </a:solidFill>
                <a:latin typeface="Xyngia"/>
                <a:cs typeface="Xyngia"/>
              </a:rPr>
              <a:t> Ally</a:t>
            </a:r>
            <a:endParaRPr lang="en-US" sz="3500" cap="small" dirty="0">
              <a:solidFill>
                <a:srgbClr val="000000"/>
              </a:solidFill>
              <a:latin typeface="Xyngia"/>
              <a:cs typeface="Xyngi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6109" y="900212"/>
            <a:ext cx="8149708" cy="377879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  <a:latin typeface="Xyngia"/>
                <a:cs typeface="Xyngia"/>
              </a:rPr>
              <a:t>Toronto, 27 Feb 2017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  <a:latin typeface="Xyngia"/>
                <a:cs typeface="Xyngia"/>
              </a:rPr>
              <a:t>“Violence, the Bible, &amp; the Qur’an”</a:t>
            </a:r>
            <a:endParaRPr lang="en-US" dirty="0">
              <a:solidFill>
                <a:schemeClr val="tx1"/>
              </a:solidFill>
              <a:latin typeface="Xyngia"/>
              <a:cs typeface="Xyngia"/>
            </a:endParaRPr>
          </a:p>
        </p:txBody>
      </p:sp>
      <p:pic>
        <p:nvPicPr>
          <p:cNvPr id="4" name="Picture 3" descr="Shabir 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80"/>
          <a:stretch/>
        </p:blipFill>
        <p:spPr>
          <a:xfrm>
            <a:off x="1889148" y="2003084"/>
            <a:ext cx="2478760" cy="26759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483" y="2003084"/>
            <a:ext cx="1850460" cy="253315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96346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2520" y="542913"/>
            <a:ext cx="7542696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700" b="1" cap="small" dirty="0" smtClean="0">
                <a:solidFill>
                  <a:srgbClr val="0000FF"/>
                </a:solidFill>
                <a:latin typeface="Xyngia"/>
                <a:cs typeface="Xyngia"/>
              </a:rPr>
              <a:t>Strategy </a:t>
            </a:r>
            <a:r>
              <a:rPr lang="en-US" sz="2700" b="1" cap="small" dirty="0" smtClean="0">
                <a:solidFill>
                  <a:srgbClr val="0000FF"/>
                </a:solidFill>
                <a:latin typeface="Xyngia"/>
                <a:cs typeface="Xyngia"/>
              </a:rPr>
              <a:t>1:  </a:t>
            </a:r>
            <a:r>
              <a:rPr lang="en-US" sz="2700" b="1" cap="small" dirty="0" smtClean="0">
                <a:solidFill>
                  <a:srgbClr val="0000FF"/>
                </a:solidFill>
                <a:latin typeface="Xyngia"/>
                <a:cs typeface="Xyngia"/>
              </a:rPr>
              <a:t>Intentional </a:t>
            </a:r>
            <a:r>
              <a:rPr lang="en-US" sz="2700" b="1" cap="small" dirty="0">
                <a:solidFill>
                  <a:srgbClr val="0000FF"/>
                </a:solidFill>
                <a:latin typeface="Xyngia"/>
                <a:cs typeface="Xyngia"/>
              </a:rPr>
              <a:t>Interaction</a:t>
            </a:r>
            <a:endParaRPr lang="en-US" sz="2700" cap="small" dirty="0">
              <a:solidFill>
                <a:srgbClr val="0000FF"/>
              </a:solidFill>
              <a:latin typeface="Xyngia"/>
              <a:cs typeface="Xyngia"/>
            </a:endParaRPr>
          </a:p>
          <a:p>
            <a:pPr lvl="1"/>
            <a:endParaRPr lang="en-US" dirty="0" smtClean="0">
              <a:latin typeface="Xyngia"/>
              <a:cs typeface="Xyngia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sz="2200" dirty="0">
                <a:latin typeface="Xyngia"/>
                <a:cs typeface="Xyngia"/>
              </a:rPr>
              <a:t>Reach out to members of other cultures and </a:t>
            </a:r>
            <a:r>
              <a:rPr lang="en-US" sz="2200" dirty="0" smtClean="0">
                <a:latin typeface="Xyngia"/>
                <a:cs typeface="Xyngia"/>
              </a:rPr>
              <a:t> religions </a:t>
            </a:r>
            <a:r>
              <a:rPr lang="en-US" sz="2200" dirty="0">
                <a:latin typeface="Xyngia"/>
                <a:cs typeface="Xyngia"/>
              </a:rPr>
              <a:t>, not just those you feel comfortable around.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200" dirty="0" smtClean="0">
                <a:latin typeface="Xyngia"/>
                <a:cs typeface="Xyngia"/>
              </a:rPr>
              <a:t>Aim </a:t>
            </a:r>
            <a:r>
              <a:rPr lang="en-US" sz="2200" dirty="0" smtClean="0">
                <a:latin typeface="Xyngia"/>
                <a:cs typeface="Xyngia"/>
              </a:rPr>
              <a:t>to </a:t>
            </a:r>
            <a:r>
              <a:rPr lang="en-US" sz="2200" dirty="0">
                <a:solidFill>
                  <a:srgbClr val="0000FF"/>
                </a:solidFill>
                <a:latin typeface="Xyngia"/>
                <a:cs typeface="Xyngia"/>
              </a:rPr>
              <a:t>f</a:t>
            </a:r>
            <a:r>
              <a:rPr lang="en-US" sz="2200" dirty="0" smtClean="0">
                <a:solidFill>
                  <a:srgbClr val="0000FF"/>
                </a:solidFill>
                <a:latin typeface="Xyngia"/>
                <a:cs typeface="Xyngia"/>
              </a:rPr>
              <a:t>oster </a:t>
            </a:r>
            <a:r>
              <a:rPr lang="en-US" sz="2200" dirty="0">
                <a:solidFill>
                  <a:srgbClr val="0000FF"/>
                </a:solidFill>
                <a:latin typeface="Xyngia"/>
                <a:cs typeface="Xyngia"/>
              </a:rPr>
              <a:t>friendship </a:t>
            </a:r>
            <a:r>
              <a:rPr lang="en-US" sz="2200" dirty="0">
                <a:latin typeface="Xyngia"/>
                <a:cs typeface="Xyngia"/>
              </a:rPr>
              <a:t>and </a:t>
            </a:r>
            <a:r>
              <a:rPr lang="en-US" sz="2200" dirty="0" smtClean="0">
                <a:latin typeface="Xyngia"/>
                <a:cs typeface="Xyngia"/>
              </a:rPr>
              <a:t>trust.</a:t>
            </a:r>
          </a:p>
          <a:p>
            <a:pPr marL="800018" lvl="1" indent="-342900">
              <a:buFont typeface="Wingdings" charset="2"/>
              <a:buChar char="Ø"/>
            </a:pPr>
            <a:r>
              <a:rPr lang="en-US" sz="2200" dirty="0" smtClean="0">
                <a:latin typeface="Xyngia"/>
                <a:cs typeface="Xyngia"/>
              </a:rPr>
              <a:t>Share </a:t>
            </a:r>
            <a:r>
              <a:rPr lang="en-US" sz="2200" dirty="0">
                <a:latin typeface="Xyngia"/>
                <a:cs typeface="Xyngia"/>
              </a:rPr>
              <a:t>your </a:t>
            </a:r>
            <a:r>
              <a:rPr lang="en-US" sz="2200" dirty="0" smtClean="0">
                <a:latin typeface="Xyngia"/>
                <a:cs typeface="Xyngia"/>
              </a:rPr>
              <a:t>family.</a:t>
            </a:r>
          </a:p>
          <a:p>
            <a:pPr marL="800018" lvl="1" indent="-342900">
              <a:buFont typeface="Wingdings" charset="2"/>
              <a:buChar char="Ø"/>
            </a:pPr>
            <a:r>
              <a:rPr lang="en-US" sz="2200" dirty="0" smtClean="0">
                <a:latin typeface="Xyngia"/>
                <a:cs typeface="Xyngia"/>
              </a:rPr>
              <a:t>Throw parties. </a:t>
            </a:r>
          </a:p>
          <a:p>
            <a:pPr marL="800018" lvl="1" indent="-342900">
              <a:buFont typeface="Wingdings" charset="2"/>
              <a:buChar char="Ø"/>
            </a:pPr>
            <a:r>
              <a:rPr lang="en-US" sz="2200" dirty="0" smtClean="0">
                <a:latin typeface="Xyngia"/>
                <a:cs typeface="Xyngia"/>
              </a:rPr>
              <a:t>Do </a:t>
            </a:r>
            <a:r>
              <a:rPr lang="en-US" sz="2200" dirty="0">
                <a:latin typeface="Xyngia"/>
                <a:cs typeface="Xyngia"/>
              </a:rPr>
              <a:t>interesting things together—not just Bible studies</a:t>
            </a:r>
            <a:r>
              <a:rPr lang="en-US" sz="2200" dirty="0" smtClean="0">
                <a:latin typeface="Xyngia"/>
                <a:cs typeface="Xyngia"/>
              </a:rPr>
              <a:t>!</a:t>
            </a:r>
            <a:endParaRPr lang="en-US" sz="2200" dirty="0"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2476076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2520" y="542914"/>
            <a:ext cx="7542696" cy="417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700" b="1" cap="small" dirty="0" smtClean="0">
                <a:solidFill>
                  <a:srgbClr val="0000FF"/>
                </a:solidFill>
                <a:latin typeface="Xyngia"/>
                <a:cs typeface="Xyngia"/>
              </a:rPr>
              <a:t>Strategy </a:t>
            </a:r>
            <a:r>
              <a:rPr lang="en-US" sz="2700" b="1" cap="small" dirty="0" smtClean="0">
                <a:solidFill>
                  <a:srgbClr val="0000FF"/>
                </a:solidFill>
                <a:latin typeface="Xyngia"/>
                <a:cs typeface="Xyngia"/>
              </a:rPr>
              <a:t>1:  Intentional </a:t>
            </a:r>
            <a:r>
              <a:rPr lang="en-US" sz="2700" b="1" cap="small" dirty="0">
                <a:solidFill>
                  <a:srgbClr val="0000FF"/>
                </a:solidFill>
                <a:latin typeface="Xyngia"/>
                <a:cs typeface="Xyngia"/>
              </a:rPr>
              <a:t>Interaction</a:t>
            </a:r>
            <a:endParaRPr lang="en-US" sz="2700" cap="small" dirty="0">
              <a:solidFill>
                <a:srgbClr val="0000FF"/>
              </a:solidFill>
              <a:latin typeface="Xyngia"/>
              <a:cs typeface="Xyngia"/>
            </a:endParaRPr>
          </a:p>
          <a:p>
            <a:pPr lvl="1"/>
            <a:endParaRPr lang="en-US" dirty="0" smtClean="0">
              <a:latin typeface="Xyngia"/>
              <a:cs typeface="Xyngia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sz="2200" dirty="0">
                <a:solidFill>
                  <a:srgbClr val="0000FF"/>
                </a:solidFill>
                <a:latin typeface="Xyngia"/>
                <a:cs typeface="Xyngia"/>
              </a:rPr>
              <a:t>Reach out </a:t>
            </a:r>
            <a:r>
              <a:rPr lang="en-US" sz="2200" dirty="0">
                <a:latin typeface="Xyngia"/>
                <a:cs typeface="Xyngia"/>
              </a:rPr>
              <a:t>to members of other cultures and religions , not just those you feel comfortable around.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200" dirty="0" smtClean="0">
                <a:latin typeface="Xyngia"/>
                <a:cs typeface="Xyngia"/>
              </a:rPr>
              <a:t>Aim </a:t>
            </a:r>
            <a:r>
              <a:rPr lang="en-US" sz="2200" dirty="0" smtClean="0">
                <a:latin typeface="Xyngia"/>
                <a:cs typeface="Xyngia"/>
              </a:rPr>
              <a:t>to </a:t>
            </a:r>
            <a:r>
              <a:rPr lang="en-US" sz="2200" dirty="0">
                <a:solidFill>
                  <a:srgbClr val="0000FF"/>
                </a:solidFill>
                <a:latin typeface="Xyngia"/>
                <a:cs typeface="Xyngia"/>
              </a:rPr>
              <a:t>f</a:t>
            </a:r>
            <a:r>
              <a:rPr lang="en-US" sz="2200" dirty="0" smtClean="0">
                <a:solidFill>
                  <a:srgbClr val="0000FF"/>
                </a:solidFill>
                <a:latin typeface="Xyngia"/>
                <a:cs typeface="Xyngia"/>
              </a:rPr>
              <a:t>oster </a:t>
            </a:r>
            <a:r>
              <a:rPr lang="en-US" sz="2200" dirty="0">
                <a:solidFill>
                  <a:srgbClr val="0000FF"/>
                </a:solidFill>
                <a:latin typeface="Xyngia"/>
                <a:cs typeface="Xyngia"/>
              </a:rPr>
              <a:t>friendship </a:t>
            </a:r>
            <a:r>
              <a:rPr lang="en-US" sz="2200" dirty="0">
                <a:latin typeface="Xyngia"/>
                <a:cs typeface="Xyngia"/>
              </a:rPr>
              <a:t>and </a:t>
            </a:r>
            <a:r>
              <a:rPr lang="en-US" sz="2200" dirty="0" smtClean="0">
                <a:latin typeface="Xyngia"/>
                <a:cs typeface="Xyngia"/>
              </a:rPr>
              <a:t>trust.</a:t>
            </a:r>
          </a:p>
          <a:p>
            <a:pPr marL="800018" lvl="1" indent="-342900">
              <a:buFont typeface="Wingdings" charset="2"/>
              <a:buChar char="Ø"/>
            </a:pPr>
            <a:r>
              <a:rPr lang="en-US" sz="2200" dirty="0" smtClean="0">
                <a:latin typeface="Xyngia"/>
                <a:cs typeface="Xyngia"/>
              </a:rPr>
              <a:t>Share </a:t>
            </a:r>
            <a:r>
              <a:rPr lang="en-US" sz="2200" dirty="0">
                <a:latin typeface="Xyngia"/>
                <a:cs typeface="Xyngia"/>
              </a:rPr>
              <a:t>your </a:t>
            </a:r>
            <a:r>
              <a:rPr lang="en-US" sz="2200" dirty="0" smtClean="0">
                <a:latin typeface="Xyngia"/>
                <a:cs typeface="Xyngia"/>
              </a:rPr>
              <a:t>family.</a:t>
            </a:r>
          </a:p>
          <a:p>
            <a:pPr marL="800018" lvl="1" indent="-342900">
              <a:buFont typeface="Wingdings" charset="2"/>
              <a:buChar char="Ø"/>
            </a:pPr>
            <a:r>
              <a:rPr lang="en-US" sz="2200" dirty="0" smtClean="0">
                <a:latin typeface="Xyngia"/>
                <a:cs typeface="Xyngia"/>
              </a:rPr>
              <a:t>Throw parties. </a:t>
            </a:r>
          </a:p>
          <a:p>
            <a:pPr marL="800018" lvl="1" indent="-342900">
              <a:buFont typeface="Wingdings" charset="2"/>
              <a:buChar char="Ø"/>
            </a:pPr>
            <a:r>
              <a:rPr lang="en-US" sz="2200" dirty="0" smtClean="0">
                <a:latin typeface="Xyngia"/>
                <a:cs typeface="Xyngia"/>
              </a:rPr>
              <a:t>Do </a:t>
            </a:r>
            <a:r>
              <a:rPr lang="en-US" sz="2200" dirty="0">
                <a:latin typeface="Xyngia"/>
                <a:cs typeface="Xyngia"/>
              </a:rPr>
              <a:t>interesting things together—not just Bible studies</a:t>
            </a:r>
            <a:r>
              <a:rPr lang="en-US" sz="2200" dirty="0" smtClean="0">
                <a:latin typeface="Xyngia"/>
                <a:cs typeface="Xyngia"/>
              </a:rPr>
              <a:t>!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200" dirty="0" smtClean="0">
                <a:latin typeface="Xyngia"/>
                <a:cs typeface="Xyngia"/>
              </a:rPr>
              <a:t>Once </a:t>
            </a:r>
            <a:r>
              <a:rPr lang="en-US" sz="2200" dirty="0">
                <a:latin typeface="Xyngia"/>
                <a:cs typeface="Xyngia"/>
              </a:rPr>
              <a:t>again, don’t jump into evangelism proper without doing some </a:t>
            </a:r>
            <a:r>
              <a:rPr lang="en-US" sz="2200" dirty="0">
                <a:solidFill>
                  <a:srgbClr val="0000FF"/>
                </a:solidFill>
                <a:latin typeface="Xyngia"/>
                <a:cs typeface="Xyngia"/>
              </a:rPr>
              <a:t>pre-evangelism</a:t>
            </a:r>
            <a:r>
              <a:rPr lang="en-US" sz="2200" dirty="0">
                <a:latin typeface="Xyngia"/>
                <a:cs typeface="Xyngia"/>
              </a:rPr>
              <a:t>. This may take time! </a:t>
            </a:r>
          </a:p>
        </p:txBody>
      </p:sp>
    </p:spTree>
    <p:extLst>
      <p:ext uri="{BB962C8B-B14F-4D97-AF65-F5344CB8AC3E}">
        <p14:creationId xmlns:p14="http://schemas.microsoft.com/office/powerpoint/2010/main" val="150871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2520" y="343472"/>
            <a:ext cx="754269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700" b="1" cap="small" dirty="0">
                <a:solidFill>
                  <a:srgbClr val="0000FF"/>
                </a:solidFill>
                <a:latin typeface="Xyngia"/>
                <a:cs typeface="Xyngia"/>
              </a:rPr>
              <a:t>Strategy </a:t>
            </a:r>
            <a:r>
              <a:rPr lang="en-US" sz="2700" b="1" cap="small" dirty="0" smtClean="0">
                <a:solidFill>
                  <a:srgbClr val="0000FF"/>
                </a:solidFill>
                <a:latin typeface="Xyngia"/>
                <a:cs typeface="Xyngia"/>
              </a:rPr>
              <a:t>2:  </a:t>
            </a:r>
            <a:r>
              <a:rPr lang="en-US" sz="2700" b="1" cap="small" dirty="0" smtClean="0">
                <a:solidFill>
                  <a:srgbClr val="0000FF"/>
                </a:solidFill>
                <a:latin typeface="Xyngia"/>
                <a:cs typeface="Xyngia"/>
              </a:rPr>
              <a:t>Be Culture Critics</a:t>
            </a:r>
            <a:endParaRPr lang="en-US" sz="2700" cap="small" dirty="0">
              <a:solidFill>
                <a:srgbClr val="0000FF"/>
              </a:solidFill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852754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2520" y="343471"/>
            <a:ext cx="754269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700" b="1" cap="small" dirty="0">
                <a:solidFill>
                  <a:srgbClr val="0000FF"/>
                </a:solidFill>
                <a:latin typeface="Xyngia"/>
                <a:cs typeface="Xyngia"/>
              </a:rPr>
              <a:t>Strategy </a:t>
            </a:r>
            <a:r>
              <a:rPr lang="en-US" sz="2700" b="1" cap="small" dirty="0" smtClean="0">
                <a:solidFill>
                  <a:srgbClr val="0000FF"/>
                </a:solidFill>
                <a:latin typeface="Xyngia"/>
                <a:cs typeface="Xyngia"/>
              </a:rPr>
              <a:t>2:  </a:t>
            </a:r>
            <a:r>
              <a:rPr lang="en-US" sz="2700" b="1" cap="small" dirty="0" smtClean="0">
                <a:solidFill>
                  <a:srgbClr val="0000FF"/>
                </a:solidFill>
                <a:latin typeface="Xyngia"/>
                <a:cs typeface="Xyngia"/>
              </a:rPr>
              <a:t>Be Culture Critics</a:t>
            </a:r>
            <a:endParaRPr lang="en-US" sz="2700" cap="small" dirty="0">
              <a:solidFill>
                <a:srgbClr val="0000FF"/>
              </a:solidFill>
              <a:latin typeface="Xyngia"/>
              <a:cs typeface="Xyngia"/>
            </a:endParaRPr>
          </a:p>
          <a:p>
            <a:pPr lvl="1"/>
            <a:endParaRPr lang="en-US" dirty="0" smtClean="0">
              <a:latin typeface="Xyngia"/>
              <a:cs typeface="Xyngia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sz="2500" dirty="0" smtClean="0">
                <a:latin typeface="Xyngia"/>
                <a:cs typeface="Xyngia"/>
              </a:rPr>
              <a:t>Movies</a:t>
            </a:r>
            <a:r>
              <a:rPr lang="en-US" sz="2500" dirty="0">
                <a:latin typeface="Xyngia"/>
                <a:cs typeface="Xyngia"/>
              </a:rPr>
              <a:t>, TV shows, song </a:t>
            </a:r>
            <a:r>
              <a:rPr lang="en-US" sz="2500" dirty="0" smtClean="0">
                <a:latin typeface="Xyngia"/>
                <a:cs typeface="Xyngia"/>
              </a:rPr>
              <a:t>lyrics, books</a:t>
            </a:r>
            <a:r>
              <a:rPr lang="mr-IN" sz="2500" dirty="0" smtClean="0">
                <a:latin typeface="Xyngia"/>
                <a:cs typeface="Xyngia"/>
              </a:rPr>
              <a:t>…</a:t>
            </a:r>
            <a:endParaRPr lang="en-US" sz="2500" dirty="0"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300333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2520" y="343471"/>
            <a:ext cx="75426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700" b="1" cap="small" dirty="0">
                <a:solidFill>
                  <a:srgbClr val="0000FF"/>
                </a:solidFill>
                <a:latin typeface="Xyngia"/>
                <a:cs typeface="Xyngia"/>
              </a:rPr>
              <a:t>Strategy </a:t>
            </a:r>
            <a:r>
              <a:rPr lang="en-US" sz="2700" b="1" cap="small" dirty="0" smtClean="0">
                <a:solidFill>
                  <a:srgbClr val="0000FF"/>
                </a:solidFill>
                <a:latin typeface="Xyngia"/>
                <a:cs typeface="Xyngia"/>
              </a:rPr>
              <a:t>2:  </a:t>
            </a:r>
            <a:r>
              <a:rPr lang="en-US" sz="2700" b="1" cap="small" dirty="0" smtClean="0">
                <a:solidFill>
                  <a:srgbClr val="0000FF"/>
                </a:solidFill>
                <a:latin typeface="Xyngia"/>
                <a:cs typeface="Xyngia"/>
              </a:rPr>
              <a:t>Be Culture Critics</a:t>
            </a:r>
            <a:endParaRPr lang="en-US" sz="2700" cap="small" dirty="0">
              <a:solidFill>
                <a:srgbClr val="0000FF"/>
              </a:solidFill>
              <a:latin typeface="Xyngia"/>
              <a:cs typeface="Xyngia"/>
            </a:endParaRPr>
          </a:p>
          <a:p>
            <a:pPr lvl="1"/>
            <a:endParaRPr lang="en-US" dirty="0" smtClean="0">
              <a:latin typeface="Xyngia"/>
              <a:cs typeface="Xyngia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sz="2500" dirty="0" smtClean="0">
                <a:latin typeface="Xyngia"/>
                <a:cs typeface="Xyngia"/>
              </a:rPr>
              <a:t>Movies</a:t>
            </a:r>
            <a:r>
              <a:rPr lang="en-US" sz="2500" dirty="0">
                <a:latin typeface="Xyngia"/>
                <a:cs typeface="Xyngia"/>
              </a:rPr>
              <a:t>, TV shows, song </a:t>
            </a:r>
            <a:r>
              <a:rPr lang="en-US" sz="2500" dirty="0" smtClean="0">
                <a:latin typeface="Xyngia"/>
                <a:cs typeface="Xyngia"/>
              </a:rPr>
              <a:t>lyrics, books</a:t>
            </a:r>
            <a:r>
              <a:rPr lang="mr-IN" sz="2500" dirty="0" smtClean="0">
                <a:latin typeface="Xyngia"/>
                <a:cs typeface="Xyngia"/>
              </a:rPr>
              <a:t>…</a:t>
            </a:r>
            <a:endParaRPr lang="en-US" sz="2500" dirty="0">
              <a:latin typeface="Xyngia"/>
              <a:cs typeface="Xyngia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sz="2500" dirty="0">
                <a:latin typeface="Xyngia"/>
                <a:cs typeface="Xyngia"/>
              </a:rPr>
              <a:t>What </a:t>
            </a:r>
            <a:r>
              <a:rPr lang="en-US" sz="2500" dirty="0" smtClean="0">
                <a:latin typeface="Xyngia"/>
                <a:cs typeface="Xyngia"/>
              </a:rPr>
              <a:t>messages</a:t>
            </a:r>
            <a:r>
              <a:rPr lang="en-US" sz="2500" dirty="0">
                <a:latin typeface="Xyngia"/>
                <a:cs typeface="Xyngia"/>
              </a:rPr>
              <a:t> </a:t>
            </a:r>
            <a:r>
              <a:rPr lang="en-US" sz="2500" dirty="0" smtClean="0">
                <a:latin typeface="Xyngia"/>
                <a:cs typeface="Xyngia"/>
              </a:rPr>
              <a:t>are we receiving </a:t>
            </a:r>
            <a:r>
              <a:rPr lang="en-US" sz="2500" dirty="0">
                <a:latin typeface="Xyngia"/>
                <a:cs typeface="Xyngia"/>
              </a:rPr>
              <a:t>from the younger generation? </a:t>
            </a:r>
          </a:p>
        </p:txBody>
      </p:sp>
    </p:spTree>
    <p:extLst>
      <p:ext uri="{BB962C8B-B14F-4D97-AF65-F5344CB8AC3E}">
        <p14:creationId xmlns:p14="http://schemas.microsoft.com/office/powerpoint/2010/main" val="278645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2520" y="343471"/>
            <a:ext cx="7542696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700" b="1" cap="small" dirty="0">
                <a:solidFill>
                  <a:srgbClr val="0000FF"/>
                </a:solidFill>
                <a:latin typeface="Xyngia"/>
                <a:cs typeface="Xyngia"/>
              </a:rPr>
              <a:t>Strategy </a:t>
            </a:r>
            <a:r>
              <a:rPr lang="en-US" sz="2700" b="1" cap="small" dirty="0">
                <a:solidFill>
                  <a:srgbClr val="0000FF"/>
                </a:solidFill>
                <a:latin typeface="Xyngia"/>
                <a:cs typeface="Xyngia"/>
              </a:rPr>
              <a:t>2</a:t>
            </a:r>
            <a:r>
              <a:rPr lang="en-US" sz="2700" b="1" cap="small" dirty="0" smtClean="0">
                <a:solidFill>
                  <a:srgbClr val="0000FF"/>
                </a:solidFill>
                <a:latin typeface="Xyngia"/>
                <a:cs typeface="Xyngia"/>
              </a:rPr>
              <a:t>:  Be </a:t>
            </a:r>
            <a:r>
              <a:rPr lang="en-US" sz="2700" b="1" cap="small" dirty="0" smtClean="0">
                <a:solidFill>
                  <a:srgbClr val="0000FF"/>
                </a:solidFill>
                <a:latin typeface="Xyngia"/>
                <a:cs typeface="Xyngia"/>
              </a:rPr>
              <a:t>Culture Critics</a:t>
            </a:r>
            <a:endParaRPr lang="en-US" sz="2700" cap="small" dirty="0">
              <a:solidFill>
                <a:srgbClr val="0000FF"/>
              </a:solidFill>
              <a:latin typeface="Xyngia"/>
              <a:cs typeface="Xyngia"/>
            </a:endParaRPr>
          </a:p>
          <a:p>
            <a:pPr lvl="1"/>
            <a:endParaRPr lang="en-US" dirty="0" smtClean="0">
              <a:latin typeface="Xyngia"/>
              <a:cs typeface="Xyngia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sz="2500" dirty="0" smtClean="0">
                <a:latin typeface="Xyngia"/>
                <a:cs typeface="Xyngia"/>
              </a:rPr>
              <a:t>Movies</a:t>
            </a:r>
            <a:r>
              <a:rPr lang="en-US" sz="2500" dirty="0">
                <a:latin typeface="Xyngia"/>
                <a:cs typeface="Xyngia"/>
              </a:rPr>
              <a:t>, TV shows, song </a:t>
            </a:r>
            <a:r>
              <a:rPr lang="en-US" sz="2500" dirty="0" smtClean="0">
                <a:latin typeface="Xyngia"/>
                <a:cs typeface="Xyngia"/>
              </a:rPr>
              <a:t>lyrics, books</a:t>
            </a:r>
            <a:r>
              <a:rPr lang="mr-IN" sz="2500" dirty="0" smtClean="0">
                <a:latin typeface="Xyngia"/>
                <a:cs typeface="Xyngia"/>
              </a:rPr>
              <a:t>…</a:t>
            </a:r>
            <a:endParaRPr lang="en-US" sz="2500" dirty="0">
              <a:latin typeface="Xyngia"/>
              <a:cs typeface="Xyngia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sz="2500" dirty="0">
                <a:latin typeface="Xyngia"/>
                <a:cs typeface="Xyngia"/>
              </a:rPr>
              <a:t>What </a:t>
            </a:r>
            <a:r>
              <a:rPr lang="en-US" sz="2500" dirty="0" smtClean="0">
                <a:latin typeface="Xyngia"/>
                <a:cs typeface="Xyngia"/>
              </a:rPr>
              <a:t>messages</a:t>
            </a:r>
            <a:r>
              <a:rPr lang="en-US" sz="2500" dirty="0">
                <a:latin typeface="Xyngia"/>
                <a:cs typeface="Xyngia"/>
              </a:rPr>
              <a:t> </a:t>
            </a:r>
            <a:r>
              <a:rPr lang="en-US" sz="2500" dirty="0" smtClean="0">
                <a:latin typeface="Xyngia"/>
                <a:cs typeface="Xyngia"/>
              </a:rPr>
              <a:t>are we receiving </a:t>
            </a:r>
            <a:r>
              <a:rPr lang="en-US" sz="2500" dirty="0">
                <a:latin typeface="Xyngia"/>
                <a:cs typeface="Xyngia"/>
              </a:rPr>
              <a:t>from the younger generation? 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500" dirty="0" smtClean="0">
                <a:latin typeface="Xyngia"/>
                <a:cs typeface="Xyngia"/>
              </a:rPr>
              <a:t>Let’s become students </a:t>
            </a:r>
            <a:r>
              <a:rPr lang="en-US" sz="2500" dirty="0">
                <a:latin typeface="Xyngia"/>
                <a:cs typeface="Xyngia"/>
              </a:rPr>
              <a:t>of other worldviews</a:t>
            </a:r>
            <a:r>
              <a:rPr lang="en-US" sz="2500" dirty="0" smtClean="0">
                <a:latin typeface="Xyngia"/>
                <a:cs typeface="Xyngia"/>
              </a:rPr>
              <a:t>.</a:t>
            </a:r>
            <a:endParaRPr lang="en-US" sz="2500" dirty="0"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1738369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2520" y="343471"/>
            <a:ext cx="754269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700" b="1" cap="small" dirty="0">
                <a:solidFill>
                  <a:srgbClr val="0000FF"/>
                </a:solidFill>
                <a:latin typeface="Xyngia"/>
                <a:cs typeface="Xyngia"/>
              </a:rPr>
              <a:t>Strategy </a:t>
            </a:r>
            <a:r>
              <a:rPr lang="en-US" sz="2700" b="1" cap="small" dirty="0" smtClean="0">
                <a:solidFill>
                  <a:srgbClr val="0000FF"/>
                </a:solidFill>
                <a:latin typeface="Xyngia"/>
                <a:cs typeface="Xyngia"/>
              </a:rPr>
              <a:t>2:  </a:t>
            </a:r>
            <a:r>
              <a:rPr lang="en-US" sz="2700" b="1" cap="small" dirty="0" smtClean="0">
                <a:solidFill>
                  <a:srgbClr val="0000FF"/>
                </a:solidFill>
                <a:latin typeface="Xyngia"/>
                <a:cs typeface="Xyngia"/>
              </a:rPr>
              <a:t>Be Culture Critics</a:t>
            </a:r>
            <a:endParaRPr lang="en-US" sz="2700" cap="small" dirty="0">
              <a:solidFill>
                <a:srgbClr val="0000FF"/>
              </a:solidFill>
              <a:latin typeface="Xyngia"/>
              <a:cs typeface="Xyngia"/>
            </a:endParaRPr>
          </a:p>
          <a:p>
            <a:pPr lvl="1"/>
            <a:endParaRPr lang="en-US" dirty="0" smtClean="0">
              <a:latin typeface="Xyngia"/>
              <a:cs typeface="Xyngia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sz="2500" dirty="0" smtClean="0">
                <a:latin typeface="Xyngia"/>
                <a:cs typeface="Xyngia"/>
              </a:rPr>
              <a:t>Movies</a:t>
            </a:r>
            <a:r>
              <a:rPr lang="en-US" sz="2500" dirty="0">
                <a:latin typeface="Xyngia"/>
                <a:cs typeface="Xyngia"/>
              </a:rPr>
              <a:t>, TV shows, song </a:t>
            </a:r>
            <a:r>
              <a:rPr lang="en-US" sz="2500" dirty="0" smtClean="0">
                <a:latin typeface="Xyngia"/>
                <a:cs typeface="Xyngia"/>
              </a:rPr>
              <a:t>lyrics, books</a:t>
            </a:r>
            <a:r>
              <a:rPr lang="mr-IN" sz="2500" dirty="0" smtClean="0">
                <a:latin typeface="Xyngia"/>
                <a:cs typeface="Xyngia"/>
              </a:rPr>
              <a:t>…</a:t>
            </a:r>
            <a:endParaRPr lang="en-US" sz="2500" dirty="0">
              <a:latin typeface="Xyngia"/>
              <a:cs typeface="Xyngia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sz="2500" dirty="0">
                <a:latin typeface="Xyngia"/>
                <a:cs typeface="Xyngia"/>
              </a:rPr>
              <a:t>What </a:t>
            </a:r>
            <a:r>
              <a:rPr lang="en-US" sz="2500" dirty="0" smtClean="0">
                <a:latin typeface="Xyngia"/>
                <a:cs typeface="Xyngia"/>
              </a:rPr>
              <a:t>messages</a:t>
            </a:r>
            <a:r>
              <a:rPr lang="en-US" sz="2500" dirty="0">
                <a:latin typeface="Xyngia"/>
                <a:cs typeface="Xyngia"/>
              </a:rPr>
              <a:t> </a:t>
            </a:r>
            <a:r>
              <a:rPr lang="en-US" sz="2500" dirty="0" smtClean="0">
                <a:latin typeface="Xyngia"/>
                <a:cs typeface="Xyngia"/>
              </a:rPr>
              <a:t>are we receiving </a:t>
            </a:r>
            <a:r>
              <a:rPr lang="en-US" sz="2500" dirty="0">
                <a:latin typeface="Xyngia"/>
                <a:cs typeface="Xyngia"/>
              </a:rPr>
              <a:t>from the younger generation? 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500" dirty="0" smtClean="0">
                <a:latin typeface="Xyngia"/>
                <a:cs typeface="Xyngia"/>
              </a:rPr>
              <a:t>Let’s become students </a:t>
            </a:r>
            <a:r>
              <a:rPr lang="en-US" sz="2500" dirty="0">
                <a:latin typeface="Xyngia"/>
                <a:cs typeface="Xyngia"/>
              </a:rPr>
              <a:t>of other worldviews.</a:t>
            </a:r>
          </a:p>
          <a:p>
            <a:pPr marL="800018" lvl="1" indent="-342900">
              <a:buFont typeface="Wingdings" charset="2"/>
              <a:buChar char="Ø"/>
            </a:pPr>
            <a:r>
              <a:rPr lang="en-US" sz="2500" dirty="0">
                <a:latin typeface="Xyngia"/>
                <a:cs typeface="Xyngia"/>
              </a:rPr>
              <a:t>Remember, Paul didn't quote the Bible to pagans (Acts 14; Acts 17). </a:t>
            </a:r>
            <a:endParaRPr lang="en-US" sz="2500" dirty="0" smtClean="0">
              <a:latin typeface="Xyngia"/>
              <a:cs typeface="Xyngia"/>
            </a:endParaRPr>
          </a:p>
          <a:p>
            <a:pPr marL="800018" lvl="1" indent="-342900">
              <a:buFont typeface="Wingdings" charset="2"/>
              <a:buChar char="Ø"/>
            </a:pPr>
            <a:r>
              <a:rPr lang="en-US" sz="2500" dirty="0" smtClean="0">
                <a:latin typeface="Xyngia"/>
                <a:cs typeface="Xyngia"/>
              </a:rPr>
              <a:t>Paul </a:t>
            </a:r>
            <a:r>
              <a:rPr lang="en-US" sz="2500" dirty="0">
                <a:latin typeface="Xyngia"/>
                <a:cs typeface="Xyngia"/>
              </a:rPr>
              <a:t>had invested time to learn how people think, what stories they have been told, their culture…</a:t>
            </a:r>
            <a:r>
              <a:rPr lang="en-US" sz="2500" dirty="0" smtClean="0">
                <a:latin typeface="Xyngia"/>
                <a:cs typeface="Xyngia"/>
              </a:rPr>
              <a:t>.</a:t>
            </a:r>
            <a:endParaRPr lang="en-US" sz="2500" dirty="0"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1256841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2520" y="343472"/>
            <a:ext cx="7542696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700" b="1" cap="small" dirty="0">
                <a:solidFill>
                  <a:srgbClr val="0000FF"/>
                </a:solidFill>
                <a:latin typeface="Xyngia"/>
                <a:cs typeface="Xyngia"/>
              </a:rPr>
              <a:t>Strategy </a:t>
            </a:r>
            <a:r>
              <a:rPr lang="en-US" sz="2700" b="1" cap="small" dirty="0" smtClean="0">
                <a:solidFill>
                  <a:srgbClr val="0000FF"/>
                </a:solidFill>
                <a:latin typeface="Xyngia"/>
                <a:cs typeface="Xyngia"/>
              </a:rPr>
              <a:t>3:  </a:t>
            </a:r>
            <a:r>
              <a:rPr lang="en-US" sz="2700" b="1" cap="small" dirty="0" smtClean="0">
                <a:solidFill>
                  <a:srgbClr val="0000FF"/>
                </a:solidFill>
                <a:latin typeface="Xyngia"/>
                <a:cs typeface="Xyngia"/>
              </a:rPr>
              <a:t>Be Church Critics</a:t>
            </a:r>
            <a:endParaRPr lang="en-US" sz="2700" cap="small" dirty="0">
              <a:solidFill>
                <a:srgbClr val="0000FF"/>
              </a:solidFill>
              <a:latin typeface="Xyngia"/>
              <a:cs typeface="Xyngia"/>
            </a:endParaRPr>
          </a:p>
          <a:p>
            <a:pPr lvl="1"/>
            <a:endParaRPr lang="en-US" dirty="0" smtClean="0">
              <a:latin typeface="Xyngia"/>
              <a:cs typeface="Xyngia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sz="2200" dirty="0" smtClean="0">
                <a:latin typeface="Xyngia"/>
                <a:cs typeface="Xyngia"/>
              </a:rPr>
              <a:t>What is off-putting for PMs?</a:t>
            </a:r>
            <a:endParaRPr lang="en-US" sz="2200" dirty="0"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2782958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2520" y="542913"/>
            <a:ext cx="7542696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43"/>
            <a:r>
              <a:rPr lang="en-US" sz="3300" b="1" dirty="0" smtClean="0">
                <a:latin typeface="Xyngia"/>
                <a:cs typeface="Xyngia"/>
              </a:rPr>
              <a:t>PM = reaction to modernism.</a:t>
            </a:r>
            <a:endParaRPr lang="en-US" sz="3300" b="1" dirty="0">
              <a:latin typeface="Xyngia"/>
              <a:cs typeface="Xyngia"/>
            </a:endParaRPr>
          </a:p>
          <a:p>
            <a:pPr defTabSz="914243"/>
            <a:endParaRPr lang="en-US" sz="2400" dirty="0" smtClean="0">
              <a:latin typeface="Xyngia"/>
              <a:cs typeface="Xyngia"/>
            </a:endParaRPr>
          </a:p>
          <a:p>
            <a:pPr marL="342900" indent="-342900" defTabSz="914243">
              <a:buFont typeface="Wingdings" charset="2"/>
              <a:buChar char="Ø"/>
            </a:pPr>
            <a:r>
              <a:rPr lang="en-US" sz="2400" dirty="0" smtClean="0">
                <a:solidFill>
                  <a:srgbClr val="0000FF"/>
                </a:solidFill>
                <a:latin typeface="Xyngia"/>
                <a:cs typeface="Xyngia"/>
              </a:rPr>
              <a:t>19</a:t>
            </a:r>
            <a:r>
              <a:rPr lang="en-US" sz="2400" baseline="30000" dirty="0" smtClean="0">
                <a:solidFill>
                  <a:srgbClr val="0000FF"/>
                </a:solidFill>
                <a:latin typeface="Xyngia"/>
                <a:cs typeface="Xyngia"/>
              </a:rPr>
              <a:t>th</a:t>
            </a:r>
            <a:r>
              <a:rPr lang="en-US" sz="2400" dirty="0" smtClean="0">
                <a:solidFill>
                  <a:srgbClr val="0000FF"/>
                </a:solidFill>
                <a:latin typeface="Xyngia"/>
                <a:cs typeface="Xyngia"/>
              </a:rPr>
              <a:t> century optimism</a:t>
            </a:r>
            <a:endParaRPr lang="en-US" sz="2400" dirty="0">
              <a:solidFill>
                <a:srgbClr val="0000FF"/>
              </a:solidFill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3355687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62" name="Picture 2" descr="lectur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6388" y="269148"/>
            <a:ext cx="4145630" cy="4470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072281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2520" y="343471"/>
            <a:ext cx="7542696" cy="1586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700" b="1" cap="small" dirty="0">
                <a:solidFill>
                  <a:srgbClr val="0000FF"/>
                </a:solidFill>
                <a:latin typeface="Xyngia"/>
                <a:cs typeface="Xyngia"/>
              </a:rPr>
              <a:t>Strategy 3</a:t>
            </a:r>
            <a:r>
              <a:rPr lang="en-US" sz="2700" b="1" cap="small" dirty="0" smtClean="0">
                <a:solidFill>
                  <a:srgbClr val="0000FF"/>
                </a:solidFill>
                <a:latin typeface="Xyngia"/>
                <a:cs typeface="Xyngia"/>
              </a:rPr>
              <a:t> </a:t>
            </a:r>
            <a:r>
              <a:rPr lang="en-US" sz="2700" b="1" cap="small" dirty="0">
                <a:solidFill>
                  <a:srgbClr val="0000FF"/>
                </a:solidFill>
                <a:latin typeface="Xyngia"/>
                <a:cs typeface="Xyngia"/>
              </a:rPr>
              <a:t>: </a:t>
            </a:r>
            <a:r>
              <a:rPr lang="en-US" sz="2700" b="1" cap="small" dirty="0" smtClean="0">
                <a:solidFill>
                  <a:srgbClr val="0000FF"/>
                </a:solidFill>
                <a:latin typeface="Xyngia"/>
                <a:cs typeface="Xyngia"/>
              </a:rPr>
              <a:t>Be Church Critics</a:t>
            </a:r>
            <a:endParaRPr lang="en-US" sz="2700" cap="small" dirty="0">
              <a:solidFill>
                <a:srgbClr val="0000FF"/>
              </a:solidFill>
              <a:latin typeface="Xyngia"/>
              <a:cs typeface="Xyngia"/>
            </a:endParaRPr>
          </a:p>
          <a:p>
            <a:pPr lvl="1"/>
            <a:endParaRPr lang="en-US" dirty="0" smtClean="0">
              <a:latin typeface="Xyngia"/>
              <a:cs typeface="Xyngia"/>
            </a:endParaRP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sz="2200" dirty="0" smtClean="0">
                <a:latin typeface="Xyngia"/>
                <a:cs typeface="Xyngia"/>
              </a:rPr>
              <a:t>Poorly prepared messages.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sz="2200" dirty="0" smtClean="0">
                <a:latin typeface="Xyngia"/>
                <a:cs typeface="Xyngia"/>
              </a:rPr>
              <a:t>Hypocrisy</a:t>
            </a:r>
            <a:endParaRPr lang="en-US" sz="2200" dirty="0"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3169469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2520" y="343471"/>
            <a:ext cx="7542696" cy="1992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700" b="1" cap="small" dirty="0">
                <a:solidFill>
                  <a:srgbClr val="0000FF"/>
                </a:solidFill>
                <a:latin typeface="Xyngia"/>
                <a:cs typeface="Xyngia"/>
              </a:rPr>
              <a:t>Strategy 3</a:t>
            </a:r>
            <a:r>
              <a:rPr lang="en-US" sz="2700" b="1" cap="small" dirty="0" smtClean="0">
                <a:solidFill>
                  <a:srgbClr val="0000FF"/>
                </a:solidFill>
                <a:latin typeface="Xyngia"/>
                <a:cs typeface="Xyngia"/>
              </a:rPr>
              <a:t> </a:t>
            </a:r>
            <a:r>
              <a:rPr lang="en-US" sz="2700" b="1" cap="small" dirty="0">
                <a:solidFill>
                  <a:srgbClr val="0000FF"/>
                </a:solidFill>
                <a:latin typeface="Xyngia"/>
                <a:cs typeface="Xyngia"/>
              </a:rPr>
              <a:t>: </a:t>
            </a:r>
            <a:r>
              <a:rPr lang="en-US" sz="2700" b="1" cap="small" dirty="0" smtClean="0">
                <a:solidFill>
                  <a:srgbClr val="0000FF"/>
                </a:solidFill>
                <a:latin typeface="Xyngia"/>
                <a:cs typeface="Xyngia"/>
              </a:rPr>
              <a:t>Be Church Critics</a:t>
            </a:r>
            <a:endParaRPr lang="en-US" sz="2700" cap="small" dirty="0">
              <a:solidFill>
                <a:srgbClr val="0000FF"/>
              </a:solidFill>
              <a:latin typeface="Xyngia"/>
              <a:cs typeface="Xyngia"/>
            </a:endParaRPr>
          </a:p>
          <a:p>
            <a:pPr lvl="1"/>
            <a:endParaRPr lang="en-US" dirty="0" smtClean="0">
              <a:latin typeface="Xyngia"/>
              <a:cs typeface="Xyngia"/>
            </a:endParaRP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sz="2200" dirty="0" smtClean="0">
                <a:latin typeface="Xyngia"/>
                <a:cs typeface="Xyngia"/>
              </a:rPr>
              <a:t>Poorly prepared messages.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sz="2200" dirty="0" smtClean="0">
                <a:latin typeface="Xyngia"/>
                <a:cs typeface="Xyngia"/>
              </a:rPr>
              <a:t>Hypocrisy </a:t>
            </a:r>
            <a:endParaRPr lang="en-US" sz="2200" dirty="0" smtClean="0">
              <a:latin typeface="Xyngia"/>
              <a:cs typeface="Xyngia"/>
            </a:endParaRP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sz="2200" dirty="0" smtClean="0">
                <a:latin typeface="Xyngia"/>
                <a:cs typeface="Xyngia"/>
              </a:rPr>
              <a:t>Materialism / pursuing the American </a:t>
            </a:r>
            <a:r>
              <a:rPr lang="en-US" sz="2200" dirty="0" smtClean="0">
                <a:latin typeface="Xyngia"/>
                <a:cs typeface="Xyngia"/>
              </a:rPr>
              <a:t>dream</a:t>
            </a:r>
            <a:endParaRPr lang="en-US" sz="2200" dirty="0"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3794114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2520" y="343471"/>
            <a:ext cx="7542696" cy="2398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700" b="1" cap="small" dirty="0">
                <a:solidFill>
                  <a:srgbClr val="0000FF"/>
                </a:solidFill>
                <a:latin typeface="Xyngia"/>
                <a:cs typeface="Xyngia"/>
              </a:rPr>
              <a:t>Strategy 3</a:t>
            </a:r>
            <a:r>
              <a:rPr lang="en-US" sz="2700" b="1" cap="small" dirty="0" smtClean="0">
                <a:solidFill>
                  <a:srgbClr val="0000FF"/>
                </a:solidFill>
                <a:latin typeface="Xyngia"/>
                <a:cs typeface="Xyngia"/>
              </a:rPr>
              <a:t> </a:t>
            </a:r>
            <a:r>
              <a:rPr lang="en-US" sz="2700" b="1" cap="small" dirty="0">
                <a:solidFill>
                  <a:srgbClr val="0000FF"/>
                </a:solidFill>
                <a:latin typeface="Xyngia"/>
                <a:cs typeface="Xyngia"/>
              </a:rPr>
              <a:t>: </a:t>
            </a:r>
            <a:r>
              <a:rPr lang="en-US" sz="2700" b="1" cap="small" dirty="0" smtClean="0">
                <a:solidFill>
                  <a:srgbClr val="0000FF"/>
                </a:solidFill>
                <a:latin typeface="Xyngia"/>
                <a:cs typeface="Xyngia"/>
              </a:rPr>
              <a:t>Be Church Critics</a:t>
            </a:r>
            <a:endParaRPr lang="en-US" sz="2700" cap="small" dirty="0">
              <a:solidFill>
                <a:srgbClr val="0000FF"/>
              </a:solidFill>
              <a:latin typeface="Xyngia"/>
              <a:cs typeface="Xyngia"/>
            </a:endParaRPr>
          </a:p>
          <a:p>
            <a:pPr lvl="1"/>
            <a:endParaRPr lang="en-US" dirty="0" smtClean="0">
              <a:latin typeface="Xyngia"/>
              <a:cs typeface="Xyngia"/>
            </a:endParaRP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sz="2200" dirty="0" smtClean="0">
                <a:latin typeface="Xyngia"/>
                <a:cs typeface="Xyngia"/>
              </a:rPr>
              <a:t>Poorly prepared messages.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sz="2200" dirty="0" smtClean="0">
                <a:latin typeface="Xyngia"/>
                <a:cs typeface="Xyngia"/>
              </a:rPr>
              <a:t>Hypocrisy </a:t>
            </a:r>
            <a:endParaRPr lang="en-US" sz="2200" dirty="0" smtClean="0">
              <a:latin typeface="Xyngia"/>
              <a:cs typeface="Xyngia"/>
            </a:endParaRP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sz="2200" dirty="0" smtClean="0">
                <a:latin typeface="Xyngia"/>
                <a:cs typeface="Xyngia"/>
              </a:rPr>
              <a:t>Materialism / pursuing the American dream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sz="2200" dirty="0" smtClean="0">
                <a:latin typeface="Xyngia"/>
                <a:cs typeface="Xyngia"/>
              </a:rPr>
              <a:t>Callousness towards the </a:t>
            </a:r>
            <a:r>
              <a:rPr lang="en-US" sz="2200" dirty="0" smtClean="0">
                <a:latin typeface="Xyngia"/>
                <a:cs typeface="Xyngia"/>
              </a:rPr>
              <a:t>needy</a:t>
            </a:r>
            <a:endParaRPr lang="en-US" sz="2200" dirty="0"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1090143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2520" y="343471"/>
            <a:ext cx="7542696" cy="2804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700" b="1" cap="small" dirty="0">
                <a:solidFill>
                  <a:srgbClr val="0000FF"/>
                </a:solidFill>
                <a:latin typeface="Xyngia"/>
                <a:cs typeface="Xyngia"/>
              </a:rPr>
              <a:t>Strategy 3</a:t>
            </a:r>
            <a:r>
              <a:rPr lang="en-US" sz="2700" b="1" cap="small" dirty="0" smtClean="0">
                <a:solidFill>
                  <a:srgbClr val="0000FF"/>
                </a:solidFill>
                <a:latin typeface="Xyngia"/>
                <a:cs typeface="Xyngia"/>
              </a:rPr>
              <a:t> </a:t>
            </a:r>
            <a:r>
              <a:rPr lang="en-US" sz="2700" b="1" cap="small" dirty="0">
                <a:solidFill>
                  <a:srgbClr val="0000FF"/>
                </a:solidFill>
                <a:latin typeface="Xyngia"/>
                <a:cs typeface="Xyngia"/>
              </a:rPr>
              <a:t>: </a:t>
            </a:r>
            <a:r>
              <a:rPr lang="en-US" sz="2700" b="1" cap="small" dirty="0" smtClean="0">
                <a:solidFill>
                  <a:srgbClr val="0000FF"/>
                </a:solidFill>
                <a:latin typeface="Xyngia"/>
                <a:cs typeface="Xyngia"/>
              </a:rPr>
              <a:t>Be Church Critics</a:t>
            </a:r>
            <a:endParaRPr lang="en-US" sz="2700" cap="small" dirty="0">
              <a:solidFill>
                <a:srgbClr val="0000FF"/>
              </a:solidFill>
              <a:latin typeface="Xyngia"/>
              <a:cs typeface="Xyngia"/>
            </a:endParaRPr>
          </a:p>
          <a:p>
            <a:pPr lvl="1"/>
            <a:endParaRPr lang="en-US" dirty="0" smtClean="0">
              <a:latin typeface="Xyngia"/>
              <a:cs typeface="Xyngia"/>
            </a:endParaRP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sz="2200" dirty="0" smtClean="0">
                <a:latin typeface="Xyngia"/>
                <a:cs typeface="Xyngia"/>
              </a:rPr>
              <a:t>Poorly prepared messages.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sz="2200" dirty="0" smtClean="0">
                <a:latin typeface="Xyngia"/>
                <a:cs typeface="Xyngia"/>
              </a:rPr>
              <a:t>Hypocrisy </a:t>
            </a:r>
            <a:endParaRPr lang="en-US" sz="2200" dirty="0" smtClean="0">
              <a:latin typeface="Xyngia"/>
              <a:cs typeface="Xyngia"/>
            </a:endParaRP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sz="2200" dirty="0" smtClean="0">
                <a:latin typeface="Xyngia"/>
                <a:cs typeface="Xyngia"/>
              </a:rPr>
              <a:t>Materialism / pursuing the American dream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sz="2200" dirty="0" smtClean="0">
                <a:latin typeface="Xyngia"/>
                <a:cs typeface="Xyngia"/>
              </a:rPr>
              <a:t>Callousness towards the needy 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sz="2200" dirty="0" smtClean="0">
                <a:latin typeface="Xyngia"/>
                <a:cs typeface="Xyngia"/>
              </a:rPr>
              <a:t>Legalism: religion = </a:t>
            </a:r>
            <a:r>
              <a:rPr lang="en-US" sz="2200" dirty="0" smtClean="0">
                <a:latin typeface="Xyngia"/>
                <a:cs typeface="Xyngia"/>
              </a:rPr>
              <a:t>rules</a:t>
            </a:r>
            <a:endParaRPr lang="en-US" sz="2200" dirty="0"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3529998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2520" y="343471"/>
            <a:ext cx="7542696" cy="356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700" b="1" cap="small" dirty="0">
                <a:solidFill>
                  <a:srgbClr val="0000FF"/>
                </a:solidFill>
                <a:latin typeface="Xyngia"/>
                <a:cs typeface="Xyngia"/>
              </a:rPr>
              <a:t>Strategy 3</a:t>
            </a:r>
            <a:r>
              <a:rPr lang="en-US" sz="2700" b="1" cap="small" dirty="0" smtClean="0">
                <a:solidFill>
                  <a:srgbClr val="0000FF"/>
                </a:solidFill>
                <a:latin typeface="Xyngia"/>
                <a:cs typeface="Xyngia"/>
              </a:rPr>
              <a:t> </a:t>
            </a:r>
            <a:r>
              <a:rPr lang="en-US" sz="2700" b="1" cap="small" dirty="0">
                <a:solidFill>
                  <a:srgbClr val="0000FF"/>
                </a:solidFill>
                <a:latin typeface="Xyngia"/>
                <a:cs typeface="Xyngia"/>
              </a:rPr>
              <a:t>: </a:t>
            </a:r>
            <a:r>
              <a:rPr lang="en-US" sz="2700" b="1" cap="small" dirty="0" smtClean="0">
                <a:solidFill>
                  <a:srgbClr val="0000FF"/>
                </a:solidFill>
                <a:latin typeface="Xyngia"/>
                <a:cs typeface="Xyngia"/>
              </a:rPr>
              <a:t>Be Church Critics</a:t>
            </a:r>
            <a:endParaRPr lang="en-US" sz="2700" cap="small" dirty="0">
              <a:solidFill>
                <a:srgbClr val="0000FF"/>
              </a:solidFill>
              <a:latin typeface="Xyngia"/>
              <a:cs typeface="Xyngia"/>
            </a:endParaRPr>
          </a:p>
          <a:p>
            <a:pPr lvl="1"/>
            <a:endParaRPr lang="en-US" dirty="0" smtClean="0">
              <a:latin typeface="Xyngia"/>
              <a:cs typeface="Xyngia"/>
            </a:endParaRP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sz="2200" dirty="0" smtClean="0">
                <a:latin typeface="Xyngia"/>
                <a:cs typeface="Xyngia"/>
              </a:rPr>
              <a:t>Poorly prepared messages.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sz="2200" dirty="0" smtClean="0">
                <a:latin typeface="Xyngia"/>
                <a:cs typeface="Xyngia"/>
              </a:rPr>
              <a:t>Hypocrisy </a:t>
            </a:r>
            <a:endParaRPr lang="en-US" sz="2200" dirty="0" smtClean="0">
              <a:latin typeface="Xyngia"/>
              <a:cs typeface="Xyngia"/>
            </a:endParaRP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sz="2200" dirty="0" smtClean="0">
                <a:latin typeface="Xyngia"/>
                <a:cs typeface="Xyngia"/>
              </a:rPr>
              <a:t>Materialism / pursuing the American dream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sz="2200" dirty="0" smtClean="0">
                <a:latin typeface="Xyngia"/>
                <a:cs typeface="Xyngia"/>
              </a:rPr>
              <a:t>Callousness towards the needy 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sz="2200" dirty="0" smtClean="0">
                <a:latin typeface="Xyngia"/>
                <a:cs typeface="Xyngia"/>
              </a:rPr>
              <a:t>Legalism: religion = rules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sz="2200" dirty="0" smtClean="0">
                <a:latin typeface="Xyngia"/>
                <a:cs typeface="Xyngia"/>
              </a:rPr>
              <a:t>Shallow or corny religion</a:t>
            </a:r>
            <a:endParaRPr lang="en-US" sz="2200" dirty="0">
              <a:latin typeface="Xyngia"/>
              <a:cs typeface="Xyngia"/>
            </a:endParaRPr>
          </a:p>
          <a:p>
            <a:endParaRPr lang="en-US" sz="2200" dirty="0"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4132027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z="2800">
              <a:solidFill>
                <a:srgbClr val="FFFF00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71650"/>
            <a:ext cx="8229600" cy="30861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endParaRPr lang="en-US" sz="3400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4691" y="892239"/>
            <a:ext cx="2396885" cy="360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7439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6439" y="81049"/>
            <a:ext cx="8669090" cy="4678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100" b="1" cap="small" dirty="0" smtClean="0">
                <a:solidFill>
                  <a:srgbClr val="0000FF"/>
                </a:solidFill>
                <a:latin typeface="Xyngia"/>
                <a:cs typeface="Xyngia"/>
              </a:rPr>
              <a:t>Shallow or Corny Religion</a:t>
            </a:r>
          </a:p>
          <a:p>
            <a:endParaRPr lang="en-US" sz="1100" b="1" dirty="0" smtClean="0">
              <a:latin typeface="Xyngia"/>
              <a:cs typeface="Xyngia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b="1" dirty="0" smtClean="0">
                <a:latin typeface="Xyngia"/>
                <a:cs typeface="Xyngia"/>
              </a:rPr>
              <a:t>Health &amp; Wealth teaching (Prosperity Theology)</a:t>
            </a:r>
            <a:endParaRPr lang="en-US" dirty="0" smtClean="0">
              <a:latin typeface="Xyngia"/>
              <a:cs typeface="Xyngia"/>
            </a:endParaRPr>
          </a:p>
          <a:p>
            <a:r>
              <a:rPr lang="en-US" dirty="0" smtClean="0">
                <a:latin typeface="Xyngia"/>
                <a:cs typeface="Xyngia"/>
              </a:rPr>
              <a:t>	PMs can see right through it (if they want to).</a:t>
            </a:r>
          </a:p>
          <a:p>
            <a:pPr marL="342900" indent="-342900">
              <a:buFont typeface="Wingdings" charset="2"/>
              <a:buChar char="§"/>
            </a:pPr>
            <a:endParaRPr lang="en-US" sz="800" dirty="0" smtClean="0">
              <a:latin typeface="Xyngia"/>
              <a:cs typeface="Xyngia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b="1" dirty="0" smtClean="0">
                <a:latin typeface="Xyngia"/>
                <a:cs typeface="Xyngia"/>
              </a:rPr>
              <a:t>Signs &amp; Wonders teaching</a:t>
            </a:r>
            <a:r>
              <a:rPr lang="en-US" dirty="0" smtClean="0">
                <a:latin typeface="Xyngia"/>
                <a:cs typeface="Xyngia"/>
              </a:rPr>
              <a:t>. </a:t>
            </a:r>
          </a:p>
          <a:p>
            <a:r>
              <a:rPr lang="en-US" dirty="0" smtClean="0">
                <a:latin typeface="Xyngia"/>
                <a:cs typeface="Xyngia"/>
              </a:rPr>
              <a:t>	The religion of many is thrill-seeking fantasy! </a:t>
            </a:r>
            <a:endParaRPr lang="en-US" sz="2000" dirty="0" smtClean="0">
              <a:latin typeface="Xyngia"/>
              <a:cs typeface="Xyngia"/>
            </a:endParaRPr>
          </a:p>
          <a:p>
            <a:pPr marL="285750" indent="-285750">
              <a:buFont typeface="Wingdings" charset="2"/>
              <a:buChar char="§"/>
            </a:pPr>
            <a:endParaRPr lang="en-US" sz="800" b="1" dirty="0" smtClean="0">
              <a:latin typeface="Xyngia"/>
              <a:cs typeface="Xyngia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b="1" dirty="0" smtClean="0">
                <a:latin typeface="Xyngia"/>
                <a:cs typeface="Xyngia"/>
              </a:rPr>
              <a:t>Shallow choruses and slogans</a:t>
            </a:r>
            <a:endParaRPr lang="en-US" dirty="0" smtClean="0">
              <a:latin typeface="Xyngia"/>
              <a:cs typeface="Xyngia"/>
            </a:endParaRPr>
          </a:p>
          <a:p>
            <a:r>
              <a:rPr lang="en-US" dirty="0" smtClean="0">
                <a:latin typeface="Xyngia"/>
                <a:cs typeface="Xyngia"/>
              </a:rPr>
              <a:t>	Esp. those downplaying or ignoring the suffering in the world. Authentic, 	biblical faith comes to terms with the real world. </a:t>
            </a:r>
            <a:endParaRPr lang="en-US" sz="2000" dirty="0" smtClean="0">
              <a:latin typeface="Xyngia"/>
              <a:cs typeface="Xyngia"/>
            </a:endParaRPr>
          </a:p>
          <a:p>
            <a:pPr marL="285750" indent="-285750">
              <a:buFont typeface="Wingdings" charset="2"/>
              <a:buChar char="§"/>
            </a:pPr>
            <a:endParaRPr lang="en-US" sz="800" b="1" dirty="0" smtClean="0">
              <a:latin typeface="Xyngia"/>
              <a:cs typeface="Xyngia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b="1" dirty="0" smtClean="0">
                <a:latin typeface="Xyngia"/>
                <a:cs typeface="Xyngia"/>
              </a:rPr>
              <a:t>The Myth of Christian America</a:t>
            </a:r>
            <a:r>
              <a:rPr lang="en-US" dirty="0" smtClean="0">
                <a:latin typeface="Xyngia"/>
                <a:cs typeface="Xyngia"/>
              </a:rPr>
              <a:t/>
            </a:r>
            <a:br>
              <a:rPr lang="en-US" dirty="0" smtClean="0">
                <a:latin typeface="Xyngia"/>
                <a:cs typeface="Xyngia"/>
              </a:rPr>
            </a:br>
            <a:r>
              <a:rPr lang="en-US" dirty="0" smtClean="0">
                <a:latin typeface="Xyngia"/>
                <a:cs typeface="Xyngia"/>
              </a:rPr>
              <a:t>	Defend it, and our story loses credibility; we’re little different from anyone 	else. No nation has ever been in covenant with God but </a:t>
            </a:r>
            <a:r>
              <a:rPr lang="en-US" i="1" dirty="0" smtClean="0">
                <a:latin typeface="Xyngia"/>
                <a:cs typeface="Xyngia"/>
              </a:rPr>
              <a:t>ancient </a:t>
            </a:r>
            <a:r>
              <a:rPr lang="en-US" dirty="0" smtClean="0">
                <a:latin typeface="Xyngia"/>
                <a:cs typeface="Xyngia"/>
              </a:rPr>
              <a:t>Israel.</a:t>
            </a:r>
            <a:endParaRPr lang="en-US" sz="2000" dirty="0" smtClean="0">
              <a:latin typeface="Xyngia"/>
              <a:cs typeface="Xyngia"/>
            </a:endParaRPr>
          </a:p>
          <a:p>
            <a:pPr marL="285750" indent="-285750">
              <a:buFont typeface="Wingdings" charset="2"/>
              <a:buChar char="§"/>
            </a:pPr>
            <a:endParaRPr lang="en-US" sz="800" b="1" dirty="0" smtClean="0">
              <a:latin typeface="Xyngia"/>
              <a:cs typeface="Xyngia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b="1" dirty="0" smtClean="0">
                <a:latin typeface="Xyngia"/>
                <a:cs typeface="Xyngia"/>
              </a:rPr>
              <a:t>Fundamentalist anti-science sentiment</a:t>
            </a:r>
            <a:endParaRPr lang="en-US" dirty="0" smtClean="0">
              <a:latin typeface="Xyngia"/>
              <a:cs typeface="Xyngia"/>
            </a:endParaRPr>
          </a:p>
          <a:p>
            <a:r>
              <a:rPr lang="en-US" dirty="0" smtClean="0">
                <a:latin typeface="Xyngia"/>
                <a:cs typeface="Xyngia"/>
              </a:rPr>
              <a:t>	Quite a few reject the findings of geology, physics, biology, and </a:t>
            </a:r>
          </a:p>
          <a:p>
            <a:r>
              <a:rPr lang="en-US" dirty="0">
                <a:latin typeface="Xyngia"/>
                <a:cs typeface="Xyngia"/>
              </a:rPr>
              <a:t>	</a:t>
            </a:r>
            <a:r>
              <a:rPr lang="en-US" dirty="0" smtClean="0">
                <a:latin typeface="Xyngia"/>
                <a:cs typeface="Xyngia"/>
              </a:rPr>
              <a:t>cosmology, or poorly prepare their children to think scientifically.</a:t>
            </a:r>
            <a:endParaRPr lang="en-US" sz="2000" dirty="0">
              <a:solidFill>
                <a:srgbClr val="0000FF"/>
              </a:solidFill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4282527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2520" y="343471"/>
            <a:ext cx="7542696" cy="3431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700" b="1" cap="small" dirty="0">
                <a:solidFill>
                  <a:srgbClr val="0000FF"/>
                </a:solidFill>
                <a:latin typeface="Xyngia"/>
                <a:cs typeface="Xyngia"/>
              </a:rPr>
              <a:t>Strategy </a:t>
            </a:r>
            <a:r>
              <a:rPr lang="en-US" sz="2700" b="1" cap="small" dirty="0" smtClean="0">
                <a:solidFill>
                  <a:srgbClr val="0000FF"/>
                </a:solidFill>
                <a:latin typeface="Xyngia"/>
                <a:cs typeface="Xyngia"/>
              </a:rPr>
              <a:t>3:  </a:t>
            </a:r>
            <a:r>
              <a:rPr lang="en-US" sz="2700" b="1" cap="small" dirty="0" smtClean="0">
                <a:solidFill>
                  <a:srgbClr val="0000FF"/>
                </a:solidFill>
                <a:latin typeface="Xyngia"/>
                <a:cs typeface="Xyngia"/>
              </a:rPr>
              <a:t>Be Church Critics</a:t>
            </a:r>
            <a:endParaRPr lang="en-US" sz="2700" cap="small" dirty="0">
              <a:solidFill>
                <a:srgbClr val="0000FF"/>
              </a:solidFill>
              <a:latin typeface="Xyngia"/>
              <a:cs typeface="Xyngia"/>
            </a:endParaRPr>
          </a:p>
          <a:p>
            <a:pPr lvl="1"/>
            <a:endParaRPr lang="en-US" dirty="0" smtClean="0">
              <a:latin typeface="Xyngia"/>
              <a:cs typeface="Xyngia"/>
            </a:endParaRP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sz="2400" dirty="0">
                <a:latin typeface="Xyngia"/>
                <a:cs typeface="Xyngia"/>
              </a:rPr>
              <a:t>Poorly prepared messages.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sz="2400" dirty="0" smtClean="0">
                <a:latin typeface="Xyngia"/>
                <a:cs typeface="Xyngia"/>
              </a:rPr>
              <a:t>Hypocrisy </a:t>
            </a:r>
            <a:endParaRPr lang="en-US" sz="2400" dirty="0" smtClean="0">
              <a:latin typeface="Xyngia"/>
              <a:cs typeface="Xyngia"/>
            </a:endParaRP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sz="2400" dirty="0" smtClean="0">
                <a:latin typeface="Xyngia"/>
                <a:cs typeface="Xyngia"/>
              </a:rPr>
              <a:t>Materialism / pursuing the American dream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sz="2400" dirty="0" smtClean="0">
                <a:latin typeface="Xyngia"/>
                <a:cs typeface="Xyngia"/>
              </a:rPr>
              <a:t>Callousness towards the needy 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sz="2400" dirty="0" smtClean="0">
                <a:latin typeface="Xyngia"/>
                <a:cs typeface="Xyngia"/>
              </a:rPr>
              <a:t>Legalism: religion = rules</a:t>
            </a:r>
            <a:endParaRPr lang="en-US" sz="2400" dirty="0">
              <a:latin typeface="Xyngia"/>
              <a:cs typeface="Xyngia"/>
            </a:endParaRP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sz="2400" dirty="0">
                <a:latin typeface="Xyngia"/>
                <a:cs typeface="Xyngia"/>
              </a:rPr>
              <a:t>Shallow or corny </a:t>
            </a:r>
            <a:r>
              <a:rPr lang="en-US" sz="2400" dirty="0" smtClean="0">
                <a:latin typeface="Xyngia"/>
                <a:cs typeface="Xyngia"/>
              </a:rPr>
              <a:t>religion</a:t>
            </a:r>
            <a:endParaRPr lang="en-US" sz="2400" dirty="0"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883401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2520" y="343471"/>
            <a:ext cx="7542696" cy="4552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700" b="1" cap="small" dirty="0">
                <a:solidFill>
                  <a:srgbClr val="0000FF"/>
                </a:solidFill>
                <a:latin typeface="Xyngia"/>
                <a:cs typeface="Xyngia"/>
              </a:rPr>
              <a:t>Strategy </a:t>
            </a:r>
            <a:r>
              <a:rPr lang="en-US" sz="2700" b="1" cap="small" dirty="0" smtClean="0">
                <a:solidFill>
                  <a:srgbClr val="0000FF"/>
                </a:solidFill>
                <a:latin typeface="Xyngia"/>
                <a:cs typeface="Xyngia"/>
              </a:rPr>
              <a:t>3:  </a:t>
            </a:r>
            <a:r>
              <a:rPr lang="en-US" sz="2700" b="1" cap="small" dirty="0" smtClean="0">
                <a:solidFill>
                  <a:srgbClr val="0000FF"/>
                </a:solidFill>
                <a:latin typeface="Xyngia"/>
                <a:cs typeface="Xyngia"/>
              </a:rPr>
              <a:t>Be Church Critics</a:t>
            </a:r>
            <a:endParaRPr lang="en-US" sz="2700" cap="small" dirty="0">
              <a:solidFill>
                <a:srgbClr val="0000FF"/>
              </a:solidFill>
              <a:latin typeface="Xyngia"/>
              <a:cs typeface="Xyngia"/>
            </a:endParaRPr>
          </a:p>
          <a:p>
            <a:pPr lvl="1"/>
            <a:endParaRPr lang="en-US" dirty="0" smtClean="0">
              <a:latin typeface="Xyngia"/>
              <a:cs typeface="Xyngia"/>
            </a:endParaRP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sz="2400" dirty="0">
                <a:latin typeface="Xyngia"/>
                <a:cs typeface="Xyngia"/>
              </a:rPr>
              <a:t>Poorly prepared messages.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sz="2400" dirty="0" smtClean="0">
                <a:latin typeface="Xyngia"/>
                <a:cs typeface="Xyngia"/>
              </a:rPr>
              <a:t>Hypocrisy </a:t>
            </a:r>
            <a:endParaRPr lang="en-US" sz="2400" dirty="0" smtClean="0">
              <a:latin typeface="Xyngia"/>
              <a:cs typeface="Xyngia"/>
            </a:endParaRP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sz="2400" dirty="0" smtClean="0">
                <a:latin typeface="Xyngia"/>
                <a:cs typeface="Xyngia"/>
              </a:rPr>
              <a:t>Materialism / pursuing the American dream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sz="2400" dirty="0" smtClean="0">
                <a:latin typeface="Xyngia"/>
                <a:cs typeface="Xyngia"/>
              </a:rPr>
              <a:t>Callousness towards the needy 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sz="2400" dirty="0" smtClean="0">
                <a:latin typeface="Xyngia"/>
                <a:cs typeface="Xyngia"/>
              </a:rPr>
              <a:t>Legalism: religion = rules</a:t>
            </a:r>
            <a:endParaRPr lang="en-US" sz="2400" dirty="0">
              <a:latin typeface="Xyngia"/>
              <a:cs typeface="Xyngia"/>
            </a:endParaRP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sz="2400" dirty="0">
                <a:latin typeface="Xyngia"/>
                <a:cs typeface="Xyngia"/>
              </a:rPr>
              <a:t>Shallow or corny </a:t>
            </a:r>
            <a:r>
              <a:rPr lang="en-US" sz="2400" dirty="0" smtClean="0">
                <a:latin typeface="Xyngia"/>
                <a:cs typeface="Xyngia"/>
              </a:rPr>
              <a:t>religion</a:t>
            </a:r>
            <a:endParaRPr lang="en-US" sz="2400" dirty="0" smtClean="0">
              <a:latin typeface="Xyngia"/>
              <a:cs typeface="Xyngia"/>
            </a:endParaRPr>
          </a:p>
          <a:p>
            <a:pPr marL="342900" lvl="1" indent="-342900">
              <a:buFont typeface="Wingdings" charset="2"/>
              <a:buChar char="Ø"/>
            </a:pPr>
            <a:r>
              <a:rPr lang="en-US" sz="2400" dirty="0" smtClean="0">
                <a:solidFill>
                  <a:srgbClr val="0000FF"/>
                </a:solidFill>
                <a:latin typeface="Xyngia"/>
                <a:cs typeface="Xyngia"/>
              </a:rPr>
              <a:t>We need </a:t>
            </a:r>
            <a:r>
              <a:rPr lang="en-US" sz="2400" dirty="0" smtClean="0">
                <a:solidFill>
                  <a:srgbClr val="0000FF"/>
                </a:solidFill>
                <a:latin typeface="Xyngia"/>
                <a:cs typeface="Xyngia"/>
              </a:rPr>
              <a:t>to police ourselves. </a:t>
            </a:r>
            <a:r>
              <a:rPr lang="en-US" sz="2400" dirty="0" smtClean="0">
                <a:latin typeface="Xyngia"/>
                <a:cs typeface="Xyngia"/>
              </a:rPr>
              <a:t>Like </a:t>
            </a:r>
            <a:r>
              <a:rPr lang="en-US" sz="2400" dirty="0">
                <a:latin typeface="Xyngia"/>
                <a:cs typeface="Xyngia"/>
              </a:rPr>
              <a:t>the prophets of old, all God’s people should be involved in some degree of reflection and feedback</a:t>
            </a:r>
            <a:r>
              <a:rPr lang="en-US" sz="2400" dirty="0" smtClean="0">
                <a:latin typeface="Xyngia"/>
                <a:cs typeface="Xyngia"/>
              </a:rPr>
              <a:t>.</a:t>
            </a:r>
            <a:endParaRPr lang="en-US" sz="2400" dirty="0"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767663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2520" y="542914"/>
            <a:ext cx="7542696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43"/>
            <a:r>
              <a:rPr lang="en-US" sz="3300" b="1" dirty="0" smtClean="0">
                <a:latin typeface="Xyngia"/>
                <a:cs typeface="Xyngia"/>
              </a:rPr>
              <a:t>PM = reaction to modernism.</a:t>
            </a:r>
            <a:endParaRPr lang="en-US" sz="3300" b="1" dirty="0">
              <a:latin typeface="Xyngia"/>
              <a:cs typeface="Xyngia"/>
            </a:endParaRPr>
          </a:p>
          <a:p>
            <a:pPr defTabSz="914243"/>
            <a:endParaRPr lang="en-US" sz="2400" dirty="0" smtClean="0">
              <a:latin typeface="Xyngia"/>
              <a:cs typeface="Xyngia"/>
            </a:endParaRPr>
          </a:p>
          <a:p>
            <a:pPr marL="342900" indent="-342900" defTabSz="914243">
              <a:buFont typeface="Wingdings" charset="2"/>
              <a:buChar char="Ø"/>
            </a:pPr>
            <a:r>
              <a:rPr lang="en-US" sz="2400" dirty="0" smtClean="0">
                <a:solidFill>
                  <a:srgbClr val="0000FF"/>
                </a:solidFill>
                <a:latin typeface="Xyngia"/>
                <a:cs typeface="Xyngia"/>
              </a:rPr>
              <a:t>19</a:t>
            </a:r>
            <a:r>
              <a:rPr lang="en-US" sz="2400" baseline="30000" dirty="0" smtClean="0">
                <a:solidFill>
                  <a:srgbClr val="0000FF"/>
                </a:solidFill>
                <a:latin typeface="Xyngia"/>
                <a:cs typeface="Xyngia"/>
              </a:rPr>
              <a:t>th</a:t>
            </a:r>
            <a:r>
              <a:rPr lang="en-US" sz="2400" dirty="0" smtClean="0">
                <a:solidFill>
                  <a:srgbClr val="0000FF"/>
                </a:solidFill>
                <a:latin typeface="Xyngia"/>
                <a:cs typeface="Xyngia"/>
              </a:rPr>
              <a:t> century optimism</a:t>
            </a:r>
          </a:p>
          <a:p>
            <a:pPr marL="342900" indent="-342900" defTabSz="914243">
              <a:buFont typeface="Wingdings" charset="2"/>
              <a:buChar char="Ø"/>
            </a:pPr>
            <a:r>
              <a:rPr lang="en-US" sz="2400" dirty="0" smtClean="0">
                <a:latin typeface="Xyngia"/>
                <a:cs typeface="Xyngia"/>
              </a:rPr>
              <a:t>Cosmos as a machine, completely intelligible through </a:t>
            </a:r>
            <a:r>
              <a:rPr lang="en-US" sz="2400" dirty="0" smtClean="0">
                <a:latin typeface="Xyngia"/>
                <a:cs typeface="Xyngia"/>
              </a:rPr>
              <a:t>science</a:t>
            </a:r>
          </a:p>
          <a:p>
            <a:pPr marL="342900" indent="-342900" defTabSz="914243">
              <a:buFont typeface="Wingdings" charset="2"/>
              <a:buChar char="Ø"/>
            </a:pPr>
            <a:r>
              <a:rPr lang="en-US" sz="2400" dirty="0" smtClean="0">
                <a:latin typeface="Xyngia"/>
                <a:cs typeface="Xyngia"/>
              </a:rPr>
              <a:t>Science </a:t>
            </a:r>
            <a:r>
              <a:rPr lang="en-US" sz="2400" dirty="0" smtClean="0">
                <a:latin typeface="Xyngia"/>
                <a:cs typeface="Xyngia"/>
              </a:rPr>
              <a:t>as savior</a:t>
            </a:r>
          </a:p>
          <a:p>
            <a:pPr marL="342900" indent="-342900" defTabSz="914243">
              <a:buFont typeface="Wingdings" charset="2"/>
              <a:buChar char="Ø"/>
            </a:pPr>
            <a:r>
              <a:rPr lang="en-US" sz="2400" dirty="0" smtClean="0">
                <a:latin typeface="Xyngia"/>
                <a:cs typeface="Xyngia"/>
              </a:rPr>
              <a:t>Technology improving life</a:t>
            </a:r>
          </a:p>
          <a:p>
            <a:pPr marL="342900" indent="-342900" defTabSz="914243">
              <a:buFont typeface="Wingdings" charset="2"/>
              <a:buChar char="Ø"/>
            </a:pPr>
            <a:r>
              <a:rPr lang="en-US" sz="2400" dirty="0" smtClean="0">
                <a:latin typeface="Xyngia"/>
                <a:cs typeface="Xyngia"/>
              </a:rPr>
              <a:t>Education bringing peaceful coexistence</a:t>
            </a:r>
          </a:p>
          <a:p>
            <a:pPr marL="342900" indent="-342900" defTabSz="914243">
              <a:buFont typeface="Wingdings" charset="2"/>
              <a:buChar char="Ø"/>
            </a:pPr>
            <a:r>
              <a:rPr lang="en-US" sz="2400" dirty="0">
                <a:latin typeface="Xyngia"/>
                <a:cs typeface="Xyngia"/>
              </a:rPr>
              <a:t>Utopian political </a:t>
            </a:r>
            <a:r>
              <a:rPr lang="en-US" sz="2400" dirty="0" smtClean="0">
                <a:latin typeface="Xyngia"/>
                <a:cs typeface="Xyngia"/>
              </a:rPr>
              <a:t>programs</a:t>
            </a:r>
          </a:p>
          <a:p>
            <a:pPr marL="342900" indent="-342900" defTabSz="914243">
              <a:buFont typeface="Wingdings" charset="2"/>
              <a:buChar char="Ø"/>
            </a:pPr>
            <a:r>
              <a:rPr lang="en-US" sz="2300" dirty="0">
                <a:latin typeface="Xyngia"/>
                <a:cs typeface="Xyngia"/>
              </a:rPr>
              <a:t>We’ve learned nearly everything there is to learn</a:t>
            </a:r>
            <a:r>
              <a:rPr lang="en-US" sz="2300" dirty="0" smtClean="0">
                <a:latin typeface="Xyngia"/>
                <a:cs typeface="Xyngia"/>
              </a:rPr>
              <a:t>.</a:t>
            </a:r>
            <a:endParaRPr lang="en-US" sz="2300" dirty="0"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2400851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1391" y="244723"/>
            <a:ext cx="8238783" cy="4657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700" b="1" cap="small" dirty="0" smtClean="0">
                <a:solidFill>
                  <a:srgbClr val="0000FF"/>
                </a:solidFill>
                <a:latin typeface="Xyngia"/>
                <a:cs typeface="Xyngia"/>
              </a:rPr>
              <a:t>Strategy 4: </a:t>
            </a:r>
            <a:r>
              <a:rPr lang="en-US" sz="2700" b="1" cap="small" dirty="0" smtClean="0">
                <a:solidFill>
                  <a:srgbClr val="0000FF"/>
                </a:solidFill>
                <a:latin typeface="Xyngia"/>
                <a:cs typeface="Xyngia"/>
              </a:rPr>
              <a:t> Emphasize </a:t>
            </a:r>
            <a:r>
              <a:rPr lang="en-US" sz="2700" b="1" cap="small" dirty="0" smtClean="0">
                <a:solidFill>
                  <a:srgbClr val="0000FF"/>
                </a:solidFill>
                <a:latin typeface="Xyngia"/>
                <a:cs typeface="Xyngia"/>
              </a:rPr>
              <a:t>commonality </a:t>
            </a:r>
          </a:p>
          <a:p>
            <a:pPr lvl="0" algn="ctr"/>
            <a:endParaRPr lang="en-US" sz="2200" dirty="0" smtClean="0">
              <a:latin typeface="Xyngia"/>
              <a:cs typeface="Xyngia"/>
            </a:endParaRP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sz="2300" dirty="0" smtClean="0">
                <a:latin typeface="Xyngia"/>
                <a:cs typeface="Xyngia"/>
              </a:rPr>
              <a:t>We too are suspicious of </a:t>
            </a:r>
            <a:r>
              <a:rPr lang="en-US" sz="2300" dirty="0" smtClean="0">
                <a:latin typeface="Xyngia"/>
                <a:cs typeface="Xyngia"/>
              </a:rPr>
              <a:t>the </a:t>
            </a:r>
            <a:r>
              <a:rPr lang="en-US" sz="2300" dirty="0" smtClean="0">
                <a:latin typeface="Xyngia"/>
                <a:cs typeface="Xyngia"/>
              </a:rPr>
              <a:t>system </a:t>
            </a:r>
            <a:r>
              <a:rPr lang="en-US" sz="2300" dirty="0" smtClean="0">
                <a:latin typeface="Xyngia"/>
                <a:cs typeface="Xyngia"/>
              </a:rPr>
              <a:t>(Matt 23</a:t>
            </a:r>
            <a:r>
              <a:rPr lang="en-US" sz="2300" dirty="0" smtClean="0">
                <a:latin typeface="Xyngia"/>
                <a:cs typeface="Xyngia"/>
              </a:rPr>
              <a:t>)—and </a:t>
            </a:r>
            <a:r>
              <a:rPr lang="en-US" sz="2300" dirty="0" smtClean="0">
                <a:latin typeface="Xyngia"/>
                <a:cs typeface="Xyngia"/>
              </a:rPr>
              <a:t>the political system (“Go tell that fox…”, Luke 13). Jesus’ hardest </a:t>
            </a:r>
            <a:r>
              <a:rPr lang="en-US" sz="2300" dirty="0" smtClean="0">
                <a:latin typeface="Xyngia"/>
                <a:cs typeface="Xyngia"/>
              </a:rPr>
              <a:t>challenges were to </a:t>
            </a:r>
            <a:r>
              <a:rPr lang="en-US" sz="2300" dirty="0" smtClean="0">
                <a:latin typeface="Xyngia"/>
                <a:cs typeface="Xyngia"/>
              </a:rPr>
              <a:t>religious leaders (John 3:9).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sz="2300" dirty="0" smtClean="0">
                <a:latin typeface="Xyngia"/>
                <a:cs typeface="Xyngia"/>
              </a:rPr>
              <a:t>The Bible affirms ecology </a:t>
            </a:r>
            <a:r>
              <a:rPr lang="en-US" sz="2300" dirty="0" smtClean="0">
                <a:latin typeface="Xyngia"/>
                <a:cs typeface="Xyngia"/>
              </a:rPr>
              <a:t>(Gen 1:28). 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sz="2300" dirty="0" smtClean="0">
                <a:latin typeface="Xyngia"/>
                <a:cs typeface="Xyngia"/>
              </a:rPr>
              <a:t>Affirmation of marginalized (Luke 10:25-37; 38-42). 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sz="2300" dirty="0" smtClean="0">
                <a:latin typeface="Xyngia"/>
                <a:cs typeface="Xyngia"/>
              </a:rPr>
              <a:t>Respect for the physically challenged (Lev 19:14). 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sz="2300" dirty="0" smtClean="0">
                <a:latin typeface="Xyngia"/>
                <a:cs typeface="Xyngia"/>
              </a:rPr>
              <a:t>Diversity (minorities, Gentiles welcome; Rev 7:9).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sz="2300" dirty="0" smtClean="0">
                <a:latin typeface="Xyngia"/>
                <a:cs typeface="Xyngia"/>
              </a:rPr>
              <a:t>We </a:t>
            </a:r>
            <a:r>
              <a:rPr lang="en-US" sz="2300" i="1" dirty="0" smtClean="0">
                <a:latin typeface="Xyngia"/>
                <a:cs typeface="Xyngia"/>
              </a:rPr>
              <a:t>too</a:t>
            </a:r>
            <a:r>
              <a:rPr lang="en-US" sz="2300" dirty="0" smtClean="0">
                <a:latin typeface="Xyngia"/>
                <a:cs typeface="Xyngia"/>
              </a:rPr>
              <a:t> are fellow seekers—we have not “arrived” </a:t>
            </a:r>
            <a:r>
              <a:rPr lang="en-US" sz="2300" dirty="0" smtClean="0">
                <a:latin typeface="Xyngia"/>
                <a:cs typeface="Xyngia"/>
              </a:rPr>
              <a:t/>
            </a:r>
            <a:br>
              <a:rPr lang="en-US" sz="2300" dirty="0" smtClean="0">
                <a:latin typeface="Xyngia"/>
                <a:cs typeface="Xyngia"/>
              </a:rPr>
            </a:br>
            <a:r>
              <a:rPr lang="en-US" sz="2300" dirty="0" smtClean="0">
                <a:latin typeface="Xyngia"/>
                <a:cs typeface="Xyngia"/>
              </a:rPr>
              <a:t>(Psalm </a:t>
            </a:r>
            <a:r>
              <a:rPr lang="en-US" sz="2300" dirty="0" smtClean="0">
                <a:latin typeface="Xyngia"/>
                <a:cs typeface="Xyngia"/>
              </a:rPr>
              <a:t>27:28; Matt 6:33; Phil 3:12; </a:t>
            </a:r>
            <a:r>
              <a:rPr lang="en-US" sz="2300" dirty="0" err="1" smtClean="0">
                <a:latin typeface="Xyngia"/>
                <a:cs typeface="Xyngia"/>
              </a:rPr>
              <a:t>Heb</a:t>
            </a:r>
            <a:r>
              <a:rPr lang="en-US" sz="2300" dirty="0" smtClean="0">
                <a:latin typeface="Xyngia"/>
                <a:cs typeface="Xyngia"/>
              </a:rPr>
              <a:t> 11:14-16</a:t>
            </a:r>
            <a:r>
              <a:rPr lang="en-US" sz="2300" dirty="0" smtClean="0">
                <a:latin typeface="Xyngia"/>
                <a:cs typeface="Xyngia"/>
              </a:rPr>
              <a:t>).</a:t>
            </a:r>
            <a:endParaRPr lang="en-US" sz="2300" dirty="0"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2733742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1391" y="244723"/>
            <a:ext cx="8238783" cy="4657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700" b="1" cap="small" dirty="0" smtClean="0">
                <a:solidFill>
                  <a:srgbClr val="0000FF"/>
                </a:solidFill>
                <a:latin typeface="Xyngia"/>
                <a:cs typeface="Xyngia"/>
              </a:rPr>
              <a:t>Strategy 4: </a:t>
            </a:r>
            <a:r>
              <a:rPr lang="en-US" sz="2700" b="1" cap="small" dirty="0" smtClean="0">
                <a:solidFill>
                  <a:srgbClr val="0000FF"/>
                </a:solidFill>
                <a:latin typeface="Xyngia"/>
                <a:cs typeface="Xyngia"/>
              </a:rPr>
              <a:t> Emphasize </a:t>
            </a:r>
            <a:r>
              <a:rPr lang="en-US" sz="2700" b="1" cap="small" dirty="0" smtClean="0">
                <a:solidFill>
                  <a:srgbClr val="0000FF"/>
                </a:solidFill>
                <a:latin typeface="Xyngia"/>
                <a:cs typeface="Xyngia"/>
              </a:rPr>
              <a:t>commonality </a:t>
            </a:r>
          </a:p>
          <a:p>
            <a:pPr lvl="0" algn="ctr"/>
            <a:endParaRPr lang="en-US" sz="2200" dirty="0" smtClean="0">
              <a:latin typeface="Xyngia"/>
              <a:cs typeface="Xyngia"/>
            </a:endParaRP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sz="2300" dirty="0" smtClean="0">
                <a:latin typeface="Xyngia"/>
                <a:cs typeface="Xyngia"/>
              </a:rPr>
              <a:t>We too are suspicious of </a:t>
            </a:r>
            <a:r>
              <a:rPr lang="en-US" sz="2300" dirty="0" smtClean="0">
                <a:latin typeface="Xyngia"/>
                <a:cs typeface="Xyngia"/>
              </a:rPr>
              <a:t>the </a:t>
            </a:r>
            <a:r>
              <a:rPr lang="en-US" sz="2300" dirty="0" smtClean="0">
                <a:latin typeface="Xyngia"/>
                <a:cs typeface="Xyngia"/>
              </a:rPr>
              <a:t>system </a:t>
            </a:r>
            <a:r>
              <a:rPr lang="en-US" sz="2300" dirty="0" smtClean="0">
                <a:latin typeface="Xyngia"/>
                <a:cs typeface="Xyngia"/>
              </a:rPr>
              <a:t>(Matt 23</a:t>
            </a:r>
            <a:r>
              <a:rPr lang="en-US" sz="2300" dirty="0" smtClean="0">
                <a:latin typeface="Xyngia"/>
                <a:cs typeface="Xyngia"/>
              </a:rPr>
              <a:t>)—and </a:t>
            </a:r>
            <a:r>
              <a:rPr lang="en-US" sz="2300" dirty="0" smtClean="0">
                <a:latin typeface="Xyngia"/>
                <a:cs typeface="Xyngia"/>
              </a:rPr>
              <a:t>the political system (“Go tell that fox…”, Luke 13). Jesus’ hardest </a:t>
            </a:r>
            <a:r>
              <a:rPr lang="en-US" sz="2300" dirty="0" smtClean="0">
                <a:latin typeface="Xyngia"/>
                <a:cs typeface="Xyngia"/>
              </a:rPr>
              <a:t>challenges were to </a:t>
            </a:r>
            <a:r>
              <a:rPr lang="en-US" sz="2300" dirty="0" smtClean="0">
                <a:latin typeface="Xyngia"/>
                <a:cs typeface="Xyngia"/>
              </a:rPr>
              <a:t>religious leaders (John 3:9).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sz="2300" dirty="0" smtClean="0">
                <a:latin typeface="Xyngia"/>
                <a:cs typeface="Xyngia"/>
              </a:rPr>
              <a:t>The Bible affirms ecology </a:t>
            </a:r>
            <a:r>
              <a:rPr lang="en-US" sz="2300" dirty="0" smtClean="0">
                <a:latin typeface="Xyngia"/>
                <a:cs typeface="Xyngia"/>
              </a:rPr>
              <a:t>(Gen 1:28). 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sz="2300" dirty="0" smtClean="0">
                <a:latin typeface="Xyngia"/>
                <a:cs typeface="Xyngia"/>
              </a:rPr>
              <a:t>Affirmation of marginalized (Luke 10:25-37; 38-42). 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sz="2300" dirty="0" smtClean="0">
                <a:latin typeface="Xyngia"/>
                <a:cs typeface="Xyngia"/>
              </a:rPr>
              <a:t>Respect for the physically challenged (Lev 19:14). 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sz="2300" dirty="0" smtClean="0">
                <a:latin typeface="Xyngia"/>
                <a:cs typeface="Xyngia"/>
              </a:rPr>
              <a:t>Diversity (minorities, Gentiles welcome; Rev 7:9).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sz="2300" dirty="0" smtClean="0">
                <a:latin typeface="Xyngia"/>
                <a:cs typeface="Xyngia"/>
              </a:rPr>
              <a:t>We </a:t>
            </a:r>
            <a:r>
              <a:rPr lang="en-US" sz="2300" i="1" dirty="0" smtClean="0">
                <a:latin typeface="Xyngia"/>
                <a:cs typeface="Xyngia"/>
              </a:rPr>
              <a:t>too</a:t>
            </a:r>
            <a:r>
              <a:rPr lang="en-US" sz="2300" dirty="0" smtClean="0">
                <a:latin typeface="Xyngia"/>
                <a:cs typeface="Xyngia"/>
              </a:rPr>
              <a:t> are fellow </a:t>
            </a:r>
            <a:r>
              <a:rPr lang="en-US" sz="2300" b="1" dirty="0" smtClean="0">
                <a:solidFill>
                  <a:srgbClr val="0000FF"/>
                </a:solidFill>
                <a:latin typeface="Xyngia"/>
                <a:cs typeface="Xyngia"/>
              </a:rPr>
              <a:t>seekers</a:t>
            </a:r>
            <a:r>
              <a:rPr lang="en-US" sz="2300" dirty="0" smtClean="0">
                <a:latin typeface="Xyngia"/>
                <a:cs typeface="Xyngia"/>
              </a:rPr>
              <a:t>—we have not “arrived” </a:t>
            </a:r>
            <a:r>
              <a:rPr lang="en-US" sz="2300" dirty="0" smtClean="0">
                <a:latin typeface="Xyngia"/>
                <a:cs typeface="Xyngia"/>
              </a:rPr>
              <a:t/>
            </a:r>
            <a:br>
              <a:rPr lang="en-US" sz="2300" dirty="0" smtClean="0">
                <a:latin typeface="Xyngia"/>
                <a:cs typeface="Xyngia"/>
              </a:rPr>
            </a:br>
            <a:r>
              <a:rPr lang="en-US" sz="2300" dirty="0" smtClean="0">
                <a:latin typeface="Xyngia"/>
                <a:cs typeface="Xyngia"/>
              </a:rPr>
              <a:t>(Psalm </a:t>
            </a:r>
            <a:r>
              <a:rPr lang="en-US" sz="2300" dirty="0" smtClean="0">
                <a:latin typeface="Xyngia"/>
                <a:cs typeface="Xyngia"/>
              </a:rPr>
              <a:t>27:28; Matt 6:33; Phil 3:12; </a:t>
            </a:r>
            <a:r>
              <a:rPr lang="en-US" sz="2300" dirty="0" err="1" smtClean="0">
                <a:latin typeface="Xyngia"/>
                <a:cs typeface="Xyngia"/>
              </a:rPr>
              <a:t>Heb</a:t>
            </a:r>
            <a:r>
              <a:rPr lang="en-US" sz="2300" dirty="0" smtClean="0">
                <a:latin typeface="Xyngia"/>
                <a:cs typeface="Xyngia"/>
              </a:rPr>
              <a:t> 11:14-16</a:t>
            </a:r>
            <a:r>
              <a:rPr lang="en-US" sz="2300" dirty="0" smtClean="0">
                <a:latin typeface="Xyngia"/>
                <a:cs typeface="Xyngia"/>
              </a:rPr>
              <a:t>).</a:t>
            </a:r>
            <a:endParaRPr lang="en-US" sz="2300" dirty="0"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21931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2520" y="857822"/>
            <a:ext cx="75426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We have </a:t>
            </a:r>
            <a:r>
              <a:rPr lang="en-US" sz="2400" dirty="0" smtClean="0">
                <a:solidFill>
                  <a:srgbClr val="0000FF"/>
                </a:solidFill>
              </a:rPr>
              <a:t>much in common </a:t>
            </a:r>
            <a:r>
              <a:rPr lang="en-US" sz="2400" dirty="0" smtClean="0"/>
              <a:t>with PMs; many of their observations are accurate, or contain a kernel of truth.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17600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2520" y="857821"/>
            <a:ext cx="75426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We have much in common with PMs; many of their observations are accurate, or contain a kernel of truth.</a:t>
            </a:r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Let’s show </a:t>
            </a:r>
            <a:r>
              <a:rPr lang="en-US" sz="2400" dirty="0" smtClean="0">
                <a:solidFill>
                  <a:srgbClr val="0000FF"/>
                </a:solidFill>
              </a:rPr>
              <a:t>respect</a:t>
            </a:r>
            <a:r>
              <a:rPr lang="en-US" sz="2400" dirty="0" smtClean="0"/>
              <a:t> (1 </a:t>
            </a:r>
            <a:r>
              <a:rPr lang="en-US" sz="2400" dirty="0"/>
              <a:t>Pet 3:14-</a:t>
            </a:r>
            <a:r>
              <a:rPr lang="en-US" sz="2400" dirty="0" smtClean="0"/>
              <a:t>16). No </a:t>
            </a:r>
            <a:r>
              <a:rPr lang="en-US" sz="2400" dirty="0"/>
              <a:t>room for patronizing </a:t>
            </a:r>
            <a:r>
              <a:rPr lang="en-US" sz="2400" dirty="0" smtClean="0"/>
              <a:t>comments—or whining </a:t>
            </a:r>
            <a:r>
              <a:rPr lang="en-US" sz="2400" dirty="0"/>
              <a:t>about the younger generation – which every older generation, going back millennia, seems to have done! </a:t>
            </a:r>
          </a:p>
        </p:txBody>
      </p:sp>
    </p:spTree>
    <p:extLst>
      <p:ext uri="{BB962C8B-B14F-4D97-AF65-F5344CB8AC3E}">
        <p14:creationId xmlns:p14="http://schemas.microsoft.com/office/powerpoint/2010/main" val="2266641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2520" y="857822"/>
            <a:ext cx="75426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We have much in common with PMs; many of their observations are accurate, or contain a kernel of truth.</a:t>
            </a:r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Let’s show </a:t>
            </a:r>
            <a:r>
              <a:rPr lang="en-US" sz="2400" dirty="0" smtClean="0">
                <a:solidFill>
                  <a:srgbClr val="0000FF"/>
                </a:solidFill>
              </a:rPr>
              <a:t>respect</a:t>
            </a:r>
            <a:r>
              <a:rPr lang="en-US" sz="2400" dirty="0" smtClean="0"/>
              <a:t> (1 </a:t>
            </a:r>
            <a:r>
              <a:rPr lang="en-US" sz="2400" dirty="0"/>
              <a:t>Pet 3:14-</a:t>
            </a:r>
            <a:r>
              <a:rPr lang="en-US" sz="2400" dirty="0" smtClean="0"/>
              <a:t>16). No </a:t>
            </a:r>
            <a:r>
              <a:rPr lang="en-US" sz="2400" dirty="0"/>
              <a:t>room for patronizing </a:t>
            </a:r>
            <a:r>
              <a:rPr lang="en-US" sz="2400" dirty="0" smtClean="0"/>
              <a:t>comments—or whining </a:t>
            </a:r>
            <a:r>
              <a:rPr lang="en-US" sz="2400" dirty="0"/>
              <a:t>about the younger generation – which every older generation, going back millennia, seems to have done! 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Don’t try to force everyone into the same </a:t>
            </a:r>
            <a:r>
              <a:rPr lang="en-US" sz="2400" dirty="0" smtClean="0">
                <a:solidFill>
                  <a:srgbClr val="0000FF"/>
                </a:solidFill>
              </a:rPr>
              <a:t>mold</a:t>
            </a:r>
            <a:r>
              <a:rPr lang="en-US" sz="2400" dirty="0" smtClean="0"/>
              <a:t>!</a:t>
            </a:r>
          </a:p>
          <a:p>
            <a:r>
              <a:rPr lang="en-US" sz="2400" dirty="0" smtClean="0"/>
              <a:t>(Remember, most of the planet needs pre-evangelism.)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9267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2520" y="343472"/>
            <a:ext cx="754269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700" b="1" cap="small" dirty="0">
                <a:solidFill>
                  <a:srgbClr val="0000FF"/>
                </a:solidFill>
                <a:latin typeface="Xyngia"/>
                <a:cs typeface="Xyngia"/>
              </a:rPr>
              <a:t>Strategy </a:t>
            </a:r>
            <a:r>
              <a:rPr lang="en-US" sz="2700" b="1" cap="small" dirty="0" smtClean="0">
                <a:solidFill>
                  <a:srgbClr val="0000FF"/>
                </a:solidFill>
                <a:latin typeface="Xyngia"/>
                <a:cs typeface="Xyngia"/>
              </a:rPr>
              <a:t>5:  </a:t>
            </a:r>
            <a:r>
              <a:rPr lang="en-US" sz="2700" b="1" cap="small" dirty="0" smtClean="0">
                <a:solidFill>
                  <a:srgbClr val="0000FF"/>
                </a:solidFill>
                <a:latin typeface="Xyngia"/>
                <a:cs typeface="Xyngia"/>
              </a:rPr>
              <a:t>Scriptural Sensitivity</a:t>
            </a:r>
            <a:endParaRPr lang="en-US" sz="2700" cap="small" dirty="0">
              <a:solidFill>
                <a:srgbClr val="0000FF"/>
              </a:solidFill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2550474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9412" y="126452"/>
            <a:ext cx="8018383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Xyngia"/>
                <a:cs typeface="Xyngia"/>
              </a:rPr>
              <a:t> </a:t>
            </a:r>
            <a:r>
              <a:rPr lang="en-US" sz="2400" b="1" dirty="0" smtClean="0">
                <a:solidFill>
                  <a:srgbClr val="0000FF"/>
                </a:solidFill>
                <a:latin typeface="Xyngia"/>
                <a:cs typeface="Xyngia"/>
              </a:rPr>
              <a:t>Scripture</a:t>
            </a:r>
            <a:endParaRPr lang="en-US" sz="2400" b="1" dirty="0">
              <a:solidFill>
                <a:srgbClr val="0000FF"/>
              </a:solidFill>
              <a:latin typeface="Xyngia"/>
              <a:cs typeface="Xyngia"/>
            </a:endParaRPr>
          </a:p>
          <a:p>
            <a:endParaRPr lang="en-US" sz="800" b="1" dirty="0">
              <a:solidFill>
                <a:srgbClr val="0000FF"/>
              </a:solidFill>
              <a:latin typeface="Xyngia"/>
              <a:cs typeface="Xyngia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sz="2400" dirty="0">
                <a:latin typeface="Xyngia"/>
                <a:cs typeface="Xyngia"/>
              </a:rPr>
              <a:t>The insight of Ambrose (340-397 AD) captures nicely the connection between God and Scripture. </a:t>
            </a:r>
            <a:r>
              <a:rPr lang="en-US" sz="2400" dirty="0">
                <a:solidFill>
                  <a:srgbClr val="0000FF"/>
                </a:solidFill>
                <a:latin typeface="Xyngia"/>
                <a:cs typeface="Xyngia"/>
              </a:rPr>
              <a:t>“As in Paradise, God walks in Scripture, seeking man.</a:t>
            </a:r>
            <a:r>
              <a:rPr lang="en-US" sz="2400" dirty="0" smtClean="0">
                <a:solidFill>
                  <a:srgbClr val="0000FF"/>
                </a:solidFill>
                <a:latin typeface="Xyngia"/>
                <a:cs typeface="Xyngia"/>
              </a:rPr>
              <a:t>”</a:t>
            </a:r>
            <a:endParaRPr lang="en-US" sz="2400" dirty="0"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681538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9412" y="126452"/>
            <a:ext cx="8018383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Xyngia"/>
                <a:cs typeface="Xyngia"/>
              </a:rPr>
              <a:t> </a:t>
            </a:r>
            <a:r>
              <a:rPr lang="en-US" sz="2400" b="1" dirty="0" smtClean="0">
                <a:solidFill>
                  <a:srgbClr val="0000FF"/>
                </a:solidFill>
                <a:latin typeface="Xyngia"/>
                <a:cs typeface="Xyngia"/>
              </a:rPr>
              <a:t>Scripture</a:t>
            </a:r>
            <a:endParaRPr lang="en-US" sz="2400" b="1" dirty="0">
              <a:solidFill>
                <a:srgbClr val="0000FF"/>
              </a:solidFill>
              <a:latin typeface="Xyngia"/>
              <a:cs typeface="Xyngia"/>
            </a:endParaRPr>
          </a:p>
          <a:p>
            <a:endParaRPr lang="en-US" sz="800" b="1" dirty="0">
              <a:solidFill>
                <a:srgbClr val="0000FF"/>
              </a:solidFill>
              <a:latin typeface="Xyngia"/>
              <a:cs typeface="Xyngia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sz="2400" dirty="0">
                <a:latin typeface="Xyngia"/>
                <a:cs typeface="Xyngia"/>
              </a:rPr>
              <a:t>The insight of Ambrose (340-397 AD) captures nicely the connection between God and Scripture. “As in Paradise, God walks in Scripture, seeking man.”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400" dirty="0">
                <a:latin typeface="Xyngia"/>
                <a:cs typeface="Xyngia"/>
              </a:rPr>
              <a:t>Acknowledge that in the Bible we find </a:t>
            </a:r>
            <a:r>
              <a:rPr lang="en-US" sz="2400" dirty="0">
                <a:solidFill>
                  <a:srgbClr val="0000FF"/>
                </a:solidFill>
                <a:latin typeface="Xyngia"/>
                <a:cs typeface="Xyngia"/>
              </a:rPr>
              <a:t>black &amp; white</a:t>
            </a:r>
            <a:r>
              <a:rPr lang="en-US" sz="2400" dirty="0">
                <a:latin typeface="Xyngia"/>
                <a:cs typeface="Xyngia"/>
              </a:rPr>
              <a:t>, but also </a:t>
            </a:r>
            <a:r>
              <a:rPr lang="en-US" sz="2400" dirty="0">
                <a:solidFill>
                  <a:srgbClr val="0000FF"/>
                </a:solidFill>
                <a:latin typeface="Xyngia"/>
                <a:cs typeface="Xyngia"/>
              </a:rPr>
              <a:t>gray</a:t>
            </a:r>
            <a:r>
              <a:rPr lang="en-US" sz="2400" dirty="0" smtClean="0">
                <a:latin typeface="Xyngia"/>
                <a:cs typeface="Xyngia"/>
              </a:rPr>
              <a:t>!</a:t>
            </a:r>
            <a:endParaRPr lang="en-US" sz="2400" dirty="0"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1171430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9412" y="126452"/>
            <a:ext cx="8018383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Xyngia"/>
                <a:cs typeface="Xyngia"/>
              </a:rPr>
              <a:t> </a:t>
            </a:r>
            <a:r>
              <a:rPr lang="en-US" sz="2400" b="1" dirty="0" smtClean="0">
                <a:solidFill>
                  <a:srgbClr val="0000FF"/>
                </a:solidFill>
                <a:latin typeface="Xyngia"/>
                <a:cs typeface="Xyngia"/>
              </a:rPr>
              <a:t>Scripture</a:t>
            </a:r>
            <a:endParaRPr lang="en-US" sz="2400" b="1" dirty="0">
              <a:solidFill>
                <a:srgbClr val="0000FF"/>
              </a:solidFill>
              <a:latin typeface="Xyngia"/>
              <a:cs typeface="Xyngia"/>
            </a:endParaRPr>
          </a:p>
          <a:p>
            <a:endParaRPr lang="en-US" sz="800" b="1" dirty="0">
              <a:solidFill>
                <a:srgbClr val="0000FF"/>
              </a:solidFill>
              <a:latin typeface="Xyngia"/>
              <a:cs typeface="Xyngia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sz="2400" dirty="0">
                <a:latin typeface="Xyngia"/>
                <a:cs typeface="Xyngia"/>
              </a:rPr>
              <a:t>The insight of Ambrose (340-397 AD) captures nicely the connection between God and Scripture. “As in Paradise, God walks in Scripture, </a:t>
            </a:r>
            <a:r>
              <a:rPr lang="en-US" sz="2400" dirty="0">
                <a:solidFill>
                  <a:srgbClr val="000000"/>
                </a:solidFill>
                <a:latin typeface="Xyngia"/>
                <a:cs typeface="Xyngia"/>
              </a:rPr>
              <a:t>seeking man.”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400" dirty="0">
                <a:solidFill>
                  <a:srgbClr val="000000"/>
                </a:solidFill>
                <a:latin typeface="Xyngia"/>
                <a:cs typeface="Xyngia"/>
              </a:rPr>
              <a:t>Acknowledge that in the Bible we find black &amp; white, but also gray!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400" dirty="0">
                <a:latin typeface="Xyngia"/>
                <a:cs typeface="Xyngia"/>
              </a:rPr>
              <a:t>Acknowledge that </a:t>
            </a:r>
            <a:r>
              <a:rPr lang="en-US" sz="2400" dirty="0">
                <a:solidFill>
                  <a:srgbClr val="0000FF"/>
                </a:solidFill>
                <a:latin typeface="Xyngia"/>
                <a:cs typeface="Xyngia"/>
              </a:rPr>
              <a:t>not all biblical truths are equally important</a:t>
            </a:r>
            <a:r>
              <a:rPr lang="en-US" sz="2400" dirty="0">
                <a:latin typeface="Xyngia"/>
                <a:cs typeface="Xyngia"/>
              </a:rPr>
              <a:t>. Some commands are more important than others. The Bible isn’t “flat,” everything being on the same level, but varied. It has a topography, an interesting terrain. </a:t>
            </a:r>
          </a:p>
        </p:txBody>
      </p:sp>
    </p:spTree>
    <p:extLst>
      <p:ext uri="{BB962C8B-B14F-4D97-AF65-F5344CB8AC3E}">
        <p14:creationId xmlns:p14="http://schemas.microsoft.com/office/powerpoint/2010/main" val="2120872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0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1899946"/>
            <a:ext cx="4038600" cy="2843504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663300"/>
                  </a:outerShdw>
                </a:effectLst>
                <a:latin typeface="Xyngia"/>
                <a:cs typeface="Xyngia"/>
              </a:rPr>
              <a:t>Nuance</a:t>
            </a:r>
          </a:p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663300"/>
                  </a:outerShdw>
                </a:effectLst>
                <a:latin typeface="Xyngia"/>
                <a:cs typeface="Xyngia"/>
              </a:rPr>
              <a:t>Balance</a:t>
            </a:r>
          </a:p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663300"/>
                  </a:outerShdw>
                </a:effectLst>
                <a:latin typeface="Xyngia"/>
                <a:cs typeface="Xyngia"/>
              </a:rPr>
              <a:t>Wisdom</a:t>
            </a:r>
            <a:endParaRPr lang="en-US" sz="3600" dirty="0" smtClean="0">
              <a:effectLst>
                <a:outerShdw blurRad="38100" dist="38100" dir="2700000" algn="tl">
                  <a:srgbClr val="663300"/>
                </a:outerShdw>
              </a:effectLst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37312074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2520" y="542914"/>
            <a:ext cx="754269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43"/>
            <a:r>
              <a:rPr lang="en-US" sz="3300" b="1" dirty="0" smtClean="0">
                <a:latin typeface="Xyngia"/>
                <a:cs typeface="Xyngia"/>
              </a:rPr>
              <a:t>PM = reaction to modernism.</a:t>
            </a:r>
            <a:endParaRPr lang="en-US" sz="3300" b="1" dirty="0">
              <a:latin typeface="Xyngia"/>
              <a:cs typeface="Xyngia"/>
            </a:endParaRPr>
          </a:p>
          <a:p>
            <a:pPr defTabSz="914243"/>
            <a:endParaRPr lang="en-US" sz="2400" dirty="0" smtClean="0">
              <a:latin typeface="Xyngia"/>
              <a:cs typeface="Xyngia"/>
            </a:endParaRPr>
          </a:p>
          <a:p>
            <a:pPr marL="342900" indent="-342900" defTabSz="914243">
              <a:buFont typeface="Wingdings" charset="2"/>
              <a:buChar char="Ø"/>
            </a:pPr>
            <a:r>
              <a:rPr lang="en-US" sz="2400" dirty="0" smtClean="0">
                <a:solidFill>
                  <a:srgbClr val="0000FF"/>
                </a:solidFill>
                <a:latin typeface="Xyngia"/>
                <a:cs typeface="Xyngia"/>
              </a:rPr>
              <a:t>19</a:t>
            </a:r>
            <a:r>
              <a:rPr lang="en-US" sz="2400" baseline="30000" dirty="0" smtClean="0">
                <a:solidFill>
                  <a:srgbClr val="0000FF"/>
                </a:solidFill>
                <a:latin typeface="Xyngia"/>
                <a:cs typeface="Xyngia"/>
              </a:rPr>
              <a:t>th</a:t>
            </a:r>
            <a:r>
              <a:rPr lang="en-US" sz="2400" dirty="0" smtClean="0">
                <a:solidFill>
                  <a:srgbClr val="0000FF"/>
                </a:solidFill>
                <a:latin typeface="Xyngia"/>
                <a:cs typeface="Xyngia"/>
              </a:rPr>
              <a:t> century optimism</a:t>
            </a:r>
          </a:p>
          <a:p>
            <a:pPr marL="342900" indent="-342900" defTabSz="914243">
              <a:buFont typeface="Wingdings" charset="2"/>
              <a:buChar char="Ø"/>
            </a:pPr>
            <a:r>
              <a:rPr lang="en-US" sz="2400" dirty="0" smtClean="0">
                <a:latin typeface="Xyngia"/>
                <a:cs typeface="Xyngia"/>
              </a:rPr>
              <a:t>Cosmos as a machine, completely intelligible through science</a:t>
            </a:r>
          </a:p>
          <a:p>
            <a:pPr marL="342900" indent="-342900" defTabSz="914243">
              <a:buFont typeface="Wingdings" charset="2"/>
              <a:buChar char="Ø"/>
            </a:pPr>
            <a:r>
              <a:rPr lang="en-US" sz="2400" dirty="0" smtClean="0">
                <a:latin typeface="Xyngia"/>
                <a:cs typeface="Xyngia"/>
              </a:rPr>
              <a:t>Science as savior</a:t>
            </a:r>
          </a:p>
          <a:p>
            <a:pPr marL="342900" indent="-342900" defTabSz="914243">
              <a:buFont typeface="Wingdings" charset="2"/>
              <a:buChar char="Ø"/>
            </a:pPr>
            <a:r>
              <a:rPr lang="en-US" sz="2400" dirty="0" smtClean="0">
                <a:latin typeface="Xyngia"/>
                <a:cs typeface="Xyngia"/>
              </a:rPr>
              <a:t>Technology improving life</a:t>
            </a:r>
          </a:p>
          <a:p>
            <a:pPr marL="342900" indent="-342900" defTabSz="914243">
              <a:buFont typeface="Wingdings" charset="2"/>
              <a:buChar char="Ø"/>
            </a:pPr>
            <a:r>
              <a:rPr lang="en-US" sz="2400" dirty="0" smtClean="0">
                <a:latin typeface="Xyngia"/>
                <a:cs typeface="Xyngia"/>
              </a:rPr>
              <a:t>Education bringing peaceful coexistence</a:t>
            </a:r>
          </a:p>
          <a:p>
            <a:pPr marL="342900" indent="-342900" defTabSz="914243">
              <a:buFont typeface="Wingdings" charset="2"/>
              <a:buChar char="Ø"/>
            </a:pPr>
            <a:r>
              <a:rPr lang="en-US" sz="2400" dirty="0" smtClean="0">
                <a:latin typeface="Xyngia"/>
                <a:cs typeface="Xyngia"/>
              </a:rPr>
              <a:t>Utopian political </a:t>
            </a:r>
            <a:r>
              <a:rPr lang="en-US" sz="2400" dirty="0" smtClean="0">
                <a:latin typeface="Xyngia"/>
                <a:cs typeface="Xyngia"/>
              </a:rPr>
              <a:t>programs</a:t>
            </a:r>
          </a:p>
          <a:p>
            <a:pPr marL="342900" indent="-342900" defTabSz="914243">
              <a:buFont typeface="Wingdings" charset="2"/>
              <a:buChar char="Ø"/>
            </a:pPr>
            <a:r>
              <a:rPr lang="en-US" sz="2300" dirty="0" smtClean="0">
                <a:latin typeface="Xyngia"/>
                <a:cs typeface="Xyngia"/>
              </a:rPr>
              <a:t>We’ve learned nearly everything there is to learn.</a:t>
            </a:r>
            <a:endParaRPr lang="en-US" sz="2300" dirty="0" smtClean="0">
              <a:latin typeface="Xyngia"/>
              <a:cs typeface="Xyngia"/>
            </a:endParaRPr>
          </a:p>
          <a:p>
            <a:pPr marL="342900" indent="-342900" defTabSz="914243">
              <a:buFont typeface="Wingdings" charset="2"/>
              <a:buChar char="Ø"/>
            </a:pPr>
            <a:r>
              <a:rPr lang="en-US" sz="2400" dirty="0">
                <a:solidFill>
                  <a:srgbClr val="0000FF"/>
                </a:solidFill>
                <a:latin typeface="Xyngia"/>
                <a:cs typeface="Xyngia"/>
              </a:rPr>
              <a:t>Progress</a:t>
            </a:r>
            <a:r>
              <a:rPr lang="en-US" sz="2400" dirty="0" smtClean="0">
                <a:solidFill>
                  <a:srgbClr val="0000FF"/>
                </a:solidFill>
                <a:latin typeface="Xyngia"/>
                <a:cs typeface="Xyngia"/>
              </a:rPr>
              <a:t>!</a:t>
            </a:r>
            <a:endParaRPr lang="en-US" sz="2400" dirty="0">
              <a:solidFill>
                <a:srgbClr val="0000FF"/>
              </a:solidFill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2076934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9412" y="126451"/>
            <a:ext cx="8018383" cy="4632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Xyngia"/>
                <a:cs typeface="Xyngia"/>
              </a:rPr>
              <a:t> </a:t>
            </a:r>
            <a:r>
              <a:rPr lang="en-US" sz="2400" b="1" dirty="0">
                <a:solidFill>
                  <a:srgbClr val="0000FF"/>
                </a:solidFill>
                <a:latin typeface="Xyngia"/>
                <a:cs typeface="Xyngia"/>
              </a:rPr>
              <a:t>General</a:t>
            </a:r>
          </a:p>
          <a:p>
            <a:endParaRPr lang="en-US" sz="800" b="1" dirty="0">
              <a:solidFill>
                <a:srgbClr val="0000FF"/>
              </a:solidFill>
              <a:latin typeface="Xyngia"/>
              <a:cs typeface="Xyngia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sz="2200" dirty="0">
                <a:latin typeface="Xyngia"/>
                <a:cs typeface="Xyngia"/>
              </a:rPr>
              <a:t>The insight of </a:t>
            </a:r>
            <a:r>
              <a:rPr lang="en-US" sz="2200" dirty="0">
                <a:solidFill>
                  <a:srgbClr val="000000"/>
                </a:solidFill>
                <a:latin typeface="Xyngia"/>
                <a:cs typeface="Xyngia"/>
              </a:rPr>
              <a:t>Ambrose (340-397 AD) captures nicely the connection between God and Scripture. “As in Paradise, God walks in Scripture, seeking man.”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200" dirty="0">
                <a:solidFill>
                  <a:srgbClr val="000000"/>
                </a:solidFill>
                <a:latin typeface="Xyngia"/>
                <a:cs typeface="Xyngia"/>
              </a:rPr>
              <a:t>Acknowledge that in the Bible we find black &amp; white, but also gray!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200" dirty="0">
                <a:latin typeface="Xyngia"/>
                <a:cs typeface="Xyngia"/>
              </a:rPr>
              <a:t>Acknowledge that not all biblical truths are equally important. Some commands are more important than others. The Bible isn’t “flat,” everything being on the same level, but varied. It has a topography, an interesting terrain. </a:t>
            </a:r>
            <a:endParaRPr lang="en-US" sz="2150" dirty="0">
              <a:latin typeface="Xyngia"/>
              <a:cs typeface="Xyngia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sz="2150" dirty="0">
                <a:latin typeface="Xyngia"/>
                <a:cs typeface="Xyngia"/>
              </a:rPr>
              <a:t>Emphasize that the biblical story is </a:t>
            </a:r>
            <a:r>
              <a:rPr lang="en-US" sz="2150" dirty="0">
                <a:solidFill>
                  <a:srgbClr val="0000FF"/>
                </a:solidFill>
                <a:latin typeface="Xyngia"/>
                <a:cs typeface="Xyngia"/>
              </a:rPr>
              <a:t>a true story</a:t>
            </a:r>
            <a:r>
              <a:rPr lang="en-US" sz="2150" dirty="0">
                <a:latin typeface="Xyngia"/>
                <a:cs typeface="Xyngia"/>
              </a:rPr>
              <a:t>, rooted in time &amp; space, history &amp; geography. </a:t>
            </a:r>
            <a:r>
              <a:rPr lang="en-US" sz="2150" dirty="0">
                <a:solidFill>
                  <a:srgbClr val="0000FF"/>
                </a:solidFill>
                <a:latin typeface="Xyngia"/>
                <a:cs typeface="Xyngia"/>
              </a:rPr>
              <a:t>It’s </a:t>
            </a:r>
            <a:r>
              <a:rPr lang="en-US" sz="2150" i="1" dirty="0">
                <a:solidFill>
                  <a:srgbClr val="0000FF"/>
                </a:solidFill>
                <a:latin typeface="Xyngia"/>
                <a:cs typeface="Xyngia"/>
              </a:rPr>
              <a:t>better</a:t>
            </a:r>
            <a:r>
              <a:rPr lang="en-US" sz="2150" dirty="0">
                <a:solidFill>
                  <a:srgbClr val="0000FF"/>
                </a:solidFill>
                <a:latin typeface="Xyngia"/>
                <a:cs typeface="Xyngia"/>
              </a:rPr>
              <a:t> than fiction</a:t>
            </a:r>
            <a:r>
              <a:rPr lang="en-US" sz="2150" dirty="0">
                <a:latin typeface="Xyngia"/>
                <a:cs typeface="Xyngi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85242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08572" y="598079"/>
            <a:ext cx="7278327" cy="1177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b="1" dirty="0" smtClean="0">
                <a:solidFill>
                  <a:srgbClr val="0000FF"/>
                </a:solidFill>
                <a:latin typeface="Xyngia"/>
                <a:cs typeface="Xyngia"/>
              </a:rPr>
              <a:t>Stories</a:t>
            </a:r>
          </a:p>
          <a:p>
            <a:endParaRPr lang="en-US" sz="1200" b="1" dirty="0" smtClean="0">
              <a:solidFill>
                <a:srgbClr val="0000FF"/>
              </a:solidFill>
              <a:latin typeface="Xyngia"/>
              <a:cs typeface="Xyngia"/>
            </a:endParaRPr>
          </a:p>
          <a:p>
            <a:endParaRPr lang="en-US" sz="900" b="1" dirty="0">
              <a:solidFill>
                <a:srgbClr val="0000FF"/>
              </a:solidFill>
              <a:latin typeface="Xyngia"/>
              <a:cs typeface="Xyngia"/>
            </a:endParaRPr>
          </a:p>
          <a:p>
            <a:pPr marL="342900" indent="-342900">
              <a:lnSpc>
                <a:spcPct val="110000"/>
              </a:lnSpc>
              <a:buFont typeface="Wingdings" charset="2"/>
              <a:buChar char="Ø"/>
            </a:pPr>
            <a:r>
              <a:rPr lang="en-US" sz="2450" dirty="0">
                <a:latin typeface="Xyngia"/>
                <a:cs typeface="Xyngia"/>
              </a:rPr>
              <a:t>PMs like stories. </a:t>
            </a:r>
          </a:p>
        </p:txBody>
      </p:sp>
    </p:spTree>
    <p:extLst>
      <p:ext uri="{BB962C8B-B14F-4D97-AF65-F5344CB8AC3E}">
        <p14:creationId xmlns:p14="http://schemas.microsoft.com/office/powerpoint/2010/main" val="1895989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08572" y="598079"/>
            <a:ext cx="7393773" cy="2836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b="1" dirty="0" smtClean="0">
                <a:solidFill>
                  <a:srgbClr val="0000FF"/>
                </a:solidFill>
                <a:latin typeface="Xyngia"/>
                <a:cs typeface="Xyngia"/>
              </a:rPr>
              <a:t>Stories</a:t>
            </a:r>
          </a:p>
          <a:p>
            <a:endParaRPr lang="en-US" sz="1200" b="1" dirty="0" smtClean="0">
              <a:solidFill>
                <a:srgbClr val="0000FF"/>
              </a:solidFill>
              <a:latin typeface="Xyngia"/>
              <a:cs typeface="Xyngia"/>
            </a:endParaRPr>
          </a:p>
          <a:p>
            <a:endParaRPr lang="en-US" sz="900" b="1" dirty="0">
              <a:solidFill>
                <a:srgbClr val="0000FF"/>
              </a:solidFill>
              <a:latin typeface="Xyngia"/>
              <a:cs typeface="Xyngia"/>
            </a:endParaRPr>
          </a:p>
          <a:p>
            <a:pPr marL="342900" indent="-342900">
              <a:lnSpc>
                <a:spcPct val="110000"/>
              </a:lnSpc>
              <a:buFont typeface="Wingdings" charset="2"/>
              <a:buChar char="Ø"/>
            </a:pPr>
            <a:r>
              <a:rPr lang="en-US" sz="2450" dirty="0">
                <a:latin typeface="Xyngia"/>
                <a:cs typeface="Xyngia"/>
              </a:rPr>
              <a:t>PMs like stories. </a:t>
            </a:r>
            <a:endParaRPr lang="en-US" sz="2450" dirty="0" smtClean="0">
              <a:latin typeface="Xyngia"/>
              <a:cs typeface="Xyngia"/>
            </a:endParaRPr>
          </a:p>
          <a:p>
            <a:pPr marL="342900" indent="-342900">
              <a:lnSpc>
                <a:spcPct val="110000"/>
              </a:lnSpc>
              <a:buFont typeface="Wingdings" charset="2"/>
              <a:buChar char="Ø"/>
            </a:pPr>
            <a:r>
              <a:rPr lang="en-US" sz="2450" dirty="0">
                <a:latin typeface="Xyngia"/>
                <a:cs typeface="Xyngia"/>
              </a:rPr>
              <a:t>Emphasize the biblical story, from Gen to Rev, from Abraham who wandered out of Ur to all the pilgrims on the journey to the Celestial City</a:t>
            </a:r>
            <a:r>
              <a:rPr lang="en-US" sz="2450" dirty="0" smtClean="0">
                <a:latin typeface="Xyngia"/>
                <a:cs typeface="Xyngia"/>
              </a:rPr>
              <a:t>.</a:t>
            </a:r>
          </a:p>
          <a:p>
            <a:pPr marL="342900" indent="-342900">
              <a:lnSpc>
                <a:spcPct val="110000"/>
              </a:lnSpc>
              <a:buFont typeface="Wingdings" charset="2"/>
              <a:buChar char="Ø"/>
            </a:pPr>
            <a:r>
              <a:rPr lang="en-US" sz="2450" dirty="0" smtClean="0">
                <a:latin typeface="Xyngia"/>
                <a:cs typeface="Xyngia"/>
              </a:rPr>
              <a:t>This story is anchored in history. </a:t>
            </a:r>
            <a:endParaRPr lang="en-US" sz="2450" dirty="0"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1296468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1145" y="431801"/>
            <a:ext cx="8536800" cy="3784601"/>
          </a:xfrm>
        </p:spPr>
        <p:txBody>
          <a:bodyPr>
            <a:noAutofit/>
          </a:bodyPr>
          <a:lstStyle/>
          <a:p>
            <a:pPr lvl="1" algn="ctr"/>
            <a:endParaRPr lang="en-US" sz="4000" dirty="0"/>
          </a:p>
        </p:txBody>
      </p:sp>
      <p:pic>
        <p:nvPicPr>
          <p:cNvPr id="3" name="Picture 2" descr="2016-10-30 10.25.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089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1145" y="431801"/>
            <a:ext cx="8536800" cy="3784601"/>
          </a:xfrm>
        </p:spPr>
        <p:txBody>
          <a:bodyPr>
            <a:noAutofit/>
          </a:bodyPr>
          <a:lstStyle/>
          <a:p>
            <a:pPr lvl="1" algn="ctr"/>
            <a:endParaRPr lang="en-US" sz="4000" dirty="0"/>
          </a:p>
        </p:txBody>
      </p:sp>
      <p:pic>
        <p:nvPicPr>
          <p:cNvPr id="3" name="Picture 2" descr="2016-11-03 18.41.4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000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1145" y="431801"/>
            <a:ext cx="8536800" cy="3784601"/>
          </a:xfrm>
        </p:spPr>
        <p:txBody>
          <a:bodyPr>
            <a:noAutofit/>
          </a:bodyPr>
          <a:lstStyle/>
          <a:p>
            <a:pPr lvl="1" algn="ctr"/>
            <a:endParaRPr lang="en-US" sz="4000" dirty="0"/>
          </a:p>
        </p:txBody>
      </p:sp>
      <p:pic>
        <p:nvPicPr>
          <p:cNvPr id="5" name="Picture 4" descr="2016-10-27 10.55.3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861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1145" y="431801"/>
            <a:ext cx="8536800" cy="3784601"/>
          </a:xfrm>
        </p:spPr>
        <p:txBody>
          <a:bodyPr>
            <a:noAutofit/>
          </a:bodyPr>
          <a:lstStyle/>
          <a:p>
            <a:pPr lvl="1" algn="ctr"/>
            <a:endParaRPr lang="en-US" sz="4000" dirty="0"/>
          </a:p>
        </p:txBody>
      </p:sp>
      <p:pic>
        <p:nvPicPr>
          <p:cNvPr id="4" name="Picture 3" descr="2016-10-27 11.08.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17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08572" y="598079"/>
            <a:ext cx="7372782" cy="3666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b="1" dirty="0" smtClean="0">
                <a:solidFill>
                  <a:srgbClr val="0000FF"/>
                </a:solidFill>
                <a:latin typeface="Xyngia"/>
                <a:cs typeface="Xyngia"/>
              </a:rPr>
              <a:t>Stories</a:t>
            </a:r>
          </a:p>
          <a:p>
            <a:endParaRPr lang="en-US" sz="1200" b="1" dirty="0" smtClean="0">
              <a:solidFill>
                <a:srgbClr val="0000FF"/>
              </a:solidFill>
              <a:latin typeface="Xyngia"/>
              <a:cs typeface="Xyngia"/>
            </a:endParaRPr>
          </a:p>
          <a:p>
            <a:endParaRPr lang="en-US" sz="900" b="1" dirty="0">
              <a:solidFill>
                <a:srgbClr val="0000FF"/>
              </a:solidFill>
              <a:latin typeface="Xyngia"/>
              <a:cs typeface="Xyngia"/>
            </a:endParaRPr>
          </a:p>
          <a:p>
            <a:pPr marL="342900" indent="-342900">
              <a:lnSpc>
                <a:spcPct val="110000"/>
              </a:lnSpc>
              <a:buFont typeface="Wingdings" charset="2"/>
              <a:buChar char="Ø"/>
            </a:pPr>
            <a:r>
              <a:rPr lang="en-US" sz="2450" dirty="0">
                <a:latin typeface="Xyngia"/>
                <a:cs typeface="Xyngia"/>
              </a:rPr>
              <a:t>PMs like stories. </a:t>
            </a:r>
            <a:endParaRPr lang="en-US" sz="2450" dirty="0" smtClean="0">
              <a:latin typeface="Xyngia"/>
              <a:cs typeface="Xyngia"/>
            </a:endParaRPr>
          </a:p>
          <a:p>
            <a:pPr marL="342900" indent="-342900">
              <a:lnSpc>
                <a:spcPct val="110000"/>
              </a:lnSpc>
              <a:buFont typeface="Wingdings" charset="2"/>
              <a:buChar char="Ø"/>
            </a:pPr>
            <a:r>
              <a:rPr lang="en-US" sz="2450" dirty="0" smtClean="0">
                <a:latin typeface="Xyngia"/>
                <a:cs typeface="Xyngia"/>
              </a:rPr>
              <a:t>Emphasize </a:t>
            </a:r>
            <a:r>
              <a:rPr lang="en-US" sz="2450" dirty="0">
                <a:latin typeface="Xyngia"/>
                <a:cs typeface="Xyngia"/>
              </a:rPr>
              <a:t>the biblical story, from Gen to Rev, from Abraham who wandered out of Ur to all the </a:t>
            </a:r>
            <a:r>
              <a:rPr lang="en-US" sz="2450" dirty="0" smtClean="0">
                <a:latin typeface="Xyngia"/>
                <a:cs typeface="Xyngia"/>
              </a:rPr>
              <a:t>pilgrims on the journey to </a:t>
            </a:r>
            <a:r>
              <a:rPr lang="en-US" sz="2450" dirty="0">
                <a:latin typeface="Xyngia"/>
                <a:cs typeface="Xyngia"/>
              </a:rPr>
              <a:t>the Celestial </a:t>
            </a:r>
            <a:r>
              <a:rPr lang="en-US" sz="2450" dirty="0" smtClean="0">
                <a:latin typeface="Xyngia"/>
                <a:cs typeface="Xyngia"/>
              </a:rPr>
              <a:t>City</a:t>
            </a:r>
            <a:r>
              <a:rPr lang="en-US" sz="2450" dirty="0" smtClean="0">
                <a:latin typeface="Xyngia"/>
                <a:cs typeface="Xyngia"/>
              </a:rPr>
              <a:t>.</a:t>
            </a:r>
          </a:p>
          <a:p>
            <a:pPr marL="342900" indent="-342900">
              <a:lnSpc>
                <a:spcPct val="110000"/>
              </a:lnSpc>
              <a:buFont typeface="Wingdings" charset="2"/>
              <a:buChar char="Ø"/>
            </a:pPr>
            <a:r>
              <a:rPr lang="en-US" sz="2450" dirty="0" smtClean="0">
                <a:latin typeface="Xyngia"/>
                <a:cs typeface="Xyngia"/>
              </a:rPr>
              <a:t>This </a:t>
            </a:r>
            <a:r>
              <a:rPr lang="en-US" sz="2450" dirty="0">
                <a:latin typeface="Xyngia"/>
                <a:cs typeface="Xyngia"/>
              </a:rPr>
              <a:t>story is anchored in history. </a:t>
            </a:r>
          </a:p>
          <a:p>
            <a:pPr marL="342900" indent="-342900">
              <a:lnSpc>
                <a:spcPct val="110000"/>
              </a:lnSpc>
              <a:buFont typeface="Wingdings" charset="2"/>
              <a:buChar char="Ø"/>
            </a:pPr>
            <a:r>
              <a:rPr lang="en-US" sz="2450" dirty="0" smtClean="0">
                <a:latin typeface="Xyngia"/>
                <a:cs typeface="Xyngia"/>
              </a:rPr>
              <a:t>We </a:t>
            </a:r>
            <a:r>
              <a:rPr lang="en-US" sz="2450" dirty="0">
                <a:latin typeface="Xyngia"/>
                <a:cs typeface="Xyngia"/>
              </a:rPr>
              <a:t>must help them to locate themselves in that narrative. </a:t>
            </a:r>
          </a:p>
        </p:txBody>
      </p:sp>
    </p:spTree>
    <p:extLst>
      <p:ext uri="{BB962C8B-B14F-4D97-AF65-F5344CB8AC3E}">
        <p14:creationId xmlns:p14="http://schemas.microsoft.com/office/powerpoint/2010/main" val="2788870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2520" y="343472"/>
            <a:ext cx="7542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Xyngia"/>
                <a:cs typeface="Xyngia"/>
              </a:rPr>
              <a:t>Easy on the proof-</a:t>
            </a:r>
            <a:r>
              <a:rPr lang="en-US" sz="2400" b="1" dirty="0" smtClean="0">
                <a:solidFill>
                  <a:srgbClr val="0000FF"/>
                </a:solidFill>
                <a:latin typeface="Xyngia"/>
                <a:cs typeface="Xyngia"/>
              </a:rPr>
              <a:t>texting</a:t>
            </a:r>
            <a:endParaRPr lang="en-US" sz="2200" dirty="0"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3910143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2520" y="343472"/>
            <a:ext cx="754269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Xyngia"/>
                <a:cs typeface="Xyngia"/>
              </a:rPr>
              <a:t>Easy on the proof-texting</a:t>
            </a:r>
          </a:p>
          <a:p>
            <a:endParaRPr lang="en-US" sz="400" b="1" dirty="0">
              <a:solidFill>
                <a:srgbClr val="0000FF"/>
              </a:solidFill>
              <a:latin typeface="Xyngia"/>
              <a:cs typeface="Xyngia"/>
            </a:endParaRPr>
          </a:p>
          <a:p>
            <a:endParaRPr lang="en-US" sz="2200" b="1" dirty="0">
              <a:solidFill>
                <a:srgbClr val="0000FF"/>
              </a:solidFill>
              <a:latin typeface="Xyngia"/>
              <a:cs typeface="Xyngia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sz="2200" dirty="0">
                <a:latin typeface="Xyngia"/>
                <a:cs typeface="Xyngia"/>
              </a:rPr>
              <a:t>Avoid proof-texting (turning to single verses to prove a point). </a:t>
            </a:r>
            <a:r>
              <a:rPr lang="en-US" sz="2200" dirty="0" smtClean="0">
                <a:latin typeface="Xyngia"/>
                <a:cs typeface="Xyngia"/>
              </a:rPr>
              <a:t>This can be </a:t>
            </a:r>
            <a:r>
              <a:rPr lang="en-US" sz="2200" dirty="0" smtClean="0">
                <a:solidFill>
                  <a:srgbClr val="0000FF"/>
                </a:solidFill>
                <a:latin typeface="Xyngia"/>
                <a:cs typeface="Xyngia"/>
              </a:rPr>
              <a:t>bewildering</a:t>
            </a:r>
            <a:r>
              <a:rPr lang="en-US" sz="2200" dirty="0" smtClean="0">
                <a:latin typeface="Xyngia"/>
                <a:cs typeface="Xyngia"/>
              </a:rPr>
              <a:t>! It’s </a:t>
            </a:r>
            <a:r>
              <a:rPr lang="en-US" sz="2200" dirty="0" smtClean="0">
                <a:latin typeface="Xyngia"/>
                <a:cs typeface="Xyngia"/>
              </a:rPr>
              <a:t>like </a:t>
            </a:r>
            <a:r>
              <a:rPr lang="en-US" sz="2200" dirty="0">
                <a:latin typeface="Xyngia"/>
                <a:cs typeface="Xyngia"/>
              </a:rPr>
              <a:t>changing </a:t>
            </a:r>
            <a:r>
              <a:rPr lang="en-US" sz="2200" dirty="0" smtClean="0">
                <a:latin typeface="Xyngia"/>
                <a:cs typeface="Xyngia"/>
              </a:rPr>
              <a:t>TV </a:t>
            </a:r>
            <a:r>
              <a:rPr lang="en-US" sz="2200" dirty="0">
                <a:latin typeface="Xyngia"/>
                <a:cs typeface="Xyngia"/>
              </a:rPr>
              <a:t>channel every 2 minutes. </a:t>
            </a:r>
          </a:p>
        </p:txBody>
      </p:sp>
    </p:spTree>
    <p:extLst>
      <p:ext uri="{BB962C8B-B14F-4D97-AF65-F5344CB8AC3E}">
        <p14:creationId xmlns:p14="http://schemas.microsoft.com/office/powerpoint/2010/main" val="3026711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z="2800">
              <a:solidFill>
                <a:srgbClr val="FFFF00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71650"/>
            <a:ext cx="8229600" cy="3086100"/>
          </a:xfrm>
        </p:spPr>
        <p:txBody>
          <a:bodyPr/>
          <a:lstStyle/>
          <a:p>
            <a:pPr marL="457122" lvl="1" indent="0" eaLnBrk="1" hangingPunct="1">
              <a:lnSpc>
                <a:spcPct val="90000"/>
              </a:lnSpc>
              <a:buNone/>
            </a:pPr>
            <a:endParaRPr lang="en-US" sz="3400" b="1" dirty="0">
              <a:solidFill>
                <a:schemeClr val="bg1"/>
              </a:solidFill>
            </a:endParaRPr>
          </a:p>
        </p:txBody>
      </p:sp>
      <p:pic>
        <p:nvPicPr>
          <p:cNvPr id="2" name="Picture 1" descr="Spacetime_curvatu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3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7564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z="2800">
              <a:solidFill>
                <a:srgbClr val="FFFF00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71650"/>
            <a:ext cx="8229600" cy="30861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endParaRPr lang="en-US" sz="3400" b="1">
              <a:solidFill>
                <a:schemeClr val="bg1"/>
              </a:solidFill>
            </a:endParaRPr>
          </a:p>
        </p:txBody>
      </p:sp>
      <p:pic>
        <p:nvPicPr>
          <p:cNvPr id="2" name="Picture 1" descr="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2971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8769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2520" y="343471"/>
            <a:ext cx="7542696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Xyngia"/>
                <a:cs typeface="Xyngia"/>
              </a:rPr>
              <a:t>Easy on </a:t>
            </a:r>
            <a:r>
              <a:rPr lang="en-US" sz="2400" b="1" dirty="0">
                <a:solidFill>
                  <a:srgbClr val="0000FF"/>
                </a:solidFill>
                <a:latin typeface="Xyngia"/>
                <a:cs typeface="Xyngia"/>
              </a:rPr>
              <a:t>the proof-</a:t>
            </a:r>
            <a:r>
              <a:rPr lang="en-US" sz="2400" b="1" dirty="0" smtClean="0">
                <a:solidFill>
                  <a:srgbClr val="0000FF"/>
                </a:solidFill>
                <a:latin typeface="Xyngia"/>
                <a:cs typeface="Xyngia"/>
              </a:rPr>
              <a:t>texting</a:t>
            </a:r>
            <a:endParaRPr lang="en-US" sz="2400" b="1" dirty="0">
              <a:solidFill>
                <a:srgbClr val="0000FF"/>
              </a:solidFill>
              <a:latin typeface="Xyngia"/>
              <a:cs typeface="Xyngia"/>
            </a:endParaRPr>
          </a:p>
          <a:p>
            <a:endParaRPr lang="en-US" sz="2400" b="1" dirty="0">
              <a:solidFill>
                <a:srgbClr val="0000FF"/>
              </a:solidFill>
              <a:latin typeface="Xyngia"/>
              <a:cs typeface="Xyngia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sz="2200" dirty="0">
                <a:latin typeface="Xyngia"/>
                <a:cs typeface="Xyngia"/>
              </a:rPr>
              <a:t>Avoid proof-texting (turning to single verses to prove a point). This can be bewildering! It’s like changing TV channel every 2 minutes. 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200" dirty="0" smtClean="0">
                <a:latin typeface="Xyngia"/>
                <a:cs typeface="Xyngia"/>
              </a:rPr>
              <a:t>This </a:t>
            </a:r>
            <a:r>
              <a:rPr lang="en-US" sz="2200" dirty="0">
                <a:latin typeface="Xyngia"/>
                <a:cs typeface="Xyngia"/>
              </a:rPr>
              <a:t>plays into the </a:t>
            </a:r>
            <a:r>
              <a:rPr lang="en-US" sz="2200" dirty="0">
                <a:solidFill>
                  <a:srgbClr val="0000FF"/>
                </a:solidFill>
                <a:latin typeface="Xyngia"/>
                <a:cs typeface="Xyngia"/>
              </a:rPr>
              <a:t>eclectic</a:t>
            </a:r>
            <a:r>
              <a:rPr lang="en-US" sz="2200" dirty="0">
                <a:latin typeface="Xyngia"/>
                <a:cs typeface="Xyngia"/>
              </a:rPr>
              <a:t> postmodern agenda. It looks like we are creatively combining scriptures to say what </a:t>
            </a:r>
            <a:r>
              <a:rPr lang="en-US" sz="2200" i="1" dirty="0">
                <a:latin typeface="Xyngia"/>
                <a:cs typeface="Xyngia"/>
              </a:rPr>
              <a:t>we</a:t>
            </a:r>
            <a:r>
              <a:rPr lang="en-US" sz="2200" dirty="0">
                <a:latin typeface="Xyngia"/>
                <a:cs typeface="Xyngia"/>
              </a:rPr>
              <a:t> want them to say! </a:t>
            </a:r>
          </a:p>
          <a:p>
            <a:endParaRPr lang="en-US" sz="2200" dirty="0"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2701709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2520" y="343472"/>
            <a:ext cx="7542696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Xyngia"/>
                <a:cs typeface="Xyngia"/>
              </a:rPr>
              <a:t>Easy on </a:t>
            </a:r>
            <a:r>
              <a:rPr lang="en-US" sz="2400" b="1" dirty="0">
                <a:solidFill>
                  <a:srgbClr val="0000FF"/>
                </a:solidFill>
                <a:latin typeface="Xyngia"/>
                <a:cs typeface="Xyngia"/>
              </a:rPr>
              <a:t>the proof-</a:t>
            </a:r>
            <a:r>
              <a:rPr lang="en-US" sz="2400" b="1" dirty="0" smtClean="0">
                <a:solidFill>
                  <a:srgbClr val="0000FF"/>
                </a:solidFill>
                <a:latin typeface="Xyngia"/>
                <a:cs typeface="Xyngia"/>
              </a:rPr>
              <a:t>texting</a:t>
            </a:r>
            <a:endParaRPr lang="en-US" sz="2400" b="1" dirty="0">
              <a:solidFill>
                <a:srgbClr val="0000FF"/>
              </a:solidFill>
              <a:latin typeface="Xyngia"/>
              <a:cs typeface="Xyngia"/>
            </a:endParaRPr>
          </a:p>
          <a:p>
            <a:endParaRPr lang="en-US" sz="2400" b="1" dirty="0">
              <a:solidFill>
                <a:srgbClr val="0000FF"/>
              </a:solidFill>
              <a:latin typeface="Xyngia"/>
              <a:cs typeface="Xyngia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sz="2200" dirty="0">
                <a:latin typeface="Xyngia"/>
                <a:cs typeface="Xyngia"/>
              </a:rPr>
              <a:t>Avoid proof-texting (turning to single verses to prove a point). This can be bewildering! It’s like changing TV channel every 2 minutes. 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200" dirty="0" smtClean="0">
                <a:latin typeface="Xyngia"/>
                <a:cs typeface="Xyngia"/>
              </a:rPr>
              <a:t>This </a:t>
            </a:r>
            <a:r>
              <a:rPr lang="en-US" sz="2200" dirty="0">
                <a:latin typeface="Xyngia"/>
                <a:cs typeface="Xyngia"/>
              </a:rPr>
              <a:t>plays into the eclectic postmodern agenda. It looks like we are creatively combining scriptures to say what </a:t>
            </a:r>
            <a:r>
              <a:rPr lang="en-US" sz="2200" i="1" dirty="0">
                <a:latin typeface="Xyngia"/>
                <a:cs typeface="Xyngia"/>
              </a:rPr>
              <a:t>we</a:t>
            </a:r>
            <a:r>
              <a:rPr lang="en-US" sz="2200" dirty="0">
                <a:latin typeface="Xyngia"/>
                <a:cs typeface="Xyngia"/>
              </a:rPr>
              <a:t> want them to say! </a:t>
            </a:r>
            <a:endParaRPr lang="en-US" sz="2200" dirty="0" smtClean="0">
              <a:latin typeface="Xyngia"/>
              <a:cs typeface="Xyngia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sz="2200" dirty="0">
                <a:latin typeface="Xyngia"/>
                <a:cs typeface="Xyngia"/>
              </a:rPr>
              <a:t>It also panders to the short </a:t>
            </a:r>
            <a:r>
              <a:rPr lang="en-US" sz="2200" dirty="0">
                <a:solidFill>
                  <a:srgbClr val="0000FF"/>
                </a:solidFill>
                <a:latin typeface="Xyngia"/>
                <a:cs typeface="Xyngia"/>
              </a:rPr>
              <a:t>attention span </a:t>
            </a:r>
            <a:r>
              <a:rPr lang="en-US" sz="2200" dirty="0">
                <a:latin typeface="Xyngia"/>
                <a:cs typeface="Xyngia"/>
              </a:rPr>
              <a:t>of many in our day.</a:t>
            </a:r>
          </a:p>
          <a:p>
            <a:endParaRPr lang="en-US" sz="2200" dirty="0">
              <a:latin typeface="Xyngia"/>
              <a:cs typeface="Xyngia"/>
            </a:endParaRPr>
          </a:p>
          <a:p>
            <a:endParaRPr lang="en-US" sz="2200" dirty="0"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955087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2520" y="343472"/>
            <a:ext cx="7542696" cy="5232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Xyngia"/>
                <a:cs typeface="Xyngia"/>
              </a:rPr>
              <a:t>Easy on </a:t>
            </a:r>
            <a:r>
              <a:rPr lang="en-US" sz="2400" b="1" dirty="0">
                <a:solidFill>
                  <a:srgbClr val="0000FF"/>
                </a:solidFill>
                <a:latin typeface="Xyngia"/>
                <a:cs typeface="Xyngia"/>
              </a:rPr>
              <a:t>the proof-</a:t>
            </a:r>
            <a:r>
              <a:rPr lang="en-US" sz="2400" b="1" dirty="0" smtClean="0">
                <a:solidFill>
                  <a:srgbClr val="0000FF"/>
                </a:solidFill>
                <a:latin typeface="Xyngia"/>
                <a:cs typeface="Xyngia"/>
              </a:rPr>
              <a:t>texting</a:t>
            </a:r>
            <a:endParaRPr lang="en-US" sz="2400" b="1" dirty="0">
              <a:solidFill>
                <a:srgbClr val="0000FF"/>
              </a:solidFill>
              <a:latin typeface="Xyngia"/>
              <a:cs typeface="Xyngia"/>
            </a:endParaRPr>
          </a:p>
          <a:p>
            <a:endParaRPr lang="en-US" sz="2400" b="1" dirty="0">
              <a:solidFill>
                <a:srgbClr val="0000FF"/>
              </a:solidFill>
              <a:latin typeface="Xyngia"/>
              <a:cs typeface="Xyngia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sz="2200" dirty="0">
                <a:latin typeface="Xyngia"/>
                <a:cs typeface="Xyngia"/>
              </a:rPr>
              <a:t>Avoid proof-texting (turning to single verses to prove a point). This can be bewildering! It’s like changing TV channel every 2 minutes. 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200" dirty="0" smtClean="0">
                <a:latin typeface="Xyngia"/>
                <a:cs typeface="Xyngia"/>
              </a:rPr>
              <a:t>This </a:t>
            </a:r>
            <a:r>
              <a:rPr lang="en-US" sz="2200" dirty="0">
                <a:latin typeface="Xyngia"/>
                <a:cs typeface="Xyngia"/>
              </a:rPr>
              <a:t>plays into the eclectic postmodern agenda. It looks like we are creatively combining scriptures to say what </a:t>
            </a:r>
            <a:r>
              <a:rPr lang="en-US" sz="2200" i="1" dirty="0">
                <a:latin typeface="Xyngia"/>
                <a:cs typeface="Xyngia"/>
              </a:rPr>
              <a:t>we</a:t>
            </a:r>
            <a:r>
              <a:rPr lang="en-US" sz="2200" dirty="0">
                <a:latin typeface="Xyngia"/>
                <a:cs typeface="Xyngia"/>
              </a:rPr>
              <a:t> want them to say! </a:t>
            </a:r>
            <a:endParaRPr lang="en-US" sz="2200" dirty="0" smtClean="0">
              <a:latin typeface="Xyngia"/>
              <a:cs typeface="Xyngia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sz="2200" dirty="0">
                <a:latin typeface="Xyngia"/>
                <a:cs typeface="Xyngia"/>
              </a:rPr>
              <a:t>It also panders to the short attention span of many in our day</a:t>
            </a:r>
            <a:r>
              <a:rPr lang="en-US" sz="2200" dirty="0" smtClean="0">
                <a:latin typeface="Xyngia"/>
                <a:cs typeface="Xyngia"/>
              </a:rPr>
              <a:t>.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200" dirty="0">
                <a:latin typeface="Xyngia"/>
                <a:cs typeface="Xyngia"/>
              </a:rPr>
              <a:t>Wherever possible, stick with one passage. </a:t>
            </a:r>
            <a:r>
              <a:rPr lang="en-US" sz="2200" dirty="0">
                <a:solidFill>
                  <a:srgbClr val="0000FF"/>
                </a:solidFill>
                <a:latin typeface="Xyngia"/>
                <a:cs typeface="Xyngia"/>
              </a:rPr>
              <a:t>Trust the Word.</a:t>
            </a:r>
            <a:r>
              <a:rPr lang="en-US" sz="2200" dirty="0">
                <a:latin typeface="Xyngia"/>
                <a:cs typeface="Xyngia"/>
              </a:rPr>
              <a:t> Have faith that God’s will is best revealed when we read it as it was written</a:t>
            </a:r>
            <a:r>
              <a:rPr lang="en-US" sz="2200" dirty="0" smtClean="0">
                <a:latin typeface="Xyngia"/>
                <a:cs typeface="Xyngia"/>
              </a:rPr>
              <a:t>.</a:t>
            </a:r>
            <a:endParaRPr lang="en-US" sz="2200" dirty="0">
              <a:latin typeface="Xyngia"/>
              <a:cs typeface="Xyngia"/>
            </a:endParaRPr>
          </a:p>
          <a:p>
            <a:endParaRPr lang="en-US" sz="2200" dirty="0">
              <a:latin typeface="Xyngia"/>
              <a:cs typeface="Xyngia"/>
            </a:endParaRPr>
          </a:p>
          <a:p>
            <a:endParaRPr lang="en-US" sz="2200" dirty="0"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1844587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2520" y="343472"/>
            <a:ext cx="7542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Xyngia"/>
                <a:cs typeface="Xyngia"/>
              </a:rPr>
              <a:t>Learn to unpack the passage</a:t>
            </a:r>
            <a:endParaRPr lang="en-US" sz="2400" b="1" dirty="0">
              <a:solidFill>
                <a:srgbClr val="0000FF"/>
              </a:solidFill>
              <a:latin typeface="Xyngia"/>
              <a:cs typeface="Xyngia"/>
            </a:endParaRPr>
          </a:p>
          <a:p>
            <a:endParaRPr lang="en-US" sz="400" b="1" dirty="0">
              <a:solidFill>
                <a:srgbClr val="0000FF"/>
              </a:solidFill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4239885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2520" y="343472"/>
            <a:ext cx="754269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Xyngia"/>
                <a:cs typeface="Xyngia"/>
              </a:rPr>
              <a:t>Learn to unpack the passage</a:t>
            </a:r>
            <a:endParaRPr lang="en-US" sz="2400" b="1" dirty="0">
              <a:solidFill>
                <a:srgbClr val="0000FF"/>
              </a:solidFill>
              <a:latin typeface="Xyngia"/>
              <a:cs typeface="Xyngia"/>
            </a:endParaRPr>
          </a:p>
          <a:p>
            <a:endParaRPr lang="en-US" sz="400" b="1" dirty="0">
              <a:solidFill>
                <a:srgbClr val="0000FF"/>
              </a:solidFill>
              <a:latin typeface="Xyngia"/>
              <a:cs typeface="Xyngia"/>
            </a:endParaRPr>
          </a:p>
          <a:p>
            <a:endParaRPr lang="en-US" sz="2200" b="1" dirty="0">
              <a:solidFill>
                <a:srgbClr val="0000FF"/>
              </a:solidFill>
              <a:latin typeface="Xyngia"/>
              <a:cs typeface="Xyngia"/>
            </a:endParaRPr>
          </a:p>
          <a:p>
            <a:r>
              <a:rPr lang="en-US" sz="2200" dirty="0">
                <a:latin typeface="Xyngia"/>
                <a:cs typeface="Xyngia"/>
              </a:rPr>
              <a:t>Example: John 14:6: Jesus said to [Thomas], “</a:t>
            </a:r>
            <a:r>
              <a:rPr lang="en-US" sz="2200" dirty="0">
                <a:solidFill>
                  <a:srgbClr val="0000FF"/>
                </a:solidFill>
                <a:latin typeface="Xyngia"/>
                <a:cs typeface="Xyngia"/>
              </a:rPr>
              <a:t>I am the way, and the truth, and the life. No one comes to the Father except through me</a:t>
            </a:r>
            <a:r>
              <a:rPr lang="en-US" sz="2200" dirty="0" smtClean="0">
                <a:solidFill>
                  <a:srgbClr val="0000FF"/>
                </a:solidFill>
                <a:latin typeface="Xyngia"/>
                <a:cs typeface="Xyngia"/>
              </a:rPr>
              <a:t>.</a:t>
            </a:r>
            <a:r>
              <a:rPr lang="en-US" sz="2200" dirty="0" smtClean="0">
                <a:latin typeface="Xyngia"/>
                <a:cs typeface="Xyngia"/>
              </a:rPr>
              <a:t>”</a:t>
            </a:r>
            <a:endParaRPr lang="en-US" sz="2200" dirty="0">
              <a:solidFill>
                <a:srgbClr val="0000FF"/>
              </a:solidFill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2507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2520" y="343472"/>
            <a:ext cx="7542696" cy="2893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Xyngia"/>
                <a:cs typeface="Xyngia"/>
              </a:rPr>
              <a:t>Learn to unpack the passage</a:t>
            </a:r>
            <a:endParaRPr lang="en-US" sz="2400" b="1" dirty="0">
              <a:solidFill>
                <a:srgbClr val="0000FF"/>
              </a:solidFill>
              <a:latin typeface="Xyngia"/>
              <a:cs typeface="Xyngia"/>
            </a:endParaRPr>
          </a:p>
          <a:p>
            <a:endParaRPr lang="en-US" sz="400" b="1" dirty="0">
              <a:solidFill>
                <a:srgbClr val="0000FF"/>
              </a:solidFill>
              <a:latin typeface="Xyngia"/>
              <a:cs typeface="Xyngia"/>
            </a:endParaRPr>
          </a:p>
          <a:p>
            <a:endParaRPr lang="en-US" sz="2200" b="1" dirty="0">
              <a:solidFill>
                <a:srgbClr val="0000FF"/>
              </a:solidFill>
              <a:latin typeface="Xyngia"/>
              <a:cs typeface="Xyngia"/>
            </a:endParaRPr>
          </a:p>
          <a:p>
            <a:r>
              <a:rPr lang="en-US" sz="2200" dirty="0">
                <a:latin typeface="Xyngia"/>
                <a:cs typeface="Xyngia"/>
              </a:rPr>
              <a:t>Example: John 14:6: Jesus said to [Thomas], “</a:t>
            </a:r>
            <a:r>
              <a:rPr lang="en-US" sz="2200" dirty="0">
                <a:solidFill>
                  <a:srgbClr val="0000FF"/>
                </a:solidFill>
                <a:latin typeface="Xyngia"/>
                <a:cs typeface="Xyngia"/>
              </a:rPr>
              <a:t>I am the way, and the truth, and the life. No one comes to the Father except through me</a:t>
            </a:r>
            <a:r>
              <a:rPr lang="en-US" sz="2200" dirty="0" smtClean="0">
                <a:solidFill>
                  <a:srgbClr val="0000FF"/>
                </a:solidFill>
                <a:latin typeface="Xyngia"/>
                <a:cs typeface="Xyngia"/>
              </a:rPr>
              <a:t>.</a:t>
            </a:r>
            <a:r>
              <a:rPr lang="en-US" sz="2200" dirty="0" smtClean="0">
                <a:latin typeface="Xyngia"/>
                <a:cs typeface="Xyngia"/>
              </a:rPr>
              <a:t>”</a:t>
            </a:r>
            <a:endParaRPr lang="en-US" sz="2200" dirty="0">
              <a:solidFill>
                <a:srgbClr val="0000FF"/>
              </a:solidFill>
              <a:latin typeface="Xyngia"/>
              <a:cs typeface="Xyngia"/>
            </a:endParaRPr>
          </a:p>
          <a:p>
            <a:endParaRPr lang="en-US" sz="2200" dirty="0" smtClean="0">
              <a:latin typeface="Xyngia"/>
              <a:cs typeface="Xyngia"/>
            </a:endParaRPr>
          </a:p>
          <a:p>
            <a:r>
              <a:rPr lang="en-US" sz="2200" dirty="0" smtClean="0">
                <a:latin typeface="Xyngia"/>
                <a:cs typeface="Xyngia"/>
              </a:rPr>
              <a:t>This seems </a:t>
            </a:r>
            <a:r>
              <a:rPr lang="en-US" sz="2200" dirty="0">
                <a:latin typeface="Xyngia"/>
                <a:cs typeface="Xyngia"/>
              </a:rPr>
              <a:t>offensive. How </a:t>
            </a:r>
            <a:r>
              <a:rPr lang="en-US" sz="2200" dirty="0" smtClean="0">
                <a:latin typeface="Xyngia"/>
                <a:cs typeface="Xyngia"/>
              </a:rPr>
              <a:t>should </a:t>
            </a:r>
            <a:r>
              <a:rPr lang="en-US" sz="2200" dirty="0">
                <a:latin typeface="Xyngia"/>
                <a:cs typeface="Xyngia"/>
              </a:rPr>
              <a:t>we </a:t>
            </a:r>
            <a:r>
              <a:rPr lang="en-US" sz="2200" dirty="0" smtClean="0">
                <a:latin typeface="Xyngia"/>
                <a:cs typeface="Xyngia"/>
              </a:rPr>
              <a:t>handle passages like this</a:t>
            </a:r>
            <a:r>
              <a:rPr lang="en-US" sz="2200" dirty="0" smtClean="0">
                <a:latin typeface="Xyngia"/>
                <a:cs typeface="Xyngia"/>
              </a:rPr>
              <a:t>?</a:t>
            </a:r>
            <a:endParaRPr lang="en-US" sz="2200" dirty="0"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3711757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2520" y="343472"/>
            <a:ext cx="7542696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Xyngia"/>
                <a:cs typeface="Xyngia"/>
              </a:rPr>
              <a:t>Learn to unpack the passage</a:t>
            </a:r>
            <a:endParaRPr lang="en-US" sz="2400" b="1" dirty="0">
              <a:solidFill>
                <a:srgbClr val="0000FF"/>
              </a:solidFill>
              <a:latin typeface="Xyngia"/>
              <a:cs typeface="Xyngia"/>
            </a:endParaRPr>
          </a:p>
          <a:p>
            <a:endParaRPr lang="en-US" sz="400" b="1" dirty="0">
              <a:solidFill>
                <a:srgbClr val="0000FF"/>
              </a:solidFill>
              <a:latin typeface="Xyngia"/>
              <a:cs typeface="Xyngia"/>
            </a:endParaRPr>
          </a:p>
          <a:p>
            <a:endParaRPr lang="en-US" sz="2200" b="1" dirty="0">
              <a:solidFill>
                <a:srgbClr val="0000FF"/>
              </a:solidFill>
              <a:latin typeface="Xyngia"/>
              <a:cs typeface="Xyngia"/>
            </a:endParaRPr>
          </a:p>
          <a:p>
            <a:r>
              <a:rPr lang="en-US" sz="2200" dirty="0">
                <a:latin typeface="Xyngia"/>
                <a:cs typeface="Xyngia"/>
              </a:rPr>
              <a:t>Example: John 14:6: Jesus said to [Thomas], “</a:t>
            </a:r>
            <a:r>
              <a:rPr lang="en-US" sz="2200" dirty="0">
                <a:solidFill>
                  <a:srgbClr val="0000FF"/>
                </a:solidFill>
                <a:latin typeface="Xyngia"/>
                <a:cs typeface="Xyngia"/>
              </a:rPr>
              <a:t>I am the way, and the truth, and the life. No one comes to the Father except through me</a:t>
            </a:r>
            <a:r>
              <a:rPr lang="en-US" sz="2200" dirty="0" smtClean="0">
                <a:solidFill>
                  <a:srgbClr val="0000FF"/>
                </a:solidFill>
                <a:latin typeface="Xyngia"/>
                <a:cs typeface="Xyngia"/>
              </a:rPr>
              <a:t>.</a:t>
            </a:r>
            <a:r>
              <a:rPr lang="en-US" sz="2200" dirty="0" smtClean="0">
                <a:latin typeface="Xyngia"/>
                <a:cs typeface="Xyngia"/>
              </a:rPr>
              <a:t>”</a:t>
            </a:r>
            <a:endParaRPr lang="en-US" sz="2200" dirty="0">
              <a:solidFill>
                <a:srgbClr val="0000FF"/>
              </a:solidFill>
              <a:latin typeface="Xyngia"/>
              <a:cs typeface="Xyngia"/>
            </a:endParaRPr>
          </a:p>
          <a:p>
            <a:endParaRPr lang="en-US" sz="2200" dirty="0" smtClean="0">
              <a:latin typeface="Xyngia"/>
              <a:cs typeface="Xyngia"/>
            </a:endParaRPr>
          </a:p>
          <a:p>
            <a:r>
              <a:rPr lang="en-US" sz="2200" dirty="0" smtClean="0">
                <a:latin typeface="Xyngia"/>
                <a:cs typeface="Xyngia"/>
              </a:rPr>
              <a:t>This seems </a:t>
            </a:r>
            <a:r>
              <a:rPr lang="en-US" sz="2200" dirty="0">
                <a:latin typeface="Xyngia"/>
                <a:cs typeface="Xyngia"/>
              </a:rPr>
              <a:t>offensive. How </a:t>
            </a:r>
            <a:r>
              <a:rPr lang="en-US" sz="2200" dirty="0" smtClean="0">
                <a:latin typeface="Xyngia"/>
                <a:cs typeface="Xyngia"/>
              </a:rPr>
              <a:t>should </a:t>
            </a:r>
            <a:r>
              <a:rPr lang="en-US" sz="2200" dirty="0">
                <a:latin typeface="Xyngia"/>
                <a:cs typeface="Xyngia"/>
              </a:rPr>
              <a:t>we </a:t>
            </a:r>
            <a:r>
              <a:rPr lang="en-US" sz="2200" dirty="0" smtClean="0">
                <a:latin typeface="Xyngia"/>
                <a:cs typeface="Xyngia"/>
              </a:rPr>
              <a:t>handle passages like this?</a:t>
            </a:r>
          </a:p>
          <a:p>
            <a:endParaRPr lang="en-US" sz="2200" dirty="0">
              <a:latin typeface="Xyngia"/>
              <a:cs typeface="Xyngia"/>
            </a:endParaRPr>
          </a:p>
          <a:p>
            <a:r>
              <a:rPr lang="en-US" sz="2200" dirty="0" smtClean="0">
                <a:latin typeface="Xyngia"/>
                <a:cs typeface="Xyngia"/>
              </a:rPr>
              <a:t>Let’s break it down.</a:t>
            </a:r>
            <a:endParaRPr lang="en-US" sz="2200" dirty="0"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2871882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2520" y="343472"/>
            <a:ext cx="7542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Xyngia"/>
                <a:cs typeface="Xyngia"/>
              </a:rPr>
              <a:t>WAY</a:t>
            </a:r>
            <a:r>
              <a:rPr lang="en-US" sz="2400" b="1" dirty="0" smtClean="0">
                <a:solidFill>
                  <a:srgbClr val="0000FF"/>
                </a:solidFill>
                <a:latin typeface="Xyngia"/>
                <a:cs typeface="Xyngia"/>
              </a:rPr>
              <a:t>:</a:t>
            </a:r>
            <a:endParaRPr lang="en-US" sz="2400" dirty="0"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3147088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2520" y="343472"/>
            <a:ext cx="7542696" cy="1443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Xyngia"/>
                <a:cs typeface="Xyngia"/>
              </a:rPr>
              <a:t>WAY:</a:t>
            </a:r>
            <a:endParaRPr lang="en-US" sz="2400" b="1" dirty="0" smtClean="0">
              <a:latin typeface="Xyngia"/>
              <a:cs typeface="Xyngia"/>
            </a:endParaRPr>
          </a:p>
          <a:p>
            <a:pPr marL="285750" indent="-285750">
              <a:buFont typeface="Wingdings" charset="2"/>
              <a:buChar char="Ø"/>
            </a:pPr>
            <a:endParaRPr lang="en-US" sz="700" dirty="0" smtClean="0">
              <a:latin typeface="Xyngia"/>
              <a:cs typeface="Xyngia"/>
            </a:endParaRPr>
          </a:p>
          <a:p>
            <a:pPr marL="285750" indent="-285750">
              <a:lnSpc>
                <a:spcPct val="120000"/>
              </a:lnSpc>
              <a:buFont typeface="Wingdings" charset="2"/>
              <a:buChar char="Ø"/>
            </a:pPr>
            <a:r>
              <a:rPr lang="en-US" sz="2400" cap="small" dirty="0" smtClean="0">
                <a:solidFill>
                  <a:srgbClr val="0000FF"/>
                </a:solidFill>
                <a:latin typeface="Xyngia"/>
                <a:cs typeface="Xyngia"/>
              </a:rPr>
              <a:t>Person</a:t>
            </a:r>
            <a:r>
              <a:rPr lang="en-US" sz="2400" dirty="0" smtClean="0">
                <a:solidFill>
                  <a:srgbClr val="0000FF"/>
                </a:solidFill>
                <a:latin typeface="Xyngia"/>
                <a:cs typeface="Xyngia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Xyngia"/>
                <a:cs typeface="Xyngia"/>
              </a:rPr>
              <a:t>&gt; </a:t>
            </a:r>
            <a:r>
              <a:rPr lang="en-US" sz="2400" cap="small" dirty="0" smtClean="0">
                <a:solidFill>
                  <a:srgbClr val="0000FF"/>
                </a:solidFill>
                <a:latin typeface="Xyngia"/>
                <a:cs typeface="Xyngia"/>
              </a:rPr>
              <a:t>System</a:t>
            </a:r>
            <a:r>
              <a:rPr lang="en-US" sz="2400" dirty="0" smtClean="0">
                <a:latin typeface="Xyngia"/>
                <a:cs typeface="Xyngia"/>
              </a:rPr>
              <a:t>.</a:t>
            </a:r>
            <a:r>
              <a:rPr lang="en-US" sz="2400" dirty="0">
                <a:latin typeface="Xyngia"/>
                <a:cs typeface="Xyngia"/>
              </a:rPr>
              <a:t> </a:t>
            </a:r>
            <a:r>
              <a:rPr lang="en-US" sz="2400" dirty="0" smtClean="0">
                <a:latin typeface="Xyngia"/>
                <a:cs typeface="Xyngia"/>
              </a:rPr>
              <a:t>Preach Christ, not the church—people are less suspicious of him! (2 </a:t>
            </a:r>
            <a:r>
              <a:rPr lang="en-US" sz="2400" dirty="0" err="1" smtClean="0">
                <a:latin typeface="Xyngia"/>
                <a:cs typeface="Xyngia"/>
              </a:rPr>
              <a:t>Cor</a:t>
            </a:r>
            <a:r>
              <a:rPr lang="en-US" sz="2400" dirty="0" smtClean="0">
                <a:latin typeface="Xyngia"/>
                <a:cs typeface="Xyngia"/>
              </a:rPr>
              <a:t> 4:5)</a:t>
            </a:r>
            <a:endParaRPr lang="en-US" sz="2400" dirty="0"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49484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z="2800">
              <a:solidFill>
                <a:srgbClr val="FFFF00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71650"/>
            <a:ext cx="8229600" cy="3086100"/>
          </a:xfrm>
        </p:spPr>
        <p:txBody>
          <a:bodyPr/>
          <a:lstStyle/>
          <a:p>
            <a:pPr marL="457122" lvl="1" indent="0" eaLnBrk="1" hangingPunct="1">
              <a:lnSpc>
                <a:spcPct val="90000"/>
              </a:lnSpc>
              <a:buNone/>
            </a:pPr>
            <a:endParaRPr lang="en-US" sz="34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quantum-physics-2-1024x76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940" y="457200"/>
            <a:ext cx="5596755" cy="419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6016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2520" y="343472"/>
            <a:ext cx="7542696" cy="27730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Xyngia"/>
                <a:cs typeface="Xyngia"/>
              </a:rPr>
              <a:t>WAY:</a:t>
            </a:r>
            <a:endParaRPr lang="en-US" sz="2400" b="1" dirty="0" smtClean="0">
              <a:latin typeface="Xyngia"/>
              <a:cs typeface="Xyngia"/>
            </a:endParaRPr>
          </a:p>
          <a:p>
            <a:pPr marL="285750" indent="-285750">
              <a:buFont typeface="Wingdings" charset="2"/>
              <a:buChar char="Ø"/>
            </a:pPr>
            <a:endParaRPr lang="en-US" sz="700" dirty="0" smtClean="0">
              <a:latin typeface="Xyngia"/>
              <a:cs typeface="Xyngia"/>
            </a:endParaRPr>
          </a:p>
          <a:p>
            <a:pPr marL="285750" indent="-285750">
              <a:lnSpc>
                <a:spcPct val="120000"/>
              </a:lnSpc>
              <a:buFont typeface="Wingdings" charset="2"/>
              <a:buChar char="Ø"/>
            </a:pPr>
            <a:r>
              <a:rPr lang="en-US" sz="2400" cap="small" dirty="0" smtClean="0">
                <a:solidFill>
                  <a:srgbClr val="0000FF"/>
                </a:solidFill>
                <a:latin typeface="Xyngia"/>
                <a:cs typeface="Xyngia"/>
              </a:rPr>
              <a:t>Person</a:t>
            </a:r>
            <a:r>
              <a:rPr lang="en-US" sz="2400" dirty="0" smtClean="0">
                <a:solidFill>
                  <a:srgbClr val="0000FF"/>
                </a:solidFill>
                <a:latin typeface="Xyngia"/>
                <a:cs typeface="Xyngia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Xyngia"/>
                <a:cs typeface="Xyngia"/>
              </a:rPr>
              <a:t>&gt; </a:t>
            </a:r>
            <a:r>
              <a:rPr lang="en-US" sz="2400" cap="small" dirty="0" smtClean="0">
                <a:solidFill>
                  <a:srgbClr val="0000FF"/>
                </a:solidFill>
                <a:latin typeface="Xyngia"/>
                <a:cs typeface="Xyngia"/>
              </a:rPr>
              <a:t>System</a:t>
            </a:r>
            <a:r>
              <a:rPr lang="en-US" sz="2400" dirty="0" smtClean="0">
                <a:latin typeface="Xyngia"/>
                <a:cs typeface="Xyngia"/>
              </a:rPr>
              <a:t>.</a:t>
            </a:r>
            <a:r>
              <a:rPr lang="en-US" sz="2400" dirty="0">
                <a:latin typeface="Xyngia"/>
                <a:cs typeface="Xyngia"/>
              </a:rPr>
              <a:t> </a:t>
            </a:r>
            <a:r>
              <a:rPr lang="en-US" sz="2400" dirty="0" smtClean="0">
                <a:latin typeface="Xyngia"/>
                <a:cs typeface="Xyngia"/>
              </a:rPr>
              <a:t>Preach Christ, not the church—people are less suspicious of him! (2 </a:t>
            </a:r>
            <a:r>
              <a:rPr lang="en-US" sz="2400" dirty="0" err="1" smtClean="0">
                <a:latin typeface="Xyngia"/>
                <a:cs typeface="Xyngia"/>
              </a:rPr>
              <a:t>Cor</a:t>
            </a:r>
            <a:r>
              <a:rPr lang="en-US" sz="2400" dirty="0" smtClean="0">
                <a:latin typeface="Xyngia"/>
                <a:cs typeface="Xyngia"/>
              </a:rPr>
              <a:t> 4:5)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Ø"/>
            </a:pPr>
            <a:r>
              <a:rPr lang="en-US" sz="2400" dirty="0" smtClean="0">
                <a:latin typeface="Xyngia"/>
                <a:cs typeface="Xyngia"/>
              </a:rPr>
              <a:t>“</a:t>
            </a:r>
            <a:r>
              <a:rPr lang="en-US" sz="2400" dirty="0">
                <a:solidFill>
                  <a:srgbClr val="0000FF"/>
                </a:solidFill>
                <a:latin typeface="Xyngia"/>
                <a:cs typeface="Xyngia"/>
              </a:rPr>
              <a:t>The Way</a:t>
            </a:r>
            <a:r>
              <a:rPr lang="en-US" sz="2400" dirty="0">
                <a:latin typeface="Xyngia"/>
                <a:cs typeface="Xyngia"/>
              </a:rPr>
              <a:t>” was a term used for the early </a:t>
            </a:r>
            <a:endParaRPr lang="en-US" sz="2400" dirty="0" smtClean="0">
              <a:latin typeface="Xyngia"/>
              <a:cs typeface="Xyngia"/>
            </a:endParaRPr>
          </a:p>
          <a:p>
            <a:pPr>
              <a:lnSpc>
                <a:spcPct val="120000"/>
              </a:lnSpc>
            </a:pPr>
            <a:r>
              <a:rPr lang="en-US" sz="2400" dirty="0">
                <a:latin typeface="Xyngia"/>
                <a:cs typeface="Xyngia"/>
              </a:rPr>
              <a:t> </a:t>
            </a:r>
            <a:r>
              <a:rPr lang="en-US" sz="2400" dirty="0" smtClean="0">
                <a:latin typeface="Xyngia"/>
                <a:cs typeface="Xyngia"/>
              </a:rPr>
              <a:t>     </a:t>
            </a:r>
            <a:r>
              <a:rPr lang="en-US" sz="2400" dirty="0" smtClean="0">
                <a:latin typeface="Xyngia"/>
                <a:cs typeface="Xyngia"/>
              </a:rPr>
              <a:t>Christians </a:t>
            </a:r>
            <a:r>
              <a:rPr lang="en-US" sz="2400" dirty="0">
                <a:latin typeface="Xyngia"/>
                <a:cs typeface="Xyngia"/>
              </a:rPr>
              <a:t>(Acts 9:2; 19:9,23; 24:14,22)</a:t>
            </a:r>
            <a:r>
              <a:rPr lang="en-US" sz="2400" dirty="0" smtClean="0">
                <a:latin typeface="Xyngia"/>
                <a:cs typeface="Xyngia"/>
              </a:rPr>
              <a:t>. </a:t>
            </a:r>
            <a:endParaRPr lang="en-US" sz="2400" dirty="0" smtClean="0">
              <a:latin typeface="Xyngia"/>
              <a:cs typeface="Xyngia"/>
            </a:endParaRPr>
          </a:p>
          <a:p>
            <a:pPr>
              <a:lnSpc>
                <a:spcPct val="120000"/>
              </a:lnSpc>
            </a:pPr>
            <a:r>
              <a:rPr lang="en-US" sz="2400" dirty="0">
                <a:latin typeface="Xyngia"/>
                <a:cs typeface="Xyngia"/>
              </a:rPr>
              <a:t>	</a:t>
            </a:r>
            <a:r>
              <a:rPr lang="en-US" sz="2400" dirty="0" smtClean="0">
                <a:latin typeface="Xyngia"/>
                <a:cs typeface="Xyngia"/>
              </a:rPr>
              <a:t>“The way” refers </a:t>
            </a:r>
            <a:r>
              <a:rPr lang="en-US" sz="2400" dirty="0">
                <a:latin typeface="Xyngia"/>
                <a:cs typeface="Xyngia"/>
              </a:rPr>
              <a:t>to </a:t>
            </a:r>
            <a:r>
              <a:rPr lang="en-US" sz="2400" i="1" dirty="0">
                <a:latin typeface="Xyngia"/>
                <a:cs typeface="Xyngia"/>
              </a:rPr>
              <a:t>people</a:t>
            </a:r>
            <a:r>
              <a:rPr lang="en-US" sz="2400" dirty="0">
                <a:latin typeface="Xyngia"/>
                <a:cs typeface="Xyngia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38241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2520" y="343472"/>
            <a:ext cx="7542696" cy="321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Xyngia"/>
                <a:cs typeface="Xyngia"/>
              </a:rPr>
              <a:t>WAY:</a:t>
            </a:r>
            <a:endParaRPr lang="en-US" sz="2400" b="1" dirty="0" smtClean="0">
              <a:latin typeface="Xyngia"/>
              <a:cs typeface="Xyngia"/>
            </a:endParaRPr>
          </a:p>
          <a:p>
            <a:pPr marL="285750" indent="-285750">
              <a:buFont typeface="Wingdings" charset="2"/>
              <a:buChar char="Ø"/>
            </a:pPr>
            <a:endParaRPr lang="en-US" sz="700" dirty="0" smtClean="0">
              <a:latin typeface="Xyngia"/>
              <a:cs typeface="Xyngia"/>
            </a:endParaRPr>
          </a:p>
          <a:p>
            <a:pPr marL="285750" indent="-285750">
              <a:lnSpc>
                <a:spcPct val="120000"/>
              </a:lnSpc>
              <a:buFont typeface="Wingdings" charset="2"/>
              <a:buChar char="Ø"/>
            </a:pPr>
            <a:r>
              <a:rPr lang="en-US" sz="2400" cap="small" dirty="0" smtClean="0">
                <a:solidFill>
                  <a:srgbClr val="0000FF"/>
                </a:solidFill>
                <a:latin typeface="Xyngia"/>
                <a:cs typeface="Xyngia"/>
              </a:rPr>
              <a:t>Person</a:t>
            </a:r>
            <a:r>
              <a:rPr lang="en-US" sz="2400" dirty="0" smtClean="0">
                <a:solidFill>
                  <a:srgbClr val="0000FF"/>
                </a:solidFill>
                <a:latin typeface="Xyngia"/>
                <a:cs typeface="Xyngia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Xyngia"/>
                <a:cs typeface="Xyngia"/>
              </a:rPr>
              <a:t>&gt; </a:t>
            </a:r>
            <a:r>
              <a:rPr lang="en-US" sz="2400" cap="small" dirty="0" smtClean="0">
                <a:solidFill>
                  <a:srgbClr val="0000FF"/>
                </a:solidFill>
                <a:latin typeface="Xyngia"/>
                <a:cs typeface="Xyngia"/>
              </a:rPr>
              <a:t>System</a:t>
            </a:r>
            <a:r>
              <a:rPr lang="en-US" sz="2400" dirty="0" smtClean="0">
                <a:latin typeface="Xyngia"/>
                <a:cs typeface="Xyngia"/>
              </a:rPr>
              <a:t>.</a:t>
            </a:r>
            <a:r>
              <a:rPr lang="en-US" sz="2400" dirty="0">
                <a:latin typeface="Xyngia"/>
                <a:cs typeface="Xyngia"/>
              </a:rPr>
              <a:t> </a:t>
            </a:r>
            <a:r>
              <a:rPr lang="en-US" sz="2400" dirty="0" smtClean="0">
                <a:latin typeface="Xyngia"/>
                <a:cs typeface="Xyngia"/>
              </a:rPr>
              <a:t>Preach Christ, not the church—people are less suspicious of him! (2 </a:t>
            </a:r>
            <a:r>
              <a:rPr lang="en-US" sz="2400" dirty="0" err="1" smtClean="0">
                <a:latin typeface="Xyngia"/>
                <a:cs typeface="Xyngia"/>
              </a:rPr>
              <a:t>Cor</a:t>
            </a:r>
            <a:r>
              <a:rPr lang="en-US" sz="2400" dirty="0" smtClean="0">
                <a:latin typeface="Xyngia"/>
                <a:cs typeface="Xyngia"/>
              </a:rPr>
              <a:t> 4:5)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Ø"/>
            </a:pPr>
            <a:r>
              <a:rPr lang="en-US" sz="2400" dirty="0" smtClean="0">
                <a:latin typeface="Xyngia"/>
                <a:cs typeface="Xyngia"/>
              </a:rPr>
              <a:t>“</a:t>
            </a:r>
            <a:r>
              <a:rPr lang="en-US" sz="2400" dirty="0">
                <a:solidFill>
                  <a:srgbClr val="0000FF"/>
                </a:solidFill>
                <a:latin typeface="Xyngia"/>
                <a:cs typeface="Xyngia"/>
              </a:rPr>
              <a:t>The Way</a:t>
            </a:r>
            <a:r>
              <a:rPr lang="en-US" sz="2400" dirty="0">
                <a:latin typeface="Xyngia"/>
                <a:cs typeface="Xyngia"/>
              </a:rPr>
              <a:t>” was a term used for the early </a:t>
            </a:r>
            <a:endParaRPr lang="en-US" sz="2400" dirty="0" smtClean="0">
              <a:latin typeface="Xyngia"/>
              <a:cs typeface="Xyngia"/>
            </a:endParaRPr>
          </a:p>
          <a:p>
            <a:pPr>
              <a:lnSpc>
                <a:spcPct val="120000"/>
              </a:lnSpc>
            </a:pPr>
            <a:r>
              <a:rPr lang="en-US" sz="2400" dirty="0">
                <a:latin typeface="Xyngia"/>
                <a:cs typeface="Xyngia"/>
              </a:rPr>
              <a:t> </a:t>
            </a:r>
            <a:r>
              <a:rPr lang="en-US" sz="2400" dirty="0" smtClean="0">
                <a:latin typeface="Xyngia"/>
                <a:cs typeface="Xyngia"/>
              </a:rPr>
              <a:t>     </a:t>
            </a:r>
            <a:r>
              <a:rPr lang="en-US" sz="2400" dirty="0" smtClean="0">
                <a:latin typeface="Xyngia"/>
                <a:cs typeface="Xyngia"/>
              </a:rPr>
              <a:t>Christians </a:t>
            </a:r>
            <a:r>
              <a:rPr lang="en-US" sz="2400" dirty="0">
                <a:latin typeface="Xyngia"/>
                <a:cs typeface="Xyngia"/>
              </a:rPr>
              <a:t>(Acts 9:2; 19:9,23; 24:14,22)</a:t>
            </a:r>
            <a:r>
              <a:rPr lang="en-US" sz="2400" dirty="0" smtClean="0">
                <a:latin typeface="Xyngia"/>
                <a:cs typeface="Xyngia"/>
              </a:rPr>
              <a:t>. </a:t>
            </a:r>
            <a:endParaRPr lang="en-US" sz="2400" dirty="0" smtClean="0">
              <a:latin typeface="Xyngia"/>
              <a:cs typeface="Xyngia"/>
            </a:endParaRPr>
          </a:p>
          <a:p>
            <a:pPr>
              <a:lnSpc>
                <a:spcPct val="120000"/>
              </a:lnSpc>
            </a:pPr>
            <a:r>
              <a:rPr lang="en-US" sz="2400" dirty="0" smtClean="0">
                <a:latin typeface="Xyngia"/>
                <a:cs typeface="Xyngia"/>
              </a:rPr>
              <a:t>	</a:t>
            </a:r>
            <a:r>
              <a:rPr lang="en-US" sz="2400" dirty="0" smtClean="0">
                <a:latin typeface="Xyngia"/>
                <a:cs typeface="Xyngia"/>
              </a:rPr>
              <a:t>“The way” refers </a:t>
            </a:r>
            <a:r>
              <a:rPr lang="en-US" sz="2400" dirty="0">
                <a:latin typeface="Xyngia"/>
                <a:cs typeface="Xyngia"/>
              </a:rPr>
              <a:t>to </a:t>
            </a:r>
            <a:r>
              <a:rPr lang="en-US" sz="2400" i="1" dirty="0">
                <a:latin typeface="Xyngia"/>
                <a:cs typeface="Xyngia"/>
              </a:rPr>
              <a:t>people</a:t>
            </a:r>
            <a:r>
              <a:rPr lang="en-US" sz="2400" dirty="0">
                <a:latin typeface="Xyngia"/>
                <a:cs typeface="Xyngia"/>
              </a:rPr>
              <a:t>. </a:t>
            </a:r>
            <a:endParaRPr lang="en-US" sz="2400" dirty="0" smtClean="0">
              <a:latin typeface="Xyngia"/>
              <a:cs typeface="Xyngia"/>
            </a:endParaRPr>
          </a:p>
          <a:p>
            <a:pPr marL="285750" indent="-285750">
              <a:lnSpc>
                <a:spcPct val="120000"/>
              </a:lnSpc>
              <a:buFont typeface="Wingdings" charset="2"/>
              <a:buChar char="Ø"/>
            </a:pPr>
            <a:r>
              <a:rPr lang="en-US" sz="2400" dirty="0" smtClean="0">
                <a:latin typeface="Xyngia"/>
                <a:cs typeface="Xyngia"/>
              </a:rPr>
              <a:t>The </a:t>
            </a:r>
            <a:r>
              <a:rPr lang="en-US" sz="2400" dirty="0">
                <a:latin typeface="Xyngia"/>
                <a:cs typeface="Xyngia"/>
              </a:rPr>
              <a:t>Bible is </a:t>
            </a:r>
            <a:r>
              <a:rPr lang="en-US" sz="2400" dirty="0" smtClean="0">
                <a:solidFill>
                  <a:srgbClr val="0000FF"/>
                </a:solidFill>
                <a:latin typeface="Xyngia"/>
                <a:cs typeface="Xyngia"/>
              </a:rPr>
              <a:t>relational</a:t>
            </a:r>
            <a:r>
              <a:rPr lang="en-US" sz="2400" dirty="0" smtClean="0">
                <a:latin typeface="Xyngia"/>
                <a:cs typeface="Xyngia"/>
              </a:rPr>
              <a:t>!</a:t>
            </a:r>
            <a:endParaRPr lang="en-US" sz="2400" dirty="0"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4000159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2520" y="343472"/>
            <a:ext cx="7542696" cy="41026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Xyngia"/>
                <a:cs typeface="Xyngia"/>
              </a:rPr>
              <a:t>WAY:</a:t>
            </a:r>
            <a:endParaRPr lang="en-US" sz="2400" b="1" dirty="0" smtClean="0">
              <a:latin typeface="Xyngia"/>
              <a:cs typeface="Xyngia"/>
            </a:endParaRPr>
          </a:p>
          <a:p>
            <a:pPr marL="285750" indent="-285750">
              <a:buFont typeface="Wingdings" charset="2"/>
              <a:buChar char="Ø"/>
            </a:pPr>
            <a:endParaRPr lang="en-US" sz="700" dirty="0" smtClean="0">
              <a:latin typeface="Xyngia"/>
              <a:cs typeface="Xyngia"/>
            </a:endParaRPr>
          </a:p>
          <a:p>
            <a:pPr marL="285750" indent="-285750">
              <a:lnSpc>
                <a:spcPct val="120000"/>
              </a:lnSpc>
              <a:buFont typeface="Wingdings" charset="2"/>
              <a:buChar char="Ø"/>
            </a:pPr>
            <a:r>
              <a:rPr lang="en-US" sz="2400" cap="small" dirty="0" smtClean="0">
                <a:solidFill>
                  <a:srgbClr val="0000FF"/>
                </a:solidFill>
                <a:latin typeface="Xyngia"/>
                <a:cs typeface="Xyngia"/>
              </a:rPr>
              <a:t>Person</a:t>
            </a:r>
            <a:r>
              <a:rPr lang="en-US" sz="2400" dirty="0" smtClean="0">
                <a:solidFill>
                  <a:srgbClr val="0000FF"/>
                </a:solidFill>
                <a:latin typeface="Xyngia"/>
                <a:cs typeface="Xyngia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Xyngia"/>
                <a:cs typeface="Xyngia"/>
              </a:rPr>
              <a:t>&gt; </a:t>
            </a:r>
            <a:r>
              <a:rPr lang="en-US" sz="2400" cap="small" dirty="0" smtClean="0">
                <a:solidFill>
                  <a:srgbClr val="0000FF"/>
                </a:solidFill>
                <a:latin typeface="Xyngia"/>
                <a:cs typeface="Xyngia"/>
              </a:rPr>
              <a:t>System</a:t>
            </a:r>
            <a:r>
              <a:rPr lang="en-US" sz="2400" dirty="0" smtClean="0">
                <a:latin typeface="Xyngia"/>
                <a:cs typeface="Xyngia"/>
              </a:rPr>
              <a:t>.</a:t>
            </a:r>
            <a:r>
              <a:rPr lang="en-US" sz="2400" dirty="0">
                <a:latin typeface="Xyngia"/>
                <a:cs typeface="Xyngia"/>
              </a:rPr>
              <a:t> </a:t>
            </a:r>
            <a:r>
              <a:rPr lang="en-US" sz="2400" dirty="0" smtClean="0">
                <a:latin typeface="Xyngia"/>
                <a:cs typeface="Xyngia"/>
              </a:rPr>
              <a:t>Preach Christ, not the church—people are less suspicious of him! (2 </a:t>
            </a:r>
            <a:r>
              <a:rPr lang="en-US" sz="2400" dirty="0" err="1" smtClean="0">
                <a:latin typeface="Xyngia"/>
                <a:cs typeface="Xyngia"/>
              </a:rPr>
              <a:t>Cor</a:t>
            </a:r>
            <a:r>
              <a:rPr lang="en-US" sz="2400" dirty="0" smtClean="0">
                <a:latin typeface="Xyngia"/>
                <a:cs typeface="Xyngia"/>
              </a:rPr>
              <a:t> 4:5)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Ø"/>
            </a:pPr>
            <a:r>
              <a:rPr lang="en-US" sz="2400" dirty="0" smtClean="0">
                <a:latin typeface="Xyngia"/>
                <a:cs typeface="Xyngia"/>
              </a:rPr>
              <a:t>“</a:t>
            </a:r>
            <a:r>
              <a:rPr lang="en-US" sz="2400" dirty="0">
                <a:solidFill>
                  <a:srgbClr val="0000FF"/>
                </a:solidFill>
                <a:latin typeface="Xyngia"/>
                <a:cs typeface="Xyngia"/>
              </a:rPr>
              <a:t>The Way</a:t>
            </a:r>
            <a:r>
              <a:rPr lang="en-US" sz="2400" dirty="0">
                <a:latin typeface="Xyngia"/>
                <a:cs typeface="Xyngia"/>
              </a:rPr>
              <a:t>” was a term used for the early </a:t>
            </a:r>
            <a:endParaRPr lang="en-US" sz="2400" dirty="0" smtClean="0">
              <a:latin typeface="Xyngia"/>
              <a:cs typeface="Xyngia"/>
            </a:endParaRPr>
          </a:p>
          <a:p>
            <a:pPr>
              <a:lnSpc>
                <a:spcPct val="120000"/>
              </a:lnSpc>
            </a:pPr>
            <a:r>
              <a:rPr lang="en-US" sz="2400" dirty="0">
                <a:latin typeface="Xyngia"/>
                <a:cs typeface="Xyngia"/>
              </a:rPr>
              <a:t> </a:t>
            </a:r>
            <a:r>
              <a:rPr lang="en-US" sz="2400" dirty="0" smtClean="0">
                <a:latin typeface="Xyngia"/>
                <a:cs typeface="Xyngia"/>
              </a:rPr>
              <a:t>     </a:t>
            </a:r>
            <a:r>
              <a:rPr lang="en-US" sz="2400" dirty="0" smtClean="0">
                <a:latin typeface="Xyngia"/>
                <a:cs typeface="Xyngia"/>
              </a:rPr>
              <a:t>Christians </a:t>
            </a:r>
            <a:r>
              <a:rPr lang="en-US" sz="2400" dirty="0">
                <a:latin typeface="Xyngia"/>
                <a:cs typeface="Xyngia"/>
              </a:rPr>
              <a:t>(Acts 9:2; 19:9,23; 24:14,22)</a:t>
            </a:r>
            <a:r>
              <a:rPr lang="en-US" sz="2400" dirty="0" smtClean="0">
                <a:latin typeface="Xyngia"/>
                <a:cs typeface="Xyngia"/>
              </a:rPr>
              <a:t>. </a:t>
            </a:r>
            <a:endParaRPr lang="en-US" sz="2400" dirty="0" smtClean="0">
              <a:latin typeface="Xyngia"/>
              <a:cs typeface="Xyngia"/>
            </a:endParaRPr>
          </a:p>
          <a:p>
            <a:pPr>
              <a:lnSpc>
                <a:spcPct val="120000"/>
              </a:lnSpc>
            </a:pPr>
            <a:r>
              <a:rPr lang="en-US" sz="2400" dirty="0">
                <a:latin typeface="Xyngia"/>
                <a:cs typeface="Xyngia"/>
              </a:rPr>
              <a:t>	</a:t>
            </a:r>
            <a:r>
              <a:rPr lang="en-US" sz="2400" dirty="0" smtClean="0">
                <a:latin typeface="Xyngia"/>
                <a:cs typeface="Xyngia"/>
              </a:rPr>
              <a:t>“The way” refers </a:t>
            </a:r>
            <a:r>
              <a:rPr lang="en-US" sz="2400" dirty="0">
                <a:latin typeface="Xyngia"/>
                <a:cs typeface="Xyngia"/>
              </a:rPr>
              <a:t>to </a:t>
            </a:r>
            <a:r>
              <a:rPr lang="en-US" sz="2400" i="1" dirty="0">
                <a:latin typeface="Xyngia"/>
                <a:cs typeface="Xyngia"/>
              </a:rPr>
              <a:t>people</a:t>
            </a:r>
            <a:r>
              <a:rPr lang="en-US" sz="2400" dirty="0">
                <a:latin typeface="Xyngia"/>
                <a:cs typeface="Xyngia"/>
              </a:rPr>
              <a:t>. </a:t>
            </a:r>
            <a:endParaRPr lang="en-US" sz="2400" dirty="0" smtClean="0">
              <a:latin typeface="Xyngia"/>
              <a:cs typeface="Xyngia"/>
            </a:endParaRPr>
          </a:p>
          <a:p>
            <a:pPr marL="285750" indent="-285750">
              <a:lnSpc>
                <a:spcPct val="120000"/>
              </a:lnSpc>
              <a:buFont typeface="Wingdings" charset="2"/>
              <a:buChar char="Ø"/>
            </a:pPr>
            <a:r>
              <a:rPr lang="en-US" sz="2400" dirty="0" smtClean="0">
                <a:latin typeface="Xyngia"/>
                <a:cs typeface="Xyngia"/>
              </a:rPr>
              <a:t>The </a:t>
            </a:r>
            <a:r>
              <a:rPr lang="en-US" sz="2400" dirty="0">
                <a:latin typeface="Xyngia"/>
                <a:cs typeface="Xyngia"/>
              </a:rPr>
              <a:t>Bible is </a:t>
            </a:r>
            <a:r>
              <a:rPr lang="en-US" sz="2400" dirty="0" smtClean="0">
                <a:solidFill>
                  <a:srgbClr val="0000FF"/>
                </a:solidFill>
                <a:latin typeface="Xyngia"/>
                <a:cs typeface="Xyngia"/>
              </a:rPr>
              <a:t>relational</a:t>
            </a:r>
            <a:r>
              <a:rPr lang="en-US" sz="2400" dirty="0" smtClean="0">
                <a:latin typeface="Xyngia"/>
                <a:cs typeface="Xyngia"/>
              </a:rPr>
              <a:t>!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Ø"/>
            </a:pPr>
            <a:r>
              <a:rPr lang="en-US" sz="2400" dirty="0" smtClean="0">
                <a:latin typeface="Xyngia"/>
                <a:cs typeface="Xyngia"/>
              </a:rPr>
              <a:t>But also </a:t>
            </a:r>
            <a:r>
              <a:rPr lang="en-US" sz="2400" dirty="0" err="1" smtClean="0">
                <a:solidFill>
                  <a:srgbClr val="0000FF"/>
                </a:solidFill>
                <a:latin typeface="Xyngia"/>
                <a:cs typeface="Xyngia"/>
              </a:rPr>
              <a:t>destinational</a:t>
            </a:r>
            <a:r>
              <a:rPr lang="en-US" sz="2400" dirty="0" smtClean="0">
                <a:latin typeface="Xyngia"/>
                <a:cs typeface="Xyngia"/>
              </a:rPr>
              <a:t>. (Journey</a:t>
            </a:r>
            <a:r>
              <a:rPr lang="en-US" sz="2400" dirty="0">
                <a:latin typeface="Xyngia"/>
                <a:cs typeface="Xyngia"/>
              </a:rPr>
              <a:t>: John 10:</a:t>
            </a:r>
            <a:r>
              <a:rPr lang="en-US" sz="2400" dirty="0" smtClean="0">
                <a:latin typeface="Xyngia"/>
                <a:cs typeface="Xyngia"/>
              </a:rPr>
              <a:t>10</a:t>
            </a:r>
            <a:r>
              <a:rPr lang="en-US" sz="2400" dirty="0" smtClean="0">
                <a:latin typeface="Xyngia"/>
                <a:cs typeface="Xyngia"/>
              </a:rPr>
              <a:t>; d</a:t>
            </a:r>
            <a:r>
              <a:rPr lang="en-US" sz="2400" dirty="0" smtClean="0">
                <a:latin typeface="Xyngia"/>
                <a:cs typeface="Xyngia"/>
              </a:rPr>
              <a:t>estination</a:t>
            </a:r>
            <a:r>
              <a:rPr lang="en-US" sz="2400" dirty="0">
                <a:latin typeface="Xyngia"/>
                <a:cs typeface="Xyngia"/>
              </a:rPr>
              <a:t>: </a:t>
            </a:r>
            <a:r>
              <a:rPr lang="en-US" sz="2400" dirty="0" smtClean="0">
                <a:latin typeface="Xyngia"/>
                <a:cs typeface="Xyngia"/>
              </a:rPr>
              <a:t>John </a:t>
            </a:r>
            <a:r>
              <a:rPr lang="en-US" sz="2400" dirty="0">
                <a:latin typeface="Xyngia"/>
                <a:cs typeface="Xyngia"/>
              </a:rPr>
              <a:t>14</a:t>
            </a:r>
            <a:r>
              <a:rPr lang="en-US" sz="2400" dirty="0" smtClean="0">
                <a:latin typeface="Xyngia"/>
                <a:cs typeface="Xyngia"/>
              </a:rPr>
              <a:t>:1-6.)</a:t>
            </a:r>
            <a:endParaRPr lang="en-US" sz="2400" dirty="0"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3258914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2520" y="710865"/>
            <a:ext cx="7542696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Xyngia"/>
                <a:cs typeface="Xyngia"/>
              </a:rPr>
              <a:t>TRUTH</a:t>
            </a:r>
            <a:r>
              <a:rPr lang="en-US" sz="2400" b="1" dirty="0">
                <a:solidFill>
                  <a:srgbClr val="0000FF"/>
                </a:solidFill>
                <a:latin typeface="Xyngia"/>
                <a:cs typeface="Xyngia"/>
              </a:rPr>
              <a:t>: </a:t>
            </a:r>
            <a:endParaRPr lang="en-US" sz="2400" b="1" dirty="0" smtClean="0">
              <a:solidFill>
                <a:srgbClr val="0000FF"/>
              </a:solidFill>
              <a:latin typeface="Xyngia"/>
              <a:cs typeface="Xyngia"/>
            </a:endParaRPr>
          </a:p>
          <a:p>
            <a:endParaRPr lang="en-US" sz="700" dirty="0" smtClean="0">
              <a:latin typeface="Xyngia"/>
              <a:cs typeface="Xyngia"/>
            </a:endParaRP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sz="2550" dirty="0" smtClean="0">
                <a:latin typeface="Xyngia"/>
                <a:cs typeface="Xyngia"/>
              </a:rPr>
              <a:t>Not </a:t>
            </a:r>
            <a:r>
              <a:rPr lang="en-US" sz="2550" i="1" dirty="0">
                <a:latin typeface="Xyngia"/>
                <a:cs typeface="Xyngia"/>
              </a:rPr>
              <a:t>doctrinal</a:t>
            </a:r>
            <a:r>
              <a:rPr lang="en-US" sz="2550" dirty="0">
                <a:latin typeface="Xyngia"/>
                <a:cs typeface="Xyngia"/>
              </a:rPr>
              <a:t> truth, as important as that is. </a:t>
            </a:r>
            <a:endParaRPr lang="en-US" sz="2550" dirty="0" smtClean="0">
              <a:latin typeface="Xyngia"/>
              <a:cs typeface="Xyngia"/>
            </a:endParaRP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sz="2550" dirty="0" smtClean="0">
                <a:latin typeface="Xyngia"/>
                <a:cs typeface="Xyngia"/>
              </a:rPr>
              <a:t>Again</a:t>
            </a:r>
            <a:r>
              <a:rPr lang="en-US" sz="2550" dirty="0" smtClean="0">
                <a:latin typeface="Xyngia"/>
                <a:cs typeface="Xyngia"/>
              </a:rPr>
              <a:t>, the truth is a </a:t>
            </a:r>
            <a:r>
              <a:rPr lang="en-US" sz="2550" dirty="0" smtClean="0">
                <a:solidFill>
                  <a:srgbClr val="0000FF"/>
                </a:solidFill>
                <a:latin typeface="Xyngia"/>
                <a:cs typeface="Xyngia"/>
              </a:rPr>
              <a:t>person</a:t>
            </a:r>
            <a:r>
              <a:rPr lang="en-US" sz="2550" dirty="0" smtClean="0">
                <a:latin typeface="Xyngia"/>
                <a:cs typeface="Xyngia"/>
              </a:rPr>
              <a:t>, not a theological system. </a:t>
            </a:r>
            <a:endParaRPr lang="en-US" sz="2550" dirty="0" smtClean="0">
              <a:latin typeface="Xyngia"/>
              <a:cs typeface="Xyngia"/>
            </a:endParaRP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sz="2550" dirty="0" smtClean="0">
                <a:latin typeface="Xyngia"/>
                <a:cs typeface="Xyngia"/>
              </a:rPr>
              <a:t>The </a:t>
            </a:r>
            <a:r>
              <a:rPr lang="en-US" sz="2550" dirty="0" smtClean="0">
                <a:latin typeface="Xyngia"/>
                <a:cs typeface="Xyngia"/>
              </a:rPr>
              <a:t>Word became flesh (John 1:14)</a:t>
            </a:r>
            <a:r>
              <a:rPr lang="en-US" sz="2550" dirty="0" smtClean="0">
                <a:latin typeface="Xyngia"/>
                <a:cs typeface="Xyngia"/>
              </a:rPr>
              <a:t>. This is the incarnation.</a:t>
            </a:r>
          </a:p>
          <a:p>
            <a:pPr>
              <a:lnSpc>
                <a:spcPct val="120000"/>
              </a:lnSpc>
            </a:pPr>
            <a:endParaRPr lang="en-US" sz="2400" dirty="0"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515575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2521" y="217509"/>
            <a:ext cx="7819235" cy="41026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Xyngia"/>
                <a:cs typeface="Xyngia"/>
              </a:rPr>
              <a:t>LIFE</a:t>
            </a:r>
            <a:r>
              <a:rPr lang="en-US" sz="2400" dirty="0" smtClean="0">
                <a:solidFill>
                  <a:srgbClr val="0000FF"/>
                </a:solidFill>
                <a:latin typeface="Xyngia"/>
                <a:cs typeface="Xyngia"/>
              </a:rPr>
              <a:t>:</a:t>
            </a:r>
            <a:endParaRPr lang="en-US" sz="2400" dirty="0">
              <a:latin typeface="Xyngia"/>
              <a:cs typeface="Xyngia"/>
            </a:endParaRPr>
          </a:p>
          <a:p>
            <a:endParaRPr lang="en-US" sz="700" dirty="0" smtClean="0">
              <a:latin typeface="Xyngia"/>
              <a:cs typeface="Xyngia"/>
            </a:endParaRP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sz="2400" dirty="0" smtClean="0">
                <a:latin typeface="Xyngia"/>
                <a:cs typeface="Xyngia"/>
              </a:rPr>
              <a:t>Not </a:t>
            </a:r>
            <a:r>
              <a:rPr lang="en-US" sz="2400" dirty="0" smtClean="0">
                <a:latin typeface="Xyngia"/>
                <a:cs typeface="Xyngia"/>
              </a:rPr>
              <a:t>autonomy—but </a:t>
            </a:r>
            <a:r>
              <a:rPr lang="en-US" sz="2400" dirty="0">
                <a:latin typeface="Xyngia"/>
                <a:cs typeface="Xyngia"/>
              </a:rPr>
              <a:t>shared, selfless, </a:t>
            </a:r>
            <a:r>
              <a:rPr lang="en-US" sz="2400" dirty="0" smtClean="0">
                <a:latin typeface="Xyngia"/>
                <a:cs typeface="Xyngia"/>
              </a:rPr>
              <a:t>sacrificial</a:t>
            </a:r>
            <a:r>
              <a:rPr lang="en-US" sz="2400" dirty="0">
                <a:latin typeface="Xyngia"/>
                <a:cs typeface="Xyngia"/>
              </a:rPr>
              <a:t> </a:t>
            </a:r>
            <a:r>
              <a:rPr lang="en-US" sz="2400" dirty="0" smtClean="0">
                <a:latin typeface="Xyngia"/>
                <a:cs typeface="Xyngia"/>
              </a:rPr>
              <a:t>life.</a:t>
            </a:r>
            <a:endParaRPr lang="en-US" sz="2400" dirty="0">
              <a:latin typeface="Xyngia"/>
              <a:cs typeface="Xyngia"/>
            </a:endParaRP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sz="2400" dirty="0" smtClean="0">
                <a:latin typeface="Xyngia"/>
                <a:cs typeface="Xyngia"/>
              </a:rPr>
              <a:t>PMs </a:t>
            </a:r>
            <a:r>
              <a:rPr lang="en-US" sz="2400" dirty="0">
                <a:latin typeface="Xyngia"/>
                <a:cs typeface="Xyngia"/>
              </a:rPr>
              <a:t>spend a lot of time in </a:t>
            </a:r>
            <a:r>
              <a:rPr lang="en-US" sz="2400" dirty="0">
                <a:solidFill>
                  <a:srgbClr val="0000FF"/>
                </a:solidFill>
                <a:latin typeface="Xyngia"/>
                <a:cs typeface="Xyngia"/>
              </a:rPr>
              <a:t>virtual worlds</a:t>
            </a:r>
            <a:r>
              <a:rPr lang="en-US" sz="2400" dirty="0">
                <a:latin typeface="Xyngia"/>
                <a:cs typeface="Xyngia"/>
              </a:rPr>
              <a:t>. Invite </a:t>
            </a:r>
            <a:r>
              <a:rPr lang="en-US" sz="2400" dirty="0" smtClean="0">
                <a:latin typeface="Xyngia"/>
                <a:cs typeface="Xyngia"/>
              </a:rPr>
              <a:t>them to </a:t>
            </a:r>
            <a:r>
              <a:rPr lang="en-US" sz="2400" dirty="0">
                <a:latin typeface="Xyngia"/>
                <a:cs typeface="Xyngia"/>
              </a:rPr>
              <a:t>the </a:t>
            </a:r>
            <a:r>
              <a:rPr lang="en-US" sz="2400" dirty="0">
                <a:solidFill>
                  <a:srgbClr val="0000FF"/>
                </a:solidFill>
                <a:latin typeface="Xyngia"/>
                <a:cs typeface="Xyngia"/>
              </a:rPr>
              <a:t>real world</a:t>
            </a:r>
            <a:r>
              <a:rPr lang="en-US" sz="2400" dirty="0" smtClean="0">
                <a:latin typeface="Xyngia"/>
                <a:cs typeface="Xyngia"/>
              </a:rPr>
              <a:t>… to </a:t>
            </a:r>
            <a:r>
              <a:rPr lang="en-US" sz="2400" dirty="0" smtClean="0">
                <a:solidFill>
                  <a:srgbClr val="0000FF"/>
                </a:solidFill>
                <a:latin typeface="Xyngia"/>
                <a:cs typeface="Xyngia"/>
              </a:rPr>
              <a:t>God’s world</a:t>
            </a:r>
            <a:r>
              <a:rPr lang="en-US" sz="2400" dirty="0" smtClean="0">
                <a:latin typeface="Xyngia"/>
                <a:cs typeface="Xyngia"/>
              </a:rPr>
              <a:t>.</a:t>
            </a:r>
            <a:endParaRPr lang="en-US" sz="2400" dirty="0">
              <a:latin typeface="Xyngia"/>
              <a:cs typeface="Xyngia"/>
            </a:endParaRP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sz="2400" dirty="0" smtClean="0">
                <a:latin typeface="Xyngia"/>
                <a:cs typeface="Xyngia"/>
              </a:rPr>
              <a:t>Faith in Christ </a:t>
            </a:r>
            <a:r>
              <a:rPr lang="en-US" sz="2400" i="1" dirty="0" smtClean="0">
                <a:latin typeface="Xyngia"/>
                <a:cs typeface="Xyngia"/>
              </a:rPr>
              <a:t>works</a:t>
            </a:r>
            <a:r>
              <a:rPr lang="en-US" sz="2400" dirty="0">
                <a:latin typeface="Xyngia"/>
                <a:cs typeface="Xyngia"/>
              </a:rPr>
              <a:t>. </a:t>
            </a:r>
            <a:r>
              <a:rPr lang="en-US" sz="2400" dirty="0" smtClean="0">
                <a:latin typeface="Xyngia"/>
                <a:cs typeface="Xyngia"/>
              </a:rPr>
              <a:t>PMs tend to care </a:t>
            </a:r>
            <a:r>
              <a:rPr lang="en-US" sz="2400" dirty="0">
                <a:latin typeface="Xyngia"/>
                <a:cs typeface="Xyngia"/>
              </a:rPr>
              <a:t>more about whether something works then whether it’s </a:t>
            </a:r>
            <a:r>
              <a:rPr lang="en-US" sz="2400" dirty="0" smtClean="0">
                <a:latin typeface="Xyngia"/>
                <a:cs typeface="Xyngia"/>
              </a:rPr>
              <a:t>true.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sz="2400" dirty="0" smtClean="0">
                <a:latin typeface="Xyngia"/>
                <a:cs typeface="Xyngia"/>
              </a:rPr>
              <a:t>Invite </a:t>
            </a:r>
            <a:r>
              <a:rPr lang="en-US" sz="2400" dirty="0">
                <a:latin typeface="Xyngia"/>
                <a:cs typeface="Xyngia"/>
              </a:rPr>
              <a:t>them to taste and see that the Lord is good, and their confidence can be rooted in Christ</a:t>
            </a:r>
            <a:r>
              <a:rPr lang="en-US" sz="2400" dirty="0" smtClean="0">
                <a:latin typeface="Xyngia"/>
                <a:cs typeface="Xyngia"/>
              </a:rPr>
              <a:t>—who is the truth</a:t>
            </a:r>
            <a:r>
              <a:rPr lang="en-US" sz="2400" dirty="0">
                <a:latin typeface="Xyngia"/>
                <a:cs typeface="Xyngi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38972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19222" y="254482"/>
            <a:ext cx="7609070" cy="42724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300" dirty="0">
                <a:solidFill>
                  <a:srgbClr val="0000FF"/>
                </a:solidFill>
                <a:latin typeface="Xyngia"/>
                <a:cs typeface="Xyngia"/>
              </a:rPr>
              <a:t>It’s time for the church to wake up</a:t>
            </a:r>
            <a:r>
              <a:rPr lang="en-US" sz="2300" dirty="0" smtClean="0">
                <a:solidFill>
                  <a:srgbClr val="0000FF"/>
                </a:solidFill>
                <a:latin typeface="Xyngia"/>
                <a:cs typeface="Xyngia"/>
              </a:rPr>
              <a:t>!</a:t>
            </a:r>
            <a:endParaRPr lang="en-US" sz="2300" dirty="0" smtClean="0">
              <a:solidFill>
                <a:srgbClr val="0000FF"/>
              </a:solidFill>
              <a:latin typeface="Xyngia"/>
              <a:cs typeface="Xyngia"/>
            </a:endParaRPr>
          </a:p>
          <a:p>
            <a:pPr lvl="0">
              <a:lnSpc>
                <a:spcPct val="120000"/>
              </a:lnSpc>
            </a:pPr>
            <a:endParaRPr lang="en-US" sz="900" b="1" dirty="0" smtClean="0">
              <a:solidFill>
                <a:srgbClr val="0000FF"/>
              </a:solidFill>
              <a:latin typeface="Xyngia"/>
              <a:cs typeface="Xyngia"/>
            </a:endParaRPr>
          </a:p>
          <a:p>
            <a:pPr marL="285750" lvl="0" indent="-285750">
              <a:lnSpc>
                <a:spcPct val="120000"/>
              </a:lnSpc>
              <a:buFont typeface="Wingdings" charset="2"/>
              <a:buChar char="Ø"/>
            </a:pPr>
            <a:r>
              <a:rPr lang="en-US" sz="2300" dirty="0" smtClean="0">
                <a:latin typeface="Xyngia"/>
                <a:cs typeface="Xyngia"/>
              </a:rPr>
              <a:t>Never </a:t>
            </a:r>
            <a:r>
              <a:rPr lang="en-US" sz="2300" dirty="0">
                <a:latin typeface="Xyngia"/>
                <a:cs typeface="Xyngia"/>
              </a:rPr>
              <a:t>underestimate the power of ideas! </a:t>
            </a:r>
            <a:r>
              <a:rPr lang="en-US" sz="2300" dirty="0" smtClean="0">
                <a:latin typeface="Xyngia"/>
                <a:cs typeface="Xyngia"/>
              </a:rPr>
              <a:t/>
            </a:r>
            <a:br>
              <a:rPr lang="en-US" sz="2300" dirty="0" smtClean="0">
                <a:latin typeface="Xyngia"/>
                <a:cs typeface="Xyngia"/>
              </a:rPr>
            </a:br>
            <a:r>
              <a:rPr lang="en-US" sz="2300" dirty="0" smtClean="0">
                <a:latin typeface="Xyngia"/>
                <a:cs typeface="Xyngia"/>
              </a:rPr>
              <a:t>PM </a:t>
            </a:r>
            <a:r>
              <a:rPr lang="en-US" sz="2300" dirty="0">
                <a:latin typeface="Xyngia"/>
                <a:cs typeface="Xyngia"/>
              </a:rPr>
              <a:t>is powerful, attractive, and prevalent. </a:t>
            </a:r>
            <a:endParaRPr lang="en-US" sz="2300" dirty="0" smtClean="0">
              <a:latin typeface="Xyngia"/>
              <a:cs typeface="Xyngia"/>
            </a:endParaRPr>
          </a:p>
          <a:p>
            <a:pPr marL="285750" lvl="0" indent="-285750">
              <a:lnSpc>
                <a:spcPct val="120000"/>
              </a:lnSpc>
              <a:buFont typeface="Wingdings" charset="2"/>
              <a:buChar char="Ø"/>
            </a:pPr>
            <a:r>
              <a:rPr lang="en-US" sz="2300" dirty="0" smtClean="0">
                <a:latin typeface="Xyngia"/>
                <a:cs typeface="Xyngia"/>
              </a:rPr>
              <a:t>We need to be informed. </a:t>
            </a:r>
            <a:endParaRPr lang="en-US" sz="2300" dirty="0">
              <a:latin typeface="Xyngia"/>
              <a:cs typeface="Xyngia"/>
            </a:endParaRPr>
          </a:p>
          <a:p>
            <a:pPr marL="285750" lvl="0" indent="-285750">
              <a:lnSpc>
                <a:spcPct val="120000"/>
              </a:lnSpc>
              <a:buFont typeface="Wingdings" charset="2"/>
              <a:buChar char="Ø"/>
            </a:pPr>
            <a:r>
              <a:rPr lang="en-US" sz="2300" dirty="0" smtClean="0">
                <a:latin typeface="Xyngia"/>
                <a:cs typeface="Xyngia"/>
              </a:rPr>
              <a:t>Don’t </a:t>
            </a:r>
            <a:r>
              <a:rPr lang="en-US" sz="2300" dirty="0">
                <a:latin typeface="Xyngia"/>
                <a:cs typeface="Xyngia"/>
              </a:rPr>
              <a:t>let yourself be </a:t>
            </a:r>
            <a:r>
              <a:rPr lang="en-US" sz="2300" dirty="0" smtClean="0">
                <a:latin typeface="Xyngia"/>
                <a:cs typeface="Xyngia"/>
              </a:rPr>
              <a:t>cowed. Christianity </a:t>
            </a:r>
            <a:r>
              <a:rPr lang="en-US" sz="2300" dirty="0">
                <a:latin typeface="Xyngia"/>
                <a:cs typeface="Xyngia"/>
              </a:rPr>
              <a:t>makes sense, and even if you can’t answer every criticism, it is still more reasonable, elegant, and satisfying than anything the PM world could </a:t>
            </a:r>
            <a:r>
              <a:rPr lang="en-US" sz="2300" dirty="0" smtClean="0">
                <a:latin typeface="Xyngia"/>
                <a:cs typeface="Xyngia"/>
              </a:rPr>
              <a:t>offer.</a:t>
            </a:r>
            <a:endParaRPr lang="en-US" sz="1100" dirty="0" smtClean="0">
              <a:latin typeface="Xyngia"/>
              <a:cs typeface="Xyngia"/>
            </a:endParaRPr>
          </a:p>
          <a:p>
            <a:pPr lvl="0">
              <a:lnSpc>
                <a:spcPct val="120000"/>
              </a:lnSpc>
            </a:pPr>
            <a:r>
              <a:rPr lang="en-US" sz="1100" dirty="0" smtClean="0">
                <a:latin typeface="Xyngia"/>
                <a:cs typeface="Xyngia"/>
              </a:rPr>
              <a:t>															</a:t>
            </a:r>
          </a:p>
          <a:p>
            <a:pPr lvl="0">
              <a:lnSpc>
                <a:spcPct val="120000"/>
              </a:lnSpc>
            </a:pPr>
            <a:r>
              <a:rPr lang="en-US" sz="2300" dirty="0">
                <a:latin typeface="Xyngia"/>
                <a:cs typeface="Xyngia"/>
              </a:rPr>
              <a:t>	</a:t>
            </a:r>
            <a:r>
              <a:rPr lang="en-US" sz="2300" dirty="0" smtClean="0">
                <a:latin typeface="Xyngia"/>
                <a:cs typeface="Xyngia"/>
              </a:rPr>
              <a:t>										</a:t>
            </a:r>
            <a:r>
              <a:rPr lang="mr-IN" sz="2300" dirty="0" smtClean="0">
                <a:latin typeface="Xyngia"/>
                <a:cs typeface="Xyngia"/>
              </a:rPr>
              <a:t>…</a:t>
            </a:r>
            <a:r>
              <a:rPr lang="en-US" sz="2300" dirty="0" smtClean="0">
                <a:latin typeface="Xyngia"/>
                <a:cs typeface="Xyngia"/>
              </a:rPr>
              <a:t> </a:t>
            </a:r>
            <a:r>
              <a:rPr lang="en-US" sz="2300" i="1" dirty="0" smtClean="0">
                <a:latin typeface="Xyngia"/>
                <a:cs typeface="Xyngia"/>
              </a:rPr>
              <a:t>a</a:t>
            </a:r>
            <a:r>
              <a:rPr lang="en-US" sz="2300" i="1" dirty="0" smtClean="0">
                <a:latin typeface="Xyngia"/>
                <a:cs typeface="Xyngia"/>
              </a:rPr>
              <a:t>nd</a:t>
            </a:r>
            <a:r>
              <a:rPr lang="mr-IN" sz="2300" i="1" dirty="0" smtClean="0">
                <a:latin typeface="Xyngia"/>
                <a:cs typeface="Xyngia"/>
              </a:rPr>
              <a:t>…</a:t>
            </a:r>
            <a:r>
              <a:rPr lang="en-US" sz="2300" i="1" dirty="0" smtClean="0">
                <a:latin typeface="Xyngia"/>
                <a:cs typeface="Xyngia"/>
              </a:rPr>
              <a:t>.				</a:t>
            </a:r>
            <a:endParaRPr lang="en-US" sz="2300" i="1" dirty="0"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2879843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5915" y="1382335"/>
            <a:ext cx="7479109" cy="2370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</a:pPr>
            <a:r>
              <a:rPr lang="en-US" sz="2700" i="1" dirty="0">
                <a:solidFill>
                  <a:srgbClr val="0000FF"/>
                </a:solidFill>
                <a:latin typeface="Xyngia"/>
                <a:cs typeface="Xyngia"/>
              </a:rPr>
              <a:t>"It is not bigotry to be certain we are right, but it is </a:t>
            </a:r>
            <a:r>
              <a:rPr lang="en-US" sz="2700" i="1" dirty="0" smtClean="0">
                <a:solidFill>
                  <a:srgbClr val="0000FF"/>
                </a:solidFill>
                <a:latin typeface="Xyngia"/>
                <a:cs typeface="Xyngia"/>
              </a:rPr>
              <a:t>bigotry to be unable to imagine how we might possibly have gone wrong.” </a:t>
            </a:r>
          </a:p>
          <a:p>
            <a:pPr lvl="0">
              <a:lnSpc>
                <a:spcPct val="110000"/>
              </a:lnSpc>
            </a:pPr>
            <a:r>
              <a:rPr lang="en-US" sz="2700" i="1" dirty="0">
                <a:solidFill>
                  <a:srgbClr val="0000FF"/>
                </a:solidFill>
                <a:latin typeface="Xyngia"/>
                <a:cs typeface="Xyngia"/>
              </a:rPr>
              <a:t>	</a:t>
            </a:r>
            <a:r>
              <a:rPr lang="en-US" sz="2700" i="1" dirty="0" smtClean="0">
                <a:solidFill>
                  <a:srgbClr val="0000FF"/>
                </a:solidFill>
                <a:latin typeface="Xyngia"/>
                <a:cs typeface="Xyngia"/>
              </a:rPr>
              <a:t>				</a:t>
            </a:r>
            <a:endParaRPr lang="en-US" sz="1600" i="1" dirty="0" smtClean="0">
              <a:solidFill>
                <a:srgbClr val="0000FF"/>
              </a:solidFill>
              <a:latin typeface="Xyngia"/>
              <a:cs typeface="Xyngia"/>
            </a:endParaRPr>
          </a:p>
          <a:p>
            <a:pPr lvl="0">
              <a:lnSpc>
                <a:spcPct val="110000"/>
              </a:lnSpc>
            </a:pPr>
            <a:r>
              <a:rPr lang="en-US" sz="2700" i="1" dirty="0">
                <a:solidFill>
                  <a:srgbClr val="0000FF"/>
                </a:solidFill>
                <a:latin typeface="Xyngia"/>
                <a:cs typeface="Xyngia"/>
              </a:rPr>
              <a:t>	</a:t>
            </a:r>
            <a:r>
              <a:rPr lang="en-US" sz="2700" i="1" dirty="0" smtClean="0">
                <a:solidFill>
                  <a:srgbClr val="0000FF"/>
                </a:solidFill>
                <a:latin typeface="Xyngia"/>
                <a:cs typeface="Xyngia"/>
              </a:rPr>
              <a:t>								</a:t>
            </a:r>
            <a:r>
              <a:rPr lang="mr-IN" sz="2700" i="1" dirty="0" smtClean="0">
                <a:solidFill>
                  <a:srgbClr val="0000FF"/>
                </a:solidFill>
                <a:latin typeface="Xyngia"/>
                <a:cs typeface="Xyngia"/>
              </a:rPr>
              <a:t>–</a:t>
            </a:r>
            <a:r>
              <a:rPr lang="en-US" sz="2700" i="1" dirty="0" smtClean="0">
                <a:solidFill>
                  <a:srgbClr val="0000FF"/>
                </a:solidFill>
                <a:latin typeface="Xyngia"/>
                <a:cs typeface="Xyngia"/>
              </a:rPr>
              <a:t> G. K. Chesterto</a:t>
            </a:r>
            <a:r>
              <a:rPr lang="en-US" sz="2700" i="1" dirty="0" smtClean="0">
                <a:solidFill>
                  <a:srgbClr val="0000FF"/>
                </a:solidFill>
                <a:latin typeface="Xyngia"/>
                <a:cs typeface="Xyngia"/>
              </a:rPr>
              <a:t>n </a:t>
            </a:r>
            <a:endParaRPr lang="en-US" sz="2700" dirty="0"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2263285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9927" y="242652"/>
            <a:ext cx="7739630" cy="4690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</a:pPr>
            <a:r>
              <a:rPr lang="en-US" sz="2200" i="1" dirty="0">
                <a:solidFill>
                  <a:srgbClr val="0000FF"/>
                </a:solidFill>
                <a:latin typeface="Xyngia"/>
                <a:cs typeface="Xyngia"/>
              </a:rPr>
              <a:t>"It is not bigotry to be certain we are right, but it is bigotry to be unable to imagine how we might possibly have gone </a:t>
            </a:r>
            <a:r>
              <a:rPr lang="en-US" sz="2200" i="1" dirty="0" smtClean="0">
                <a:solidFill>
                  <a:srgbClr val="0000FF"/>
                </a:solidFill>
                <a:latin typeface="Xyngia"/>
                <a:cs typeface="Xyngia"/>
              </a:rPr>
              <a:t>wrong</a:t>
            </a:r>
            <a:r>
              <a:rPr lang="en-US" sz="2200" i="1" dirty="0">
                <a:solidFill>
                  <a:srgbClr val="0000FF"/>
                </a:solidFill>
                <a:latin typeface="Xyngia"/>
                <a:cs typeface="Xyngia"/>
              </a:rPr>
              <a:t>" </a:t>
            </a:r>
            <a:r>
              <a:rPr lang="en-US" sz="2200" i="1" dirty="0" smtClean="0">
                <a:solidFill>
                  <a:srgbClr val="0000FF"/>
                </a:solidFill>
                <a:latin typeface="Xyngia"/>
                <a:cs typeface="Xyngia"/>
              </a:rPr>
              <a:t>(G. K. Chesterton</a:t>
            </a:r>
            <a:r>
              <a:rPr lang="en-US" sz="2200" i="1" dirty="0">
                <a:solidFill>
                  <a:srgbClr val="0000FF"/>
                </a:solidFill>
                <a:latin typeface="Xyngia"/>
                <a:cs typeface="Xyngia"/>
              </a:rPr>
              <a:t>).</a:t>
            </a:r>
          </a:p>
          <a:p>
            <a:pPr lvl="0">
              <a:lnSpc>
                <a:spcPct val="110000"/>
              </a:lnSpc>
            </a:pPr>
            <a:endParaRPr lang="en-US" sz="2200" i="1" dirty="0">
              <a:solidFill>
                <a:srgbClr val="0000FF"/>
              </a:solidFill>
              <a:latin typeface="Xyngia"/>
              <a:cs typeface="Xyngia"/>
            </a:endParaRPr>
          </a:p>
          <a:p>
            <a:pPr marL="285750" indent="-285750">
              <a:lnSpc>
                <a:spcPct val="110000"/>
              </a:lnSpc>
              <a:buFont typeface="Wingdings" charset="2"/>
              <a:buChar char="Ø"/>
            </a:pPr>
            <a:r>
              <a:rPr lang="en-US" sz="2300" dirty="0">
                <a:latin typeface="Xyngia"/>
                <a:cs typeface="Xyngia"/>
              </a:rPr>
              <a:t>Christians don’t claim complete </a:t>
            </a:r>
            <a:r>
              <a:rPr lang="en-US" sz="2300" i="1" dirty="0">
                <a:latin typeface="Xyngia"/>
                <a:cs typeface="Xyngia"/>
              </a:rPr>
              <a:t>knowledge</a:t>
            </a:r>
            <a:r>
              <a:rPr lang="en-US" sz="2300" dirty="0">
                <a:latin typeface="Xyngia"/>
                <a:cs typeface="Xyngia"/>
              </a:rPr>
              <a:t>, </a:t>
            </a:r>
            <a:r>
              <a:rPr lang="en-US" sz="2300" dirty="0" smtClean="0">
                <a:latin typeface="Xyngia"/>
                <a:cs typeface="Xyngia"/>
              </a:rPr>
              <a:t>only </a:t>
            </a:r>
            <a:r>
              <a:rPr lang="en-US" sz="2300" i="1" dirty="0" smtClean="0">
                <a:latin typeface="Xyngia"/>
                <a:cs typeface="Xyngia"/>
              </a:rPr>
              <a:t>a</a:t>
            </a:r>
            <a:r>
              <a:rPr lang="en-US" sz="2300" i="1" dirty="0" smtClean="0">
                <a:latin typeface="Xyngia"/>
                <a:cs typeface="Xyngia"/>
              </a:rPr>
              <a:t>dequate</a:t>
            </a:r>
            <a:r>
              <a:rPr lang="en-US" sz="2300" dirty="0" smtClean="0">
                <a:latin typeface="Xyngia"/>
                <a:cs typeface="Xyngia"/>
              </a:rPr>
              <a:t> </a:t>
            </a:r>
            <a:r>
              <a:rPr lang="en-US" sz="2300" dirty="0">
                <a:latin typeface="Xyngia"/>
                <a:cs typeface="Xyngia"/>
              </a:rPr>
              <a:t>knowledge</a:t>
            </a:r>
            <a:r>
              <a:rPr lang="en-US" sz="2300" dirty="0" smtClean="0">
                <a:latin typeface="Xyngia"/>
                <a:cs typeface="Xyngia"/>
              </a:rPr>
              <a:t>. We strive to be respectful of others.</a:t>
            </a:r>
            <a:endParaRPr lang="en-US" sz="2300" dirty="0">
              <a:latin typeface="Xyngia"/>
              <a:cs typeface="Xyngia"/>
            </a:endParaRPr>
          </a:p>
          <a:p>
            <a:pPr marL="285750" lvl="0" indent="-285750">
              <a:lnSpc>
                <a:spcPct val="110000"/>
              </a:lnSpc>
              <a:buFont typeface="Wingdings" charset="2"/>
              <a:buChar char="Ø"/>
            </a:pPr>
            <a:r>
              <a:rPr lang="en-US" sz="2300" dirty="0">
                <a:latin typeface="Xyngia"/>
                <a:cs typeface="Xyngia"/>
              </a:rPr>
              <a:t>PM, on the other hand, </a:t>
            </a:r>
            <a:r>
              <a:rPr lang="en-US" sz="2300" i="1" dirty="0">
                <a:latin typeface="Xyngia"/>
                <a:cs typeface="Xyngia"/>
              </a:rPr>
              <a:t>disrespects</a:t>
            </a:r>
            <a:r>
              <a:rPr lang="en-US" sz="2300" dirty="0">
                <a:latin typeface="Xyngia"/>
                <a:cs typeface="Xyngia"/>
              </a:rPr>
              <a:t> </a:t>
            </a:r>
            <a:r>
              <a:rPr lang="en-US" sz="2300" dirty="0" smtClean="0">
                <a:latin typeface="Xyngia"/>
                <a:cs typeface="Xyngia"/>
              </a:rPr>
              <a:t>other </a:t>
            </a:r>
            <a:r>
              <a:rPr lang="en-US" sz="2300" dirty="0">
                <a:latin typeface="Xyngia"/>
                <a:cs typeface="Xyngia"/>
              </a:rPr>
              <a:t>views of reality, </a:t>
            </a:r>
            <a:r>
              <a:rPr lang="en-US" sz="2300" dirty="0" smtClean="0">
                <a:latin typeface="Xyngia"/>
                <a:cs typeface="Xyngia"/>
              </a:rPr>
              <a:t>whenever there is a truth claim</a:t>
            </a:r>
            <a:r>
              <a:rPr lang="en-US" sz="2300" dirty="0" smtClean="0">
                <a:latin typeface="Xyngia"/>
                <a:cs typeface="Xyngia"/>
              </a:rPr>
              <a:t>.</a:t>
            </a:r>
          </a:p>
          <a:p>
            <a:pPr marL="285750" lvl="0" indent="-285750">
              <a:lnSpc>
                <a:spcPct val="110000"/>
              </a:lnSpc>
              <a:buFont typeface="Wingdings" charset="2"/>
              <a:buChar char="Ø"/>
            </a:pPr>
            <a:r>
              <a:rPr lang="en-US" sz="2300" dirty="0" smtClean="0">
                <a:latin typeface="Xyngia"/>
                <a:cs typeface="Xyngia"/>
              </a:rPr>
              <a:t>Let’s </a:t>
            </a:r>
            <a:r>
              <a:rPr lang="en-US" sz="2300" dirty="0">
                <a:latin typeface="Xyngia"/>
                <a:cs typeface="Xyngia"/>
              </a:rPr>
              <a:t>approach the PM generation with the humility of Christ (Matt 11:29; </a:t>
            </a:r>
            <a:r>
              <a:rPr lang="en-US" sz="2300" dirty="0" err="1">
                <a:latin typeface="Xyngia"/>
                <a:cs typeface="Xyngia"/>
              </a:rPr>
              <a:t>Eph</a:t>
            </a:r>
            <a:r>
              <a:rPr lang="en-US" sz="2300" dirty="0">
                <a:latin typeface="Xyngia"/>
                <a:cs typeface="Xyngia"/>
              </a:rPr>
              <a:t> 4:2; Phil 2:3; 4:8; Col 3:12; Jas 3:13), with insight, </a:t>
            </a:r>
            <a:r>
              <a:rPr lang="en-US" sz="2300" dirty="0" smtClean="0">
                <a:latin typeface="Xyngia"/>
                <a:cs typeface="Xyngia"/>
              </a:rPr>
              <a:t>solid preparation</a:t>
            </a:r>
            <a:r>
              <a:rPr lang="en-US" sz="2300" dirty="0">
                <a:latin typeface="Xyngia"/>
                <a:cs typeface="Xyngia"/>
              </a:rPr>
              <a:t>, and love.</a:t>
            </a:r>
          </a:p>
        </p:txBody>
      </p:sp>
    </p:spTree>
    <p:extLst>
      <p:ext uri="{BB962C8B-B14F-4D97-AF65-F5344CB8AC3E}">
        <p14:creationId xmlns:p14="http://schemas.microsoft.com/office/powerpoint/2010/main" val="3970149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9412" y="182306"/>
            <a:ext cx="8700575" cy="5001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Xyngia"/>
                <a:cs typeface="Xyngia"/>
              </a:rPr>
              <a:t>Turner’s </a:t>
            </a:r>
            <a:r>
              <a:rPr lang="en-US" sz="2800" i="1" dirty="0" smtClean="0">
                <a:solidFill>
                  <a:srgbClr val="0000FF"/>
                </a:solidFill>
                <a:latin typeface="Xyngia"/>
                <a:cs typeface="Xyngia"/>
              </a:rPr>
              <a:t>Creed</a:t>
            </a:r>
            <a:endParaRPr lang="en-US" sz="2800" dirty="0" smtClean="0">
              <a:solidFill>
                <a:srgbClr val="0000FF"/>
              </a:solidFill>
              <a:latin typeface="Xyngia"/>
              <a:cs typeface="Xyngia"/>
            </a:endParaRPr>
          </a:p>
          <a:p>
            <a:endParaRPr lang="en-US" sz="1100" dirty="0">
              <a:latin typeface="Xyngia"/>
              <a:cs typeface="Xyngia"/>
            </a:endParaRPr>
          </a:p>
          <a:p>
            <a:r>
              <a:rPr lang="en-US" sz="2000" dirty="0" smtClean="0">
                <a:latin typeface="Xyngia"/>
                <a:cs typeface="Xyngia"/>
              </a:rPr>
              <a:t>… </a:t>
            </a:r>
            <a:r>
              <a:rPr lang="en-US" sz="2000" dirty="0">
                <a:latin typeface="Xyngia"/>
                <a:cs typeface="Xyngia"/>
              </a:rPr>
              <a:t>We believe everything is OK as long as you don’t hurt anyone, to the best of your definition of hurt</a:t>
            </a:r>
            <a:r>
              <a:rPr lang="en-US" sz="2000" dirty="0" smtClean="0">
                <a:latin typeface="Xyngia"/>
                <a:cs typeface="Xyngia"/>
              </a:rPr>
              <a:t>…</a:t>
            </a:r>
          </a:p>
          <a:p>
            <a:endParaRPr lang="en-US" sz="1100" dirty="0">
              <a:latin typeface="Xyngia"/>
              <a:cs typeface="Xyngia"/>
            </a:endParaRPr>
          </a:p>
          <a:p>
            <a:r>
              <a:rPr lang="en-US" sz="2000" dirty="0" smtClean="0">
                <a:latin typeface="Xyngia"/>
                <a:cs typeface="Xyngia"/>
              </a:rPr>
              <a:t>We </a:t>
            </a:r>
            <a:r>
              <a:rPr lang="en-US" sz="2000" dirty="0">
                <a:latin typeface="Xyngia"/>
                <a:cs typeface="Xyngia"/>
              </a:rPr>
              <a:t>believe in sex before, during, and after marriage… adultery is fun… sodomy’s OK. We believe that taboos are taboo.</a:t>
            </a:r>
          </a:p>
          <a:p>
            <a:endParaRPr lang="en-US" sz="1100" dirty="0" smtClean="0">
              <a:latin typeface="Xyngia"/>
              <a:cs typeface="Xyngia"/>
            </a:endParaRPr>
          </a:p>
          <a:p>
            <a:r>
              <a:rPr lang="en-US" sz="2000" dirty="0">
                <a:latin typeface="Xyngia"/>
                <a:cs typeface="Xyngia"/>
              </a:rPr>
              <a:t> </a:t>
            </a:r>
            <a:r>
              <a:rPr lang="en-US" sz="2000" dirty="0" smtClean="0">
                <a:latin typeface="Xyngia"/>
                <a:cs typeface="Xyngia"/>
              </a:rPr>
              <a:t>We </a:t>
            </a:r>
            <a:r>
              <a:rPr lang="en-US" sz="2000" dirty="0">
                <a:latin typeface="Xyngia"/>
                <a:cs typeface="Xyngia"/>
              </a:rPr>
              <a:t>believe that everything is getting better despite evidence to the contrary. The evidence must be </a:t>
            </a:r>
            <a:r>
              <a:rPr lang="en-US" sz="2000" dirty="0" smtClean="0">
                <a:latin typeface="Xyngia"/>
                <a:cs typeface="Xyngia"/>
              </a:rPr>
              <a:t>investigated—and </a:t>
            </a:r>
            <a:r>
              <a:rPr lang="en-US" sz="2000" dirty="0">
                <a:latin typeface="Xyngia"/>
                <a:cs typeface="Xyngia"/>
              </a:rPr>
              <a:t>you can prove anything with evidence…</a:t>
            </a:r>
            <a:br>
              <a:rPr lang="en-US" sz="2000" dirty="0">
                <a:latin typeface="Xyngia"/>
                <a:cs typeface="Xyngia"/>
              </a:rPr>
            </a:br>
            <a:endParaRPr lang="en-US" sz="1100" dirty="0" smtClean="0">
              <a:latin typeface="Xyngia"/>
              <a:cs typeface="Xyngia"/>
            </a:endParaRPr>
          </a:p>
          <a:p>
            <a:r>
              <a:rPr lang="en-US" sz="1900" dirty="0" smtClean="0">
                <a:latin typeface="Xyngia"/>
                <a:cs typeface="Xyngia"/>
              </a:rPr>
              <a:t>Jesus </a:t>
            </a:r>
            <a:r>
              <a:rPr lang="en-US" sz="1900" dirty="0">
                <a:latin typeface="Xyngia"/>
                <a:cs typeface="Xyngia"/>
              </a:rPr>
              <a:t>was a good man just like Buddha, Mohammed, and ourselves. </a:t>
            </a:r>
            <a:r>
              <a:rPr lang="en-US" sz="1900" dirty="0" smtClean="0">
                <a:latin typeface="Xyngia"/>
                <a:cs typeface="Xyngia"/>
              </a:rPr>
              <a:t>He </a:t>
            </a:r>
            <a:r>
              <a:rPr lang="en-US" sz="1900" dirty="0">
                <a:latin typeface="Xyngia"/>
                <a:cs typeface="Xyngia"/>
              </a:rPr>
              <a:t>was a good moral </a:t>
            </a:r>
            <a:r>
              <a:rPr lang="en-US" sz="1900" dirty="0" smtClean="0">
                <a:latin typeface="Xyngia"/>
                <a:cs typeface="Xyngia"/>
              </a:rPr>
              <a:t>teacher, </a:t>
            </a:r>
            <a:r>
              <a:rPr lang="en-US" sz="1900" dirty="0">
                <a:latin typeface="Xyngia"/>
                <a:cs typeface="Xyngia"/>
              </a:rPr>
              <a:t>although we think his good morals were bad. </a:t>
            </a:r>
          </a:p>
          <a:p>
            <a:endParaRPr lang="en-US" sz="1100" dirty="0" smtClean="0">
              <a:latin typeface="Xyngia"/>
              <a:cs typeface="Xyngia"/>
            </a:endParaRPr>
          </a:p>
          <a:p>
            <a:r>
              <a:rPr lang="en-US" sz="1900" dirty="0" smtClean="0">
                <a:latin typeface="Xyngia"/>
                <a:cs typeface="Xyngia"/>
              </a:rPr>
              <a:t>We </a:t>
            </a:r>
            <a:r>
              <a:rPr lang="en-US" sz="1900" dirty="0">
                <a:latin typeface="Xyngia"/>
                <a:cs typeface="Xyngia"/>
              </a:rPr>
              <a:t>believe that all religions are basically the same… They </a:t>
            </a:r>
            <a:r>
              <a:rPr lang="en-US" sz="1900" dirty="0" smtClean="0">
                <a:latin typeface="Xyngia"/>
                <a:cs typeface="Xyngia"/>
              </a:rPr>
              <a:t>all</a:t>
            </a:r>
          </a:p>
          <a:p>
            <a:r>
              <a:rPr lang="en-US" sz="1900" dirty="0" smtClean="0">
                <a:latin typeface="Xyngia"/>
                <a:cs typeface="Xyngia"/>
              </a:rPr>
              <a:t>believe </a:t>
            </a:r>
            <a:r>
              <a:rPr lang="en-US" sz="1900" dirty="0">
                <a:latin typeface="Xyngia"/>
                <a:cs typeface="Xyngia"/>
              </a:rPr>
              <a:t>in love and goodness. They only differ on matters </a:t>
            </a:r>
            <a:r>
              <a:rPr lang="en-US" sz="1900" dirty="0" smtClean="0">
                <a:latin typeface="Xyngia"/>
                <a:cs typeface="Xyngia"/>
              </a:rPr>
              <a:t>of</a:t>
            </a:r>
          </a:p>
          <a:p>
            <a:r>
              <a:rPr lang="en-US" sz="1900" dirty="0" smtClean="0">
                <a:latin typeface="Xyngia"/>
                <a:cs typeface="Xyngia"/>
              </a:rPr>
              <a:t>creation</a:t>
            </a:r>
            <a:r>
              <a:rPr lang="en-US" sz="1900" dirty="0">
                <a:latin typeface="Xyngia"/>
                <a:cs typeface="Xyngia"/>
              </a:rPr>
              <a:t>, sin, heaven, hell, God, and salvation</a:t>
            </a:r>
            <a:r>
              <a:rPr lang="en-US" sz="1900" dirty="0" smtClean="0">
                <a:latin typeface="Xyngia"/>
                <a:cs typeface="Xyngia"/>
              </a:rPr>
              <a:t>…</a:t>
            </a:r>
            <a:endParaRPr lang="en-US" sz="1900" dirty="0"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2656630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8821" y="665165"/>
            <a:ext cx="7944916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latin typeface="Xyngia"/>
                <a:cs typeface="Xyngia"/>
              </a:rPr>
              <a:t>We </a:t>
            </a:r>
            <a:r>
              <a:rPr lang="en-US" sz="2200" dirty="0">
                <a:latin typeface="Xyngia"/>
                <a:cs typeface="Xyngia"/>
              </a:rPr>
              <a:t>believe that humans are essentially good. It’s only their behavior that lets them </a:t>
            </a:r>
            <a:r>
              <a:rPr lang="en-US" sz="2200" dirty="0" smtClean="0">
                <a:latin typeface="Xyngia"/>
                <a:cs typeface="Xyngia"/>
              </a:rPr>
              <a:t>down. This </a:t>
            </a:r>
            <a:r>
              <a:rPr lang="en-US" sz="2200" dirty="0">
                <a:latin typeface="Xyngia"/>
                <a:cs typeface="Xyngia"/>
              </a:rPr>
              <a:t>is the fault of society. Society is the fault of conditions. Conditions are the fault of society.</a:t>
            </a:r>
          </a:p>
          <a:p>
            <a:r>
              <a:rPr lang="en-US" sz="1100" dirty="0">
                <a:latin typeface="Xyngia"/>
                <a:cs typeface="Xyngia"/>
              </a:rPr>
              <a:t>	</a:t>
            </a:r>
            <a:endParaRPr lang="en-US" sz="1100" dirty="0" smtClean="0">
              <a:latin typeface="Xyngia"/>
              <a:cs typeface="Xyngia"/>
            </a:endParaRPr>
          </a:p>
          <a:p>
            <a:r>
              <a:rPr lang="en-US" sz="2200" dirty="0" smtClean="0">
                <a:latin typeface="Xyngia"/>
                <a:cs typeface="Xyngia"/>
              </a:rPr>
              <a:t>We </a:t>
            </a:r>
            <a:r>
              <a:rPr lang="en-US" sz="2200" dirty="0">
                <a:latin typeface="Xyngia"/>
                <a:cs typeface="Xyngia"/>
              </a:rPr>
              <a:t>believe that everyone must find the truth that is right for them. Reality will adapt accordingly. The universe will readjust. History will alter</a:t>
            </a:r>
            <a:r>
              <a:rPr lang="en-US" sz="2200" dirty="0" smtClean="0">
                <a:latin typeface="Xyngia"/>
                <a:cs typeface="Xyngia"/>
              </a:rPr>
              <a:t>.</a:t>
            </a:r>
          </a:p>
          <a:p>
            <a:endParaRPr lang="en-US" sz="1100" dirty="0">
              <a:latin typeface="Xyngia"/>
              <a:cs typeface="Xyngia"/>
            </a:endParaRPr>
          </a:p>
          <a:p>
            <a:r>
              <a:rPr lang="en-US" sz="2200" dirty="0" smtClean="0">
                <a:latin typeface="Xyngia"/>
                <a:cs typeface="Xyngia"/>
              </a:rPr>
              <a:t>We </a:t>
            </a:r>
            <a:r>
              <a:rPr lang="en-US" sz="2200" dirty="0">
                <a:latin typeface="Xyngia"/>
                <a:cs typeface="Xyngia"/>
              </a:rPr>
              <a:t>believe that there is no absolute truth—excepting the truth that there is no absolute truth</a:t>
            </a:r>
            <a:r>
              <a:rPr lang="en-US" sz="2200" dirty="0" smtClean="0">
                <a:latin typeface="Xyngia"/>
                <a:cs typeface="Xyngia"/>
              </a:rPr>
              <a:t>.</a:t>
            </a:r>
          </a:p>
          <a:p>
            <a:endParaRPr lang="en-US" sz="1100" dirty="0">
              <a:latin typeface="Xyngia"/>
              <a:cs typeface="Xyngia"/>
            </a:endParaRPr>
          </a:p>
          <a:p>
            <a:r>
              <a:rPr lang="en-US" sz="2200" dirty="0" smtClean="0">
                <a:latin typeface="Xyngia"/>
                <a:cs typeface="Xyngia"/>
              </a:rPr>
              <a:t>We </a:t>
            </a:r>
            <a:r>
              <a:rPr lang="en-US" sz="2200" dirty="0">
                <a:latin typeface="Xyngia"/>
                <a:cs typeface="Xyngia"/>
              </a:rPr>
              <a:t>believe in the rejection of creeds.</a:t>
            </a:r>
          </a:p>
        </p:txBody>
      </p:sp>
    </p:spTree>
    <p:extLst>
      <p:ext uri="{BB962C8B-B14F-4D97-AF65-F5344CB8AC3E}">
        <p14:creationId xmlns:p14="http://schemas.microsoft.com/office/powerpoint/2010/main" val="3000750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z="2800">
              <a:solidFill>
                <a:srgbClr val="FFFF00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71650"/>
            <a:ext cx="8229600" cy="3086100"/>
          </a:xfrm>
        </p:spPr>
        <p:txBody>
          <a:bodyPr/>
          <a:lstStyle/>
          <a:p>
            <a:pPr marL="457122" lvl="1" indent="0" eaLnBrk="1" hangingPunct="1">
              <a:lnSpc>
                <a:spcPct val="90000"/>
              </a:lnSpc>
              <a:buNone/>
            </a:pPr>
            <a:endParaRPr lang="en-US" sz="34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quantum-physics-2-1024x76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940" y="457200"/>
            <a:ext cx="5596755" cy="419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9533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44576" y="1514114"/>
            <a:ext cx="7367677" cy="1999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600" dirty="0" smtClean="0">
                <a:latin typeface="Xyngia"/>
                <a:cs typeface="Xyngia"/>
              </a:rPr>
              <a:t>The </a:t>
            </a:r>
            <a:r>
              <a:rPr lang="en-US" sz="2600" dirty="0">
                <a:latin typeface="Xyngia"/>
                <a:cs typeface="Xyngia"/>
              </a:rPr>
              <a:t>complete notes for this talk may be found at my website, </a:t>
            </a:r>
            <a:r>
              <a:rPr lang="en-US" sz="2600" u="sng" dirty="0">
                <a:latin typeface="Xyngia"/>
                <a:cs typeface="Xyngia"/>
                <a:hlinkClick r:id="rId2"/>
              </a:rPr>
              <a:t>www.douglasjacoby.com</a:t>
            </a:r>
            <a:r>
              <a:rPr lang="en-US" sz="2600" dirty="0">
                <a:latin typeface="Xyngia"/>
                <a:cs typeface="Xyngia"/>
              </a:rPr>
              <a:t>. </a:t>
            </a:r>
            <a:endParaRPr lang="en-US" sz="2600" dirty="0" smtClean="0">
              <a:latin typeface="Xyngia"/>
              <a:cs typeface="Xyngia"/>
            </a:endParaRPr>
          </a:p>
          <a:p>
            <a:pPr>
              <a:lnSpc>
                <a:spcPct val="120000"/>
              </a:lnSpc>
            </a:pPr>
            <a:endParaRPr lang="en-US" sz="2600" dirty="0">
              <a:latin typeface="Xyngia"/>
              <a:cs typeface="Xyngia"/>
            </a:endParaRPr>
          </a:p>
          <a:p>
            <a:pPr>
              <a:lnSpc>
                <a:spcPct val="120000"/>
              </a:lnSpc>
            </a:pPr>
            <a:r>
              <a:rPr lang="en-US" sz="2600" dirty="0" smtClean="0">
                <a:latin typeface="Xyngia"/>
                <a:cs typeface="Xyngia"/>
              </a:rPr>
              <a:t>Search </a:t>
            </a:r>
            <a:r>
              <a:rPr lang="en-US" sz="2600" dirty="0">
                <a:latin typeface="Xyngia"/>
                <a:cs typeface="Xyngia"/>
              </a:rPr>
              <a:t>phrase: </a:t>
            </a:r>
            <a:r>
              <a:rPr lang="en-US" sz="2600" b="1" dirty="0">
                <a:latin typeface="Xyngia"/>
                <a:cs typeface="Xyngia"/>
              </a:rPr>
              <a:t>UNBOXED</a:t>
            </a:r>
            <a:r>
              <a:rPr lang="en-US" sz="2600" dirty="0">
                <a:latin typeface="Xyngia"/>
                <a:cs typeface="Xyngi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30164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z="2800">
              <a:solidFill>
                <a:srgbClr val="FFFF00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71650"/>
            <a:ext cx="8229600" cy="30861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endParaRPr lang="en-US" sz="3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8963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67064" y="879391"/>
            <a:ext cx="61581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43"/>
            <a:r>
              <a:rPr lang="en-US" sz="3300" b="1" cap="small" dirty="0" smtClean="0">
                <a:latin typeface="Xyngia"/>
                <a:cs typeface="Xyngia"/>
              </a:rPr>
              <a:t>Post-modernism</a:t>
            </a:r>
            <a:endParaRPr lang="en-US" sz="3300" b="1" cap="small" dirty="0">
              <a:latin typeface="Xyngia"/>
              <a:cs typeface="Xyngia"/>
            </a:endParaRPr>
          </a:p>
          <a:p>
            <a:pPr defTabSz="914243"/>
            <a:endParaRPr lang="en-US" sz="3300" dirty="0" smtClean="0">
              <a:solidFill>
                <a:schemeClr val="bg1"/>
              </a:solidFill>
              <a:latin typeface="Xyngia"/>
              <a:cs typeface="Xyngia"/>
            </a:endParaRPr>
          </a:p>
          <a:p>
            <a:pPr defTabSz="914243"/>
            <a:endParaRPr lang="en-US" sz="1500" dirty="0" smtClean="0">
              <a:solidFill>
                <a:schemeClr val="bg1"/>
              </a:solidFill>
              <a:latin typeface="Xyngia"/>
              <a:cs typeface="Xyngia"/>
            </a:endParaRPr>
          </a:p>
          <a:p>
            <a:pPr marL="457200" indent="-457200" defTabSz="914243">
              <a:buFont typeface="Wingdings" charset="2"/>
              <a:buChar char="Ø"/>
            </a:pPr>
            <a:r>
              <a:rPr lang="en-US" sz="3300" dirty="0" smtClean="0">
                <a:solidFill>
                  <a:schemeClr val="bg1"/>
                </a:solidFill>
                <a:latin typeface="Xyngia"/>
                <a:cs typeface="Xyngia"/>
              </a:rPr>
              <a:t>A mood</a:t>
            </a:r>
          </a:p>
          <a:p>
            <a:pPr marL="457200" indent="-457200" defTabSz="914243">
              <a:buFont typeface="Wingdings" charset="2"/>
              <a:buChar char="Ø"/>
            </a:pPr>
            <a:r>
              <a:rPr lang="en-US" sz="3300" dirty="0" smtClean="0">
                <a:solidFill>
                  <a:schemeClr val="bg1"/>
                </a:solidFill>
                <a:latin typeface="Xyngia"/>
                <a:cs typeface="Xyngia"/>
              </a:rPr>
              <a:t>Movement</a:t>
            </a:r>
          </a:p>
          <a:p>
            <a:pPr marL="457200" indent="-457200" defTabSz="914243">
              <a:buFont typeface="Wingdings" charset="2"/>
              <a:buChar char="Ø"/>
            </a:pPr>
            <a:r>
              <a:rPr lang="en-US" sz="3300" dirty="0" smtClean="0">
                <a:solidFill>
                  <a:schemeClr val="bg1"/>
                </a:solidFill>
                <a:latin typeface="Xyngia"/>
                <a:cs typeface="Xyngia"/>
              </a:rPr>
              <a:t>Methodology</a:t>
            </a:r>
            <a:endParaRPr lang="en-US" sz="3300" dirty="0">
              <a:solidFill>
                <a:schemeClr val="bg1"/>
              </a:solidFill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3940009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z="2800">
              <a:solidFill>
                <a:srgbClr val="FFFF00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71650"/>
            <a:ext cx="8229600" cy="30861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endParaRPr lang="en-US" sz="34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168" y="1476055"/>
            <a:ext cx="2723594" cy="322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5747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z="2800">
              <a:solidFill>
                <a:srgbClr val="FFFF00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71650"/>
            <a:ext cx="8229600" cy="30861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endParaRPr lang="en-US" sz="34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168" y="1476055"/>
            <a:ext cx="2723594" cy="32206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8010" y="131795"/>
            <a:ext cx="34925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8549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71650"/>
            <a:ext cx="8229600" cy="30861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endParaRPr lang="en-US" sz="34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168" y="1476055"/>
            <a:ext cx="2723594" cy="32206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8010" y="131795"/>
            <a:ext cx="3492500" cy="35433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0874" r="-10874"/>
          <a:stretch/>
        </p:blipFill>
        <p:spPr>
          <a:xfrm>
            <a:off x="5678426" y="1243213"/>
            <a:ext cx="3359429" cy="345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6074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71650"/>
            <a:ext cx="8229600" cy="30861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endParaRPr lang="en-US" sz="34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20" y="176116"/>
            <a:ext cx="4254759" cy="319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3417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71650"/>
            <a:ext cx="8229600" cy="30861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endParaRPr lang="en-US" sz="34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20" y="176116"/>
            <a:ext cx="4254759" cy="31910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6650" y="260433"/>
            <a:ext cx="3085808" cy="340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7902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71650"/>
            <a:ext cx="8229600" cy="30861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endParaRPr lang="en-US" sz="34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20" y="176116"/>
            <a:ext cx="4254759" cy="31910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2380" y="1847460"/>
            <a:ext cx="3937153" cy="28236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6650" y="260433"/>
            <a:ext cx="3085808" cy="340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5377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71650"/>
            <a:ext cx="8229600" cy="30861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endParaRPr lang="en-US" sz="34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82" y="349899"/>
            <a:ext cx="2830132" cy="307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526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71650"/>
            <a:ext cx="8229600" cy="30861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endParaRPr lang="en-US" sz="34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82" y="349899"/>
            <a:ext cx="2830132" cy="30759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4030" y="1125506"/>
            <a:ext cx="4784170" cy="353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011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71650"/>
            <a:ext cx="8229600" cy="30861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endParaRPr lang="en-US" sz="34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208" y="188945"/>
            <a:ext cx="2200608" cy="300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6974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71650"/>
            <a:ext cx="8229600" cy="30861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endParaRPr lang="en-US" sz="34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208" y="188945"/>
            <a:ext cx="2200608" cy="30008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0280" y="1992087"/>
            <a:ext cx="3516727" cy="286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5497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67064" y="879391"/>
            <a:ext cx="61581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43"/>
            <a:r>
              <a:rPr lang="en-US" sz="3300" b="1" cap="small" dirty="0" smtClean="0">
                <a:latin typeface="Xyngia"/>
                <a:cs typeface="Xyngia"/>
              </a:rPr>
              <a:t>Post-modernism</a:t>
            </a:r>
            <a:endParaRPr lang="en-US" sz="3300" b="1" cap="small" dirty="0">
              <a:latin typeface="Xyngia"/>
              <a:cs typeface="Xyngia"/>
            </a:endParaRPr>
          </a:p>
          <a:p>
            <a:pPr defTabSz="914243"/>
            <a:endParaRPr lang="en-US" sz="3300" dirty="0" smtClean="0">
              <a:latin typeface="Xyngia"/>
              <a:cs typeface="Xyngia"/>
            </a:endParaRPr>
          </a:p>
          <a:p>
            <a:pPr defTabSz="914243"/>
            <a:endParaRPr lang="en-US" sz="1500" dirty="0" smtClean="0">
              <a:latin typeface="Xyngia"/>
              <a:cs typeface="Xyngia"/>
            </a:endParaRPr>
          </a:p>
          <a:p>
            <a:pPr marL="457200" indent="-457200" defTabSz="914243">
              <a:buFont typeface="Wingdings" charset="2"/>
              <a:buChar char="Ø"/>
            </a:pPr>
            <a:r>
              <a:rPr lang="en-US" sz="3300" dirty="0" smtClean="0">
                <a:latin typeface="Xyngia"/>
                <a:cs typeface="Xyngia"/>
              </a:rPr>
              <a:t>A mood</a:t>
            </a:r>
            <a:endParaRPr lang="en-US" sz="3300" dirty="0" smtClean="0">
              <a:solidFill>
                <a:srgbClr val="FFFFFF"/>
              </a:solidFill>
              <a:latin typeface="Xyngia"/>
              <a:cs typeface="Xyngia"/>
            </a:endParaRPr>
          </a:p>
          <a:p>
            <a:pPr marL="457200" indent="-457200" defTabSz="914243">
              <a:buFont typeface="Wingdings" charset="2"/>
              <a:buChar char="Ø"/>
            </a:pPr>
            <a:r>
              <a:rPr lang="en-US" sz="3300" dirty="0" smtClean="0">
                <a:solidFill>
                  <a:srgbClr val="FFFFFF"/>
                </a:solidFill>
                <a:latin typeface="Xyngia"/>
                <a:cs typeface="Xyngia"/>
              </a:rPr>
              <a:t>Movement</a:t>
            </a:r>
          </a:p>
          <a:p>
            <a:pPr marL="457200" indent="-457200" defTabSz="914243">
              <a:buFont typeface="Wingdings" charset="2"/>
              <a:buChar char="Ø"/>
            </a:pPr>
            <a:r>
              <a:rPr lang="en-US" sz="3300" dirty="0" smtClean="0">
                <a:solidFill>
                  <a:srgbClr val="FFFFFF"/>
                </a:solidFill>
                <a:latin typeface="Xyngia"/>
                <a:cs typeface="Xyngia"/>
              </a:rPr>
              <a:t>Methodology</a:t>
            </a:r>
            <a:endParaRPr lang="en-US" sz="3300" dirty="0">
              <a:solidFill>
                <a:srgbClr val="FFFFFF"/>
              </a:solidFill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3814833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71650"/>
            <a:ext cx="8229600" cy="30861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endParaRPr lang="en-US" sz="34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2608" y="159464"/>
            <a:ext cx="4481790" cy="32243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208" y="188945"/>
            <a:ext cx="2200608" cy="30008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0280" y="1992087"/>
            <a:ext cx="3516727" cy="286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2167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71650"/>
            <a:ext cx="8229600" cy="30861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endParaRPr lang="en-US" sz="34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948" y="734786"/>
            <a:ext cx="4475666" cy="29808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0968" y="1581878"/>
            <a:ext cx="4510683" cy="3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176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z="2800">
              <a:solidFill>
                <a:srgbClr val="FFFF00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71650"/>
            <a:ext cx="8229600" cy="30861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endParaRPr lang="en-US" sz="3400" b="1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862" y="335902"/>
            <a:ext cx="6317858" cy="420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1872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71650"/>
            <a:ext cx="8229600" cy="30861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endParaRPr lang="en-US" sz="3400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slide_391940_4775292_fre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4" r="1531" b="122"/>
          <a:stretch/>
        </p:blipFill>
        <p:spPr>
          <a:xfrm>
            <a:off x="685800" y="1771650"/>
            <a:ext cx="4032158" cy="241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4360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71650"/>
            <a:ext cx="8229600" cy="30861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endParaRPr lang="en-US" sz="34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soviet-crowd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0000"/>
                    </a14:imgEffect>
                    <a14:imgEffect>
                      <a14:brightnessContrast bright="-26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739" y="548303"/>
            <a:ext cx="3482461" cy="2446694"/>
          </a:xfrm>
          <a:prstGeom prst="rect">
            <a:avLst/>
          </a:prstGeom>
        </p:spPr>
      </p:pic>
      <p:pic>
        <p:nvPicPr>
          <p:cNvPr id="6" name="Picture 5" descr="slide_391940_4775292_free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4" r="1531" b="122"/>
          <a:stretch/>
        </p:blipFill>
        <p:spPr>
          <a:xfrm>
            <a:off x="685800" y="1771650"/>
            <a:ext cx="4032158" cy="241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155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71650"/>
            <a:ext cx="8229600" cy="30861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endParaRPr lang="en-US" sz="34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923" y="551672"/>
            <a:ext cx="1833064" cy="224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7615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71650"/>
            <a:ext cx="8229600" cy="30861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endParaRPr lang="en-US" sz="34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5045" y="2139698"/>
            <a:ext cx="4049241" cy="27180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923" y="551672"/>
            <a:ext cx="1833064" cy="224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9316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71650"/>
            <a:ext cx="8229600" cy="30861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endParaRPr lang="en-US" sz="34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5045" y="2139698"/>
            <a:ext cx="4049241" cy="27180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826" y="604442"/>
            <a:ext cx="3552374" cy="23344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923" y="551672"/>
            <a:ext cx="1833064" cy="224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3247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71650"/>
            <a:ext cx="8229600" cy="30861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endParaRPr lang="en-US" sz="34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6a00e0097e2f408833010536f63373970b-800w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891" y="206228"/>
            <a:ext cx="5075241" cy="367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5915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71650"/>
            <a:ext cx="8229600" cy="30861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endParaRPr lang="en-US" sz="3400" b="1" dirty="0">
              <a:solidFill>
                <a:schemeClr val="bg1"/>
              </a:solidFill>
            </a:endParaRPr>
          </a:p>
        </p:txBody>
      </p:sp>
      <p:pic>
        <p:nvPicPr>
          <p:cNvPr id="2" name="Picture 1" descr="feature-cambodia-barbed-wire-foodlin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6" y="0"/>
            <a:ext cx="906801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9295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67064" y="879391"/>
            <a:ext cx="6158152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43"/>
            <a:r>
              <a:rPr lang="en-US" sz="3300" b="1" cap="small" dirty="0" smtClean="0">
                <a:latin typeface="Xyngia"/>
                <a:cs typeface="Xyngia"/>
              </a:rPr>
              <a:t>Post-modernism</a:t>
            </a:r>
            <a:endParaRPr lang="en-US" sz="3300" b="1" cap="small" dirty="0">
              <a:latin typeface="Xyngia"/>
              <a:cs typeface="Xyngia"/>
            </a:endParaRPr>
          </a:p>
          <a:p>
            <a:pPr defTabSz="914243"/>
            <a:endParaRPr lang="en-US" sz="3300" dirty="0" smtClean="0">
              <a:latin typeface="Xyngia"/>
              <a:cs typeface="Xyngia"/>
            </a:endParaRPr>
          </a:p>
          <a:p>
            <a:pPr defTabSz="914243"/>
            <a:endParaRPr lang="en-US" sz="1500" dirty="0" smtClean="0">
              <a:latin typeface="Xyngia"/>
              <a:cs typeface="Xyngia"/>
            </a:endParaRPr>
          </a:p>
          <a:p>
            <a:pPr marL="457200" indent="-457200" defTabSz="914243">
              <a:buFont typeface="Wingdings" charset="2"/>
              <a:buChar char="Ø"/>
            </a:pPr>
            <a:r>
              <a:rPr lang="en-US" sz="3300" dirty="0" smtClean="0">
                <a:latin typeface="Xyngia"/>
                <a:cs typeface="Xyngia"/>
              </a:rPr>
              <a:t>A mood</a:t>
            </a:r>
          </a:p>
          <a:p>
            <a:pPr marL="457200" indent="-457200" defTabSz="914243">
              <a:buFont typeface="Wingdings" charset="2"/>
              <a:buChar char="Ø"/>
            </a:pPr>
            <a:r>
              <a:rPr lang="en-US" sz="3300" dirty="0" smtClean="0">
                <a:latin typeface="Xyngia"/>
                <a:cs typeface="Xyngia"/>
              </a:rPr>
              <a:t>Movement</a:t>
            </a:r>
            <a:endParaRPr lang="en-US" sz="3300" dirty="0"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166285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z="2800">
              <a:solidFill>
                <a:srgbClr val="FFFF00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71650"/>
            <a:ext cx="8229600" cy="30861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endParaRPr lang="en-US" sz="3400" b="1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1144167"/>
            <a:ext cx="7108577" cy="399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9037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z="2800">
              <a:solidFill>
                <a:srgbClr val="FFFF00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71650"/>
            <a:ext cx="8229600" cy="30861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endParaRPr lang="en-US" sz="3400" b="1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3485" y="199443"/>
            <a:ext cx="5903474" cy="393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563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71650"/>
            <a:ext cx="8229600" cy="30861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endParaRPr lang="en-US" sz="3400" b="1" dirty="0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p-vietnam-real-war_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3998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71650"/>
            <a:ext cx="8229600" cy="30861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endParaRPr lang="en-US" sz="3400" b="1" dirty="0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p-vietnam-real-war_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26766" y="1112676"/>
            <a:ext cx="6202702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20</a:t>
            </a:r>
            <a:r>
              <a:rPr lang="en-US" sz="3700" b="1" baseline="300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</a:t>
            </a:r>
            <a:r>
              <a:rPr lang="en-US" sz="37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century:</a:t>
            </a:r>
          </a:p>
          <a:p>
            <a:endParaRPr lang="en-US" sz="3700" b="1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457200" indent="-457200">
              <a:buFont typeface="Wingdings" charset="2"/>
              <a:buChar char="§"/>
            </a:pPr>
            <a:r>
              <a:rPr lang="en-US" sz="37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39 million killed in war</a:t>
            </a:r>
          </a:p>
          <a:p>
            <a:pPr marL="457200" indent="-457200">
              <a:buFont typeface="Wingdings" charset="2"/>
              <a:buChar char="§"/>
            </a:pPr>
            <a:r>
              <a:rPr lang="en-US" sz="37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167 million killed in </a:t>
            </a:r>
            <a:br>
              <a:rPr lang="en-US" sz="37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37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state-sponsored violence</a:t>
            </a:r>
            <a:endParaRPr lang="en-US" sz="3700" b="1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79870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71650"/>
            <a:ext cx="8229600" cy="30861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endParaRPr lang="en-US" sz="34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158" y="818762"/>
            <a:ext cx="1862891" cy="271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9657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71650"/>
            <a:ext cx="8229600" cy="30861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endParaRPr lang="en-US" sz="34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158" y="818762"/>
            <a:ext cx="1862891" cy="2718707"/>
          </a:xfrm>
          <a:prstGeom prst="rect">
            <a:avLst/>
          </a:prstGeom>
        </p:spPr>
      </p:pic>
      <p:pic>
        <p:nvPicPr>
          <p:cNvPr id="2" name="Picture 1" descr="533644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359" y="457200"/>
            <a:ext cx="5142722" cy="385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6234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71650"/>
            <a:ext cx="8229600" cy="30861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endParaRPr lang="en-US" sz="34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158" y="818762"/>
            <a:ext cx="1862891" cy="2718707"/>
          </a:xfrm>
          <a:prstGeom prst="rect">
            <a:avLst/>
          </a:prstGeom>
        </p:spPr>
      </p:pic>
      <p:pic>
        <p:nvPicPr>
          <p:cNvPr id="2" name="Picture 1" descr="533644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359" y="457200"/>
            <a:ext cx="5142722" cy="3857042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6853408" y="1417087"/>
            <a:ext cx="1604792" cy="787270"/>
          </a:xfrm>
          <a:prstGeom prst="straightConnector1">
            <a:avLst/>
          </a:prstGeom>
          <a:ln w="5715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7234408" y="3920607"/>
            <a:ext cx="941404" cy="299162"/>
          </a:xfrm>
          <a:prstGeom prst="straightConnector1">
            <a:avLst/>
          </a:prstGeom>
          <a:ln w="5715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03242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71650"/>
            <a:ext cx="8229600" cy="30861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endParaRPr lang="en-US" sz="34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2354" y="1314450"/>
            <a:ext cx="3813389" cy="28600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158" y="818762"/>
            <a:ext cx="1862891" cy="271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9643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71650"/>
            <a:ext cx="8229600" cy="30861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endParaRPr lang="en-US" sz="34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369" y="1490566"/>
            <a:ext cx="3827132" cy="211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759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z="2800">
              <a:solidFill>
                <a:srgbClr val="FFFF00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71650"/>
            <a:ext cx="8229600" cy="30861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endParaRPr lang="en-US" sz="3400" b="1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886" y="724098"/>
            <a:ext cx="5012222" cy="333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6861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67064" y="879391"/>
            <a:ext cx="61581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43"/>
            <a:r>
              <a:rPr lang="en-US" sz="3300" b="1" cap="small" dirty="0" smtClean="0">
                <a:latin typeface="Xyngia"/>
                <a:cs typeface="Xyngia"/>
              </a:rPr>
              <a:t>Post-modernism</a:t>
            </a:r>
            <a:endParaRPr lang="en-US" sz="3300" b="1" cap="small" dirty="0">
              <a:latin typeface="Xyngia"/>
              <a:cs typeface="Xyngia"/>
            </a:endParaRPr>
          </a:p>
          <a:p>
            <a:pPr defTabSz="914243"/>
            <a:endParaRPr lang="en-US" sz="3300" dirty="0" smtClean="0">
              <a:latin typeface="Xyngia"/>
              <a:cs typeface="Xyngia"/>
            </a:endParaRPr>
          </a:p>
          <a:p>
            <a:pPr defTabSz="914243"/>
            <a:endParaRPr lang="en-US" sz="1500" dirty="0" smtClean="0">
              <a:latin typeface="Xyngia"/>
              <a:cs typeface="Xyngia"/>
            </a:endParaRPr>
          </a:p>
          <a:p>
            <a:pPr marL="457200" indent="-457200" defTabSz="914243">
              <a:buFont typeface="Wingdings" charset="2"/>
              <a:buChar char="Ø"/>
            </a:pPr>
            <a:r>
              <a:rPr lang="en-US" sz="3300" dirty="0" smtClean="0">
                <a:latin typeface="Xyngia"/>
                <a:cs typeface="Xyngia"/>
              </a:rPr>
              <a:t>A mood</a:t>
            </a:r>
          </a:p>
          <a:p>
            <a:pPr marL="457200" indent="-457200" defTabSz="914243">
              <a:buFont typeface="Wingdings" charset="2"/>
              <a:buChar char="Ø"/>
            </a:pPr>
            <a:r>
              <a:rPr lang="en-US" sz="3300" dirty="0" smtClean="0">
                <a:latin typeface="Xyngia"/>
                <a:cs typeface="Xyngia"/>
              </a:rPr>
              <a:t>Movement</a:t>
            </a:r>
          </a:p>
          <a:p>
            <a:pPr marL="457200" indent="-457200" defTabSz="914243">
              <a:buFont typeface="Wingdings" charset="2"/>
              <a:buChar char="Ø"/>
            </a:pPr>
            <a:r>
              <a:rPr lang="en-US" sz="3300" dirty="0" smtClean="0">
                <a:latin typeface="Xyngia"/>
                <a:cs typeface="Xyngia"/>
              </a:rPr>
              <a:t>Methodology</a:t>
            </a:r>
            <a:endParaRPr lang="en-US" sz="3300" dirty="0"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2585949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z="2800">
              <a:solidFill>
                <a:srgbClr val="FFFF00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71650"/>
            <a:ext cx="8229600" cy="30861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endParaRPr lang="en-US" sz="3400" b="1">
              <a:solidFill>
                <a:schemeClr val="bg1"/>
              </a:solidFill>
            </a:endParaRPr>
          </a:p>
        </p:txBody>
      </p:sp>
      <p:pic>
        <p:nvPicPr>
          <p:cNvPr id="3" name="Picture 2" descr="w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086" y="412880"/>
            <a:ext cx="2714548" cy="407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1709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z="2800">
              <a:solidFill>
                <a:srgbClr val="FFFF00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71650"/>
            <a:ext cx="8229600" cy="30861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endParaRPr lang="en-US" sz="3400" b="1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639" y="587830"/>
            <a:ext cx="8039498" cy="40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1834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z="2800">
              <a:solidFill>
                <a:srgbClr val="FFFF00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71650"/>
            <a:ext cx="8229600" cy="30861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endParaRPr lang="en-US" sz="3400" b="1">
              <a:solidFill>
                <a:schemeClr val="bg1"/>
              </a:solidFill>
            </a:endParaRPr>
          </a:p>
        </p:txBody>
      </p:sp>
      <p:pic>
        <p:nvPicPr>
          <p:cNvPr id="5" name="Picture 4" descr="pc-140804-poland-woodstock-01_9f61617ce2a17789f96c9a41aadc1d25.nbcnews-ux-2880-10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0"/>
            <a:ext cx="772039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5132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z="2800">
              <a:solidFill>
                <a:srgbClr val="FFFF00"/>
              </a:solidFill>
            </a:endParaRP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71650"/>
            <a:ext cx="8229600" cy="30861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endParaRPr lang="en-US" sz="3400" b="1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385" y="736600"/>
            <a:ext cx="7563585" cy="353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6205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z="2800">
              <a:solidFill>
                <a:srgbClr val="FFFF00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71650"/>
            <a:ext cx="8229600" cy="30861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endParaRPr lang="en-US" sz="3400" b="1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978" y="998442"/>
            <a:ext cx="4886606" cy="326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7325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z="2800">
              <a:solidFill>
                <a:srgbClr val="FFFF00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71650"/>
            <a:ext cx="8229600" cy="30861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endParaRPr lang="en-US" sz="3400" b="1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8347" y="498877"/>
            <a:ext cx="6337626" cy="421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185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z="2800">
              <a:solidFill>
                <a:srgbClr val="FFFF00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71650"/>
            <a:ext cx="8229600" cy="30861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endParaRPr lang="en-US" sz="340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Fighting-Parent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030" y="271353"/>
            <a:ext cx="5964170" cy="325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388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z="2800">
              <a:solidFill>
                <a:srgbClr val="FFFF00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71650"/>
            <a:ext cx="8229600" cy="30861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endParaRPr lang="en-US" sz="3400" b="1">
              <a:solidFill>
                <a:schemeClr val="bg1"/>
              </a:solidFill>
            </a:endParaRPr>
          </a:p>
        </p:txBody>
      </p:sp>
      <p:pic>
        <p:nvPicPr>
          <p:cNvPr id="4" name="Picture 3" descr="iStock_60985760_SMALL-750x5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612" y="963386"/>
            <a:ext cx="4772025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129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z="2800">
              <a:solidFill>
                <a:srgbClr val="FFFF00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71650"/>
            <a:ext cx="8229600" cy="30861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endParaRPr lang="en-US" sz="3400" b="1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0"/>
            <a:ext cx="41040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3405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z="2800">
              <a:solidFill>
                <a:srgbClr val="FFFF00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71650"/>
            <a:ext cx="8229600" cy="30861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endParaRPr lang="en-US" sz="3400" b="1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9913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54479" y="1479556"/>
            <a:ext cx="68812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43"/>
            <a:r>
              <a:rPr lang="en-US" sz="4000" dirty="0"/>
              <a:t>Ideas and ideologies are powerful, and affect us </a:t>
            </a:r>
            <a:r>
              <a:rPr lang="en-US" sz="4000" dirty="0" smtClean="0"/>
              <a:t>all</a:t>
            </a:r>
            <a:endParaRPr lang="en-US" sz="4000" dirty="0"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2455575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73225"/>
            <a:ext cx="7772400" cy="857250"/>
          </a:xfrm>
        </p:spPr>
        <p:txBody>
          <a:bodyPr/>
          <a:lstStyle/>
          <a:p>
            <a:pPr eaLnBrk="1" hangingPunct="1"/>
            <a:endParaRPr lang="en-US" sz="2800">
              <a:solidFill>
                <a:srgbClr val="FFFF00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71650"/>
            <a:ext cx="8229600" cy="30861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endParaRPr lang="en-US" sz="3400" b="1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" y="0"/>
            <a:ext cx="779856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9262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71650"/>
            <a:ext cx="8229600" cy="30861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endParaRPr lang="en-US" sz="3400" b="1">
              <a:solidFill>
                <a:schemeClr val="bg1"/>
              </a:solidFill>
            </a:endParaRPr>
          </a:p>
        </p:txBody>
      </p:sp>
      <p:pic>
        <p:nvPicPr>
          <p:cNvPr id="2" name="Picture 1" descr="migrants-mediterranean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1715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z="2800">
              <a:solidFill>
                <a:srgbClr val="FFFF00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71650"/>
            <a:ext cx="8229600" cy="30861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endParaRPr lang="en-US" sz="3400" b="1" dirty="0">
              <a:solidFill>
                <a:schemeClr val="bg1"/>
              </a:solidFill>
            </a:endParaRPr>
          </a:p>
        </p:txBody>
      </p:sp>
      <p:pic>
        <p:nvPicPr>
          <p:cNvPr id="4" name="Picture 3" descr="Priest-sex-abuse-via-Shutterstock-615x34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167" y="1115009"/>
            <a:ext cx="5331595" cy="299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249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71650"/>
            <a:ext cx="8229600" cy="30861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endParaRPr lang="en-US" sz="3400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Human-Trafficking-Detail-Im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4" y="674783"/>
            <a:ext cx="5523788" cy="219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9054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71650"/>
            <a:ext cx="8229600" cy="30861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endParaRPr lang="en-US" sz="3400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Human-Trafficking-Detail-Im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4" y="674783"/>
            <a:ext cx="5523788" cy="2193733"/>
          </a:xfrm>
          <a:prstGeom prst="rect">
            <a:avLst/>
          </a:prstGeom>
        </p:spPr>
      </p:pic>
      <p:pic>
        <p:nvPicPr>
          <p:cNvPr id="6" name="Picture 5" descr="women-abducted-by-the-islamic-state-feared-trapped-in-sexual-slavery-141037659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606" y="2235847"/>
            <a:ext cx="4377770" cy="246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0180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z="2800">
              <a:solidFill>
                <a:srgbClr val="FFFF00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71650"/>
            <a:ext cx="8229600" cy="30861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endParaRPr lang="en-US" sz="3400" b="1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0" y="76201"/>
            <a:ext cx="7493000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8887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z="2800">
              <a:solidFill>
                <a:srgbClr val="FFFF00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71650"/>
            <a:ext cx="8229600" cy="30861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endParaRPr lang="en-US" sz="3400" b="1">
              <a:solidFill>
                <a:schemeClr val="bg1"/>
              </a:solidFill>
            </a:endParaRPr>
          </a:p>
        </p:txBody>
      </p:sp>
      <p:pic>
        <p:nvPicPr>
          <p:cNvPr id="2" name="Picture 1" descr="suicide-hang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00" y="0"/>
            <a:ext cx="68624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0449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z="2800">
              <a:solidFill>
                <a:srgbClr val="FFFF00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71650"/>
            <a:ext cx="8229600" cy="30861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endParaRPr lang="en-US" sz="3400" b="1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187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31897" y="358247"/>
            <a:ext cx="794587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43"/>
            <a:r>
              <a:rPr lang="en-US" sz="3300" b="1" cap="small" dirty="0" smtClean="0">
                <a:latin typeface="Xyngia"/>
                <a:cs typeface="Xyngia"/>
              </a:rPr>
              <a:t>Suspicion</a:t>
            </a:r>
            <a:r>
              <a:rPr lang="en-US" sz="3300" b="1" cap="small" dirty="0">
                <a:latin typeface="Xyngia"/>
                <a:cs typeface="Xyngia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592232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87807" y="1096266"/>
            <a:ext cx="6697549" cy="3785652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342900" indent="-342900" defTabSz="914243">
              <a:buFont typeface="Wingdings" charset="2"/>
              <a:buChar char="Ø"/>
            </a:pPr>
            <a:r>
              <a:rPr lang="en-US" sz="2400" dirty="0" smtClean="0">
                <a:solidFill>
                  <a:srgbClr val="0000FF"/>
                </a:solidFill>
                <a:latin typeface="Xyngia"/>
                <a:cs typeface="Xyngia"/>
              </a:rPr>
              <a:t>Authority</a:t>
            </a:r>
          </a:p>
          <a:p>
            <a:pPr marL="342900" indent="-342900" defTabSz="914243">
              <a:buFont typeface="Wingdings" charset="2"/>
              <a:buChar char="Ø"/>
            </a:pPr>
            <a:r>
              <a:rPr lang="en-US" sz="2400" dirty="0">
                <a:solidFill>
                  <a:srgbClr val="0000FF"/>
                </a:solidFill>
                <a:latin typeface="Xyngia"/>
                <a:cs typeface="Xyngia"/>
              </a:rPr>
              <a:t>A</a:t>
            </a:r>
            <a:r>
              <a:rPr lang="en-US" sz="2400" dirty="0" smtClean="0">
                <a:solidFill>
                  <a:srgbClr val="0000FF"/>
                </a:solidFill>
                <a:latin typeface="Xyngia"/>
                <a:cs typeface="Xyngia"/>
              </a:rPr>
              <a:t>uthority figures</a:t>
            </a:r>
          </a:p>
          <a:p>
            <a:pPr marL="342900" indent="-342900" defTabSz="914243">
              <a:buFont typeface="Wingdings" charset="2"/>
              <a:buChar char="Ø"/>
            </a:pPr>
            <a:r>
              <a:rPr lang="en-US" sz="2400" dirty="0" smtClean="0">
                <a:solidFill>
                  <a:srgbClr val="0000FF"/>
                </a:solidFill>
                <a:latin typeface="Xyngia"/>
                <a:cs typeface="Xyngia"/>
              </a:rPr>
              <a:t>The police</a:t>
            </a:r>
            <a:endParaRPr lang="en-US" sz="2400" dirty="0">
              <a:solidFill>
                <a:srgbClr val="0000FF"/>
              </a:solidFill>
              <a:latin typeface="Xyngia"/>
              <a:cs typeface="Xyngia"/>
            </a:endParaRPr>
          </a:p>
          <a:p>
            <a:pPr marL="342900" indent="-342900" defTabSz="914243">
              <a:buFont typeface="Wingdings" charset="2"/>
              <a:buChar char="Ø"/>
            </a:pPr>
            <a:r>
              <a:rPr lang="en-US" sz="2400" dirty="0" smtClean="0">
                <a:solidFill>
                  <a:srgbClr val="0000FF"/>
                </a:solidFill>
                <a:latin typeface="Xyngia"/>
                <a:cs typeface="Xyngia"/>
              </a:rPr>
              <a:t>Teachers</a:t>
            </a:r>
          </a:p>
          <a:p>
            <a:pPr marL="342900" indent="-342900" defTabSz="914243">
              <a:buFont typeface="Wingdings" charset="2"/>
              <a:buChar char="Ø"/>
            </a:pPr>
            <a:r>
              <a:rPr lang="en-US" sz="2400" dirty="0" smtClean="0">
                <a:solidFill>
                  <a:srgbClr val="0000FF"/>
                </a:solidFill>
                <a:latin typeface="Xyngia"/>
                <a:cs typeface="Xyngia"/>
              </a:rPr>
              <a:t>Textbooks</a:t>
            </a:r>
            <a:endParaRPr lang="en-US" sz="2400" dirty="0">
              <a:solidFill>
                <a:srgbClr val="0000FF"/>
              </a:solidFill>
              <a:latin typeface="Xyngia"/>
              <a:cs typeface="Xyngia"/>
            </a:endParaRPr>
          </a:p>
          <a:p>
            <a:pPr marL="342900" indent="-342900" defTabSz="914243">
              <a:buFont typeface="Wingdings" charset="2"/>
              <a:buChar char="Ø"/>
            </a:pPr>
            <a:r>
              <a:rPr lang="en-US" sz="2400" dirty="0">
                <a:solidFill>
                  <a:srgbClr val="0000FF"/>
                </a:solidFill>
                <a:latin typeface="Xyngia"/>
                <a:cs typeface="Xyngia"/>
              </a:rPr>
              <a:t>Politics </a:t>
            </a:r>
            <a:r>
              <a:rPr lang="en-US" sz="2400" dirty="0" smtClean="0">
                <a:solidFill>
                  <a:srgbClr val="0000FF"/>
                </a:solidFill>
                <a:latin typeface="Xyngia"/>
                <a:cs typeface="Xyngia"/>
              </a:rPr>
              <a:t>&amp; political </a:t>
            </a:r>
            <a:r>
              <a:rPr lang="en-US" sz="2400" dirty="0">
                <a:solidFill>
                  <a:srgbClr val="0000FF"/>
                </a:solidFill>
                <a:latin typeface="Xyngia"/>
                <a:cs typeface="Xyngia"/>
              </a:rPr>
              <a:t>discourse </a:t>
            </a:r>
          </a:p>
          <a:p>
            <a:pPr marL="342900" indent="-342900" defTabSz="914243">
              <a:buFont typeface="Wingdings" charset="2"/>
              <a:buChar char="Ø"/>
            </a:pPr>
            <a:r>
              <a:rPr lang="en-US" sz="2400" dirty="0">
                <a:solidFill>
                  <a:srgbClr val="0000FF"/>
                </a:solidFill>
                <a:latin typeface="Xyngia"/>
                <a:cs typeface="Xyngia"/>
              </a:rPr>
              <a:t>Government</a:t>
            </a:r>
          </a:p>
          <a:p>
            <a:pPr marL="342900" indent="-342900" defTabSz="914243">
              <a:buFont typeface="Wingdings" charset="2"/>
              <a:buChar char="Ø"/>
            </a:pPr>
            <a:r>
              <a:rPr lang="en-US" sz="2400" dirty="0">
                <a:solidFill>
                  <a:srgbClr val="0000FF"/>
                </a:solidFill>
                <a:latin typeface="Xyngia"/>
                <a:cs typeface="Xyngia"/>
              </a:rPr>
              <a:t>Male leadership</a:t>
            </a:r>
          </a:p>
          <a:p>
            <a:pPr marL="342900" indent="-342900" defTabSz="914243">
              <a:buFont typeface="Wingdings" charset="2"/>
              <a:buChar char="Ø"/>
            </a:pPr>
            <a:r>
              <a:rPr lang="en-US" sz="2400" dirty="0" smtClean="0">
                <a:solidFill>
                  <a:srgbClr val="0000FF"/>
                </a:solidFill>
                <a:latin typeface="Xyngia"/>
                <a:cs typeface="Xyngia"/>
              </a:rPr>
              <a:t>Hollywood </a:t>
            </a:r>
          </a:p>
          <a:p>
            <a:pPr marL="342900" indent="-342900" defTabSz="914243">
              <a:buFont typeface="Wingdings" charset="2"/>
              <a:buChar char="Ø"/>
            </a:pPr>
            <a:r>
              <a:rPr lang="en-US" sz="2400" dirty="0" smtClean="0">
                <a:solidFill>
                  <a:srgbClr val="0000FF"/>
                </a:solidFill>
                <a:latin typeface="Xyngia"/>
                <a:cs typeface="Xyngia"/>
              </a:rPr>
              <a:t>Wall Street</a:t>
            </a:r>
          </a:p>
          <a:p>
            <a:pPr marL="342900" indent="-342900" defTabSz="914243">
              <a:buFont typeface="Wingdings" charset="2"/>
              <a:buChar char="Ø"/>
            </a:pPr>
            <a:r>
              <a:rPr lang="en-US" sz="2400" dirty="0" smtClean="0">
                <a:solidFill>
                  <a:srgbClr val="0000FF"/>
                </a:solidFill>
                <a:latin typeface="Xyngia"/>
                <a:cs typeface="Xyngia"/>
              </a:rPr>
              <a:t>Madison </a:t>
            </a:r>
            <a:r>
              <a:rPr lang="en-US" sz="2400" dirty="0">
                <a:solidFill>
                  <a:srgbClr val="0000FF"/>
                </a:solidFill>
                <a:latin typeface="Xyngia"/>
                <a:cs typeface="Xyngia"/>
              </a:rPr>
              <a:t>Avenue</a:t>
            </a:r>
          </a:p>
          <a:p>
            <a:pPr marL="342900" indent="-342900" defTabSz="914243">
              <a:buFont typeface="Wingdings" charset="2"/>
              <a:buChar char="Ø"/>
            </a:pPr>
            <a:r>
              <a:rPr lang="en-US" sz="2400" dirty="0" smtClean="0">
                <a:solidFill>
                  <a:srgbClr val="0000FF"/>
                </a:solidFill>
                <a:latin typeface="Xyngia"/>
                <a:cs typeface="Xyngia"/>
              </a:rPr>
              <a:t>The educational </a:t>
            </a:r>
            <a:r>
              <a:rPr lang="en-US" sz="2400" dirty="0">
                <a:solidFill>
                  <a:srgbClr val="0000FF"/>
                </a:solidFill>
                <a:latin typeface="Xyngia"/>
                <a:cs typeface="Xyngia"/>
              </a:rPr>
              <a:t>system (favoring the well-off)</a:t>
            </a:r>
          </a:p>
          <a:p>
            <a:pPr marL="342900" indent="-342900" defTabSz="914243">
              <a:buFont typeface="Wingdings" charset="2"/>
              <a:buChar char="Ø"/>
            </a:pPr>
            <a:r>
              <a:rPr lang="en-US" sz="2400" dirty="0" smtClean="0">
                <a:solidFill>
                  <a:srgbClr val="0000FF"/>
                </a:solidFill>
                <a:latin typeface="Xyngia"/>
                <a:cs typeface="Xyngia"/>
              </a:rPr>
              <a:t>The establishment</a:t>
            </a:r>
          </a:p>
          <a:p>
            <a:pPr marL="342900" indent="-342900" defTabSz="914243">
              <a:buFont typeface="Wingdings" charset="2"/>
              <a:buChar char="Ø"/>
            </a:pPr>
            <a:r>
              <a:rPr lang="en-US" sz="2400" dirty="0" smtClean="0">
                <a:solidFill>
                  <a:srgbClr val="0000FF"/>
                </a:solidFill>
                <a:latin typeface="Xyngia"/>
                <a:cs typeface="Xyngia"/>
              </a:rPr>
              <a:t>Historical records</a:t>
            </a:r>
            <a:endParaRPr lang="en-US" sz="2400" dirty="0">
              <a:solidFill>
                <a:srgbClr val="0000FF"/>
              </a:solidFill>
              <a:latin typeface="Xyngia"/>
              <a:cs typeface="Xyngia"/>
            </a:endParaRPr>
          </a:p>
          <a:p>
            <a:pPr marL="342900" indent="-342900" defTabSz="914243">
              <a:buFont typeface="Wingdings" charset="2"/>
              <a:buChar char="Ø"/>
            </a:pPr>
            <a:r>
              <a:rPr lang="en-US" sz="2400" dirty="0" smtClean="0">
                <a:solidFill>
                  <a:srgbClr val="0000FF"/>
                </a:solidFill>
                <a:latin typeface="Xyngia"/>
                <a:cs typeface="Xyngia"/>
              </a:rPr>
              <a:t>Organized </a:t>
            </a:r>
            <a:r>
              <a:rPr lang="en-US" sz="2400" dirty="0" smtClean="0">
                <a:solidFill>
                  <a:srgbClr val="0000FF"/>
                </a:solidFill>
                <a:latin typeface="Xyngia"/>
                <a:cs typeface="Xyngia"/>
              </a:rPr>
              <a:t>religion.</a:t>
            </a:r>
          </a:p>
          <a:p>
            <a:pPr marL="342900" indent="-342900" defTabSz="914243">
              <a:buFont typeface="Wingdings" charset="2"/>
              <a:buChar char="Ø"/>
            </a:pPr>
            <a:r>
              <a:rPr lang="en-US" sz="2400" dirty="0" smtClean="0">
                <a:solidFill>
                  <a:srgbClr val="0000FF"/>
                </a:solidFill>
                <a:latin typeface="Xyngia"/>
                <a:cs typeface="Xyngia"/>
              </a:rPr>
              <a:t>Religious </a:t>
            </a:r>
            <a:r>
              <a:rPr lang="en-US" sz="2400" dirty="0">
                <a:solidFill>
                  <a:srgbClr val="0000FF"/>
                </a:solidFill>
                <a:latin typeface="Xyngia"/>
                <a:cs typeface="Xyngia"/>
              </a:rPr>
              <a:t>texts—especially </a:t>
            </a:r>
            <a:r>
              <a:rPr lang="en-US" sz="2400" dirty="0" smtClean="0">
                <a:solidFill>
                  <a:srgbClr val="0000FF"/>
                </a:solidFill>
                <a:latin typeface="Xyngia"/>
                <a:cs typeface="Xyngia"/>
              </a:rPr>
              <a:t>the Bible.</a:t>
            </a:r>
            <a:endParaRPr lang="en-US" sz="2400" i="1" dirty="0">
              <a:latin typeface="Xyngia"/>
              <a:cs typeface="Xyngi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1897" y="358247"/>
            <a:ext cx="7945877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43"/>
            <a:r>
              <a:rPr lang="en-US" sz="3700" cap="small" dirty="0" smtClean="0">
                <a:latin typeface="Xyngia"/>
                <a:cs typeface="Xyngia"/>
              </a:rPr>
              <a:t>Under Suspicion</a:t>
            </a:r>
            <a:endParaRPr lang="en-US" sz="3700" cap="small" dirty="0"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1894013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54479" y="1479556"/>
            <a:ext cx="688123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43"/>
            <a:r>
              <a:rPr lang="en-US" sz="4000" dirty="0"/>
              <a:t>Ideas and ideologies are powerful, and affect us </a:t>
            </a:r>
            <a:r>
              <a:rPr lang="en-US" sz="4000" dirty="0" smtClean="0"/>
              <a:t>all</a:t>
            </a:r>
          </a:p>
          <a:p>
            <a:pPr defTabSz="914243"/>
            <a:r>
              <a:rPr lang="en-US" sz="4000" dirty="0"/>
              <a:t>—whether </a:t>
            </a:r>
            <a:r>
              <a:rPr lang="en-US" sz="4000" dirty="0" smtClean="0"/>
              <a:t>we understand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them </a:t>
            </a:r>
            <a:r>
              <a:rPr lang="en-US" sz="4000" dirty="0" smtClean="0"/>
              <a:t>or not!</a:t>
            </a:r>
            <a:endParaRPr lang="en-US" sz="4000" dirty="0"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3473006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4174" y="794839"/>
            <a:ext cx="7504114" cy="3524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100" dirty="0" smtClean="0">
                <a:latin typeface="Xyngia"/>
                <a:cs typeface="Xyngia"/>
              </a:rPr>
              <a:t>What’s </a:t>
            </a:r>
            <a:r>
              <a:rPr lang="en-US" sz="4100" dirty="0">
                <a:latin typeface="Xyngia"/>
                <a:cs typeface="Xyngia"/>
              </a:rPr>
              <a:t>the big deal? </a:t>
            </a:r>
            <a:endParaRPr lang="en-US" sz="4100" dirty="0" smtClean="0">
              <a:latin typeface="Xyngia"/>
              <a:cs typeface="Xyngia"/>
            </a:endParaRPr>
          </a:p>
          <a:p>
            <a:pPr lvl="0"/>
            <a:endParaRPr lang="en-US" sz="3700" dirty="0">
              <a:latin typeface="Xyngia"/>
              <a:cs typeface="Xyngia"/>
            </a:endParaRPr>
          </a:p>
          <a:p>
            <a:pPr lvl="0"/>
            <a:r>
              <a:rPr lang="en-US" sz="2900" dirty="0" smtClean="0">
                <a:latin typeface="Xyngia"/>
                <a:cs typeface="Xyngia"/>
              </a:rPr>
              <a:t>Well</a:t>
            </a:r>
            <a:r>
              <a:rPr lang="en-US" sz="2900" dirty="0">
                <a:latin typeface="Xyngia"/>
                <a:cs typeface="Xyngia"/>
              </a:rPr>
              <a:t>, PM thinking has </a:t>
            </a:r>
            <a:r>
              <a:rPr lang="en-US" sz="2900" i="1" dirty="0">
                <a:latin typeface="Xyngia"/>
                <a:cs typeface="Xyngia"/>
              </a:rPr>
              <a:t>already</a:t>
            </a:r>
            <a:r>
              <a:rPr lang="en-US" sz="2900" dirty="0">
                <a:latin typeface="Xyngia"/>
                <a:cs typeface="Xyngia"/>
              </a:rPr>
              <a:t> affected your church youth group, campus ministry, younger singles and families—and even many </a:t>
            </a:r>
            <a:r>
              <a:rPr lang="en-US" sz="2900" dirty="0" smtClean="0">
                <a:latin typeface="Xyngia"/>
                <a:cs typeface="Xyngia"/>
              </a:rPr>
              <a:t>in the </a:t>
            </a:r>
            <a:r>
              <a:rPr lang="en-US" sz="2900" dirty="0">
                <a:latin typeface="Xyngia"/>
                <a:cs typeface="Xyngia"/>
              </a:rPr>
              <a:t>previous generation!</a:t>
            </a:r>
          </a:p>
        </p:txBody>
      </p:sp>
    </p:spTree>
    <p:extLst>
      <p:ext uri="{BB962C8B-B14F-4D97-AF65-F5344CB8AC3E}">
        <p14:creationId xmlns:p14="http://schemas.microsoft.com/office/powerpoint/2010/main" val="2379956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2521" y="1036270"/>
            <a:ext cx="818656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dirty="0">
                <a:latin typeface="Xyngia"/>
                <a:cs typeface="Xyngia"/>
              </a:rPr>
              <a:t>In </a:t>
            </a:r>
            <a:r>
              <a:rPr lang="en-US" sz="4000" dirty="0" smtClean="0">
                <a:latin typeface="Xyngia"/>
                <a:cs typeface="Xyngia"/>
              </a:rPr>
              <a:t>this presentation we’ll </a:t>
            </a:r>
            <a:r>
              <a:rPr lang="en-US" sz="4000" dirty="0">
                <a:latin typeface="Xyngia"/>
                <a:cs typeface="Xyngia"/>
              </a:rPr>
              <a:t>become familiar with </a:t>
            </a:r>
            <a:r>
              <a:rPr lang="en-US" sz="4000" dirty="0" smtClean="0">
                <a:solidFill>
                  <a:srgbClr val="000090"/>
                </a:solidFill>
                <a:latin typeface="Xyngia"/>
                <a:cs typeface="Xyngia"/>
              </a:rPr>
              <a:t>4 facets </a:t>
            </a:r>
            <a:r>
              <a:rPr lang="en-US" sz="4000" dirty="0">
                <a:latin typeface="Xyngia"/>
                <a:cs typeface="Xyngia"/>
              </a:rPr>
              <a:t>of PM, and learn </a:t>
            </a:r>
            <a:r>
              <a:rPr lang="en-US" sz="4000" dirty="0" smtClean="0">
                <a:solidFill>
                  <a:srgbClr val="000090"/>
                </a:solidFill>
                <a:latin typeface="Xyngia"/>
                <a:cs typeface="Xyngia"/>
              </a:rPr>
              <a:t>5 strategies</a:t>
            </a:r>
            <a:r>
              <a:rPr lang="en-US" sz="4000" dirty="0" smtClean="0">
                <a:latin typeface="Xyngia"/>
                <a:cs typeface="Xyngia"/>
              </a:rPr>
              <a:t> </a:t>
            </a:r>
            <a:r>
              <a:rPr lang="en-US" sz="4000" dirty="0">
                <a:latin typeface="Xyngia"/>
                <a:cs typeface="Xyngia"/>
              </a:rPr>
              <a:t>for appropriate Christian response. </a:t>
            </a:r>
          </a:p>
        </p:txBody>
      </p:sp>
    </p:spTree>
    <p:extLst>
      <p:ext uri="{BB962C8B-B14F-4D97-AF65-F5344CB8AC3E}">
        <p14:creationId xmlns:p14="http://schemas.microsoft.com/office/powerpoint/2010/main" val="381145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9412" y="1505629"/>
            <a:ext cx="8490405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500" cap="small" dirty="0" smtClean="0">
                <a:latin typeface="Xyngia"/>
                <a:cs typeface="Xyngia"/>
              </a:rPr>
              <a:t>Four Facets </a:t>
            </a:r>
          </a:p>
        </p:txBody>
      </p:sp>
    </p:spTree>
    <p:extLst>
      <p:ext uri="{BB962C8B-B14F-4D97-AF65-F5344CB8AC3E}">
        <p14:creationId xmlns:p14="http://schemas.microsoft.com/office/powerpoint/2010/main" val="1935199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2521" y="1036269"/>
            <a:ext cx="81865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cap="small" dirty="0" smtClean="0">
                <a:latin typeface="Xyngia"/>
                <a:cs typeface="Xyngia"/>
              </a:rPr>
              <a:t>Facet 1: </a:t>
            </a:r>
          </a:p>
          <a:p>
            <a:pPr algn="ctr"/>
            <a:r>
              <a:rPr lang="en-US" sz="4800" cap="small" dirty="0" smtClean="0">
                <a:ln>
                  <a:solidFill>
                    <a:schemeClr val="tx1"/>
                  </a:solidFill>
                </a:ln>
                <a:solidFill>
                  <a:srgbClr val="880002"/>
                </a:solidFill>
                <a:latin typeface="Xyngia"/>
                <a:cs typeface="Xyngia"/>
              </a:rPr>
              <a:t>Truths, not Truth</a:t>
            </a:r>
            <a:endParaRPr lang="en-US" sz="4800" cap="small" dirty="0"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301639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2520" y="542914"/>
            <a:ext cx="75426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 smtClean="0">
                <a:solidFill>
                  <a:srgbClr val="0000FF"/>
                </a:solidFill>
                <a:latin typeface="Xyngia"/>
                <a:cs typeface="Xyngia"/>
              </a:rPr>
              <a:t>History</a:t>
            </a:r>
            <a:r>
              <a:rPr lang="en-US" sz="2800" dirty="0">
                <a:solidFill>
                  <a:srgbClr val="0000FF"/>
                </a:solidFill>
                <a:latin typeface="Xyngia"/>
                <a:cs typeface="Xyngia"/>
              </a:rPr>
              <a:t>: </a:t>
            </a:r>
            <a:r>
              <a:rPr lang="en-US" sz="2800" dirty="0" smtClean="0">
                <a:solidFill>
                  <a:srgbClr val="0000FF"/>
                </a:solidFill>
                <a:latin typeface="Xyngia"/>
                <a:cs typeface="Xyngia"/>
              </a:rPr>
              <a:t> Winners </a:t>
            </a:r>
            <a:r>
              <a:rPr lang="en-US" sz="2800" dirty="0">
                <a:solidFill>
                  <a:srgbClr val="0000FF"/>
                </a:solidFill>
                <a:latin typeface="Xyngia"/>
                <a:cs typeface="Xyngia"/>
              </a:rPr>
              <a:t>write the history </a:t>
            </a:r>
            <a:r>
              <a:rPr lang="en-US" sz="2800" dirty="0" smtClean="0">
                <a:solidFill>
                  <a:srgbClr val="0000FF"/>
                </a:solidFill>
                <a:latin typeface="Xyngia"/>
                <a:cs typeface="Xyngia"/>
              </a:rPr>
              <a:t>books. </a:t>
            </a:r>
            <a:r>
              <a:rPr lang="en-US" sz="2800" dirty="0" smtClean="0">
                <a:latin typeface="Xyngia"/>
                <a:cs typeface="Xyngia"/>
              </a:rPr>
              <a:t>(This usually means privileged white males.)</a:t>
            </a:r>
            <a:endParaRPr lang="en-US" sz="2400" dirty="0"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517912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2520" y="542913"/>
            <a:ext cx="7542696" cy="2231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 smtClean="0">
                <a:solidFill>
                  <a:srgbClr val="0000FF"/>
                </a:solidFill>
                <a:latin typeface="Xyngia"/>
                <a:cs typeface="Xyngia"/>
              </a:rPr>
              <a:t>History</a:t>
            </a:r>
            <a:r>
              <a:rPr lang="en-US" sz="2800" dirty="0">
                <a:solidFill>
                  <a:srgbClr val="0000FF"/>
                </a:solidFill>
                <a:latin typeface="Xyngia"/>
                <a:cs typeface="Xyngia"/>
              </a:rPr>
              <a:t>: </a:t>
            </a:r>
            <a:r>
              <a:rPr lang="en-US" sz="2800" dirty="0" smtClean="0">
                <a:solidFill>
                  <a:srgbClr val="0000FF"/>
                </a:solidFill>
                <a:latin typeface="Xyngia"/>
                <a:cs typeface="Xyngia"/>
              </a:rPr>
              <a:t> Winners </a:t>
            </a:r>
            <a:r>
              <a:rPr lang="en-US" sz="2800" dirty="0">
                <a:solidFill>
                  <a:srgbClr val="0000FF"/>
                </a:solidFill>
                <a:latin typeface="Xyngia"/>
                <a:cs typeface="Xyngia"/>
              </a:rPr>
              <a:t>write the history </a:t>
            </a:r>
            <a:r>
              <a:rPr lang="en-US" sz="2800" dirty="0" smtClean="0">
                <a:solidFill>
                  <a:srgbClr val="0000FF"/>
                </a:solidFill>
                <a:latin typeface="Xyngia"/>
                <a:cs typeface="Xyngia"/>
              </a:rPr>
              <a:t>books. </a:t>
            </a:r>
            <a:r>
              <a:rPr lang="en-US" sz="2800" dirty="0" smtClean="0">
                <a:latin typeface="Xyngia"/>
                <a:cs typeface="Xyngia"/>
              </a:rPr>
              <a:t>(This usually means privileged white males.)</a:t>
            </a:r>
          </a:p>
          <a:p>
            <a:pPr lvl="0"/>
            <a:endParaRPr lang="en-US" sz="1100" dirty="0" smtClean="0">
              <a:latin typeface="Xyngia"/>
              <a:cs typeface="Xyngia"/>
            </a:endParaRPr>
          </a:p>
          <a:p>
            <a:pPr marL="285750" lvl="0" indent="-285750">
              <a:buFont typeface="Arial"/>
              <a:buChar char="•"/>
            </a:pPr>
            <a:r>
              <a:rPr lang="en-US" sz="2400" dirty="0" smtClean="0">
                <a:latin typeface="Xyngia"/>
                <a:cs typeface="Xyngia"/>
              </a:rPr>
              <a:t>US </a:t>
            </a:r>
            <a:r>
              <a:rPr lang="en-US" sz="2400" dirty="0">
                <a:latin typeface="Xyngia"/>
                <a:cs typeface="Xyngia"/>
              </a:rPr>
              <a:t>history</a:t>
            </a:r>
            <a:r>
              <a:rPr lang="en-US" sz="2400" dirty="0" smtClean="0">
                <a:latin typeface="Xyngia"/>
                <a:cs typeface="Xyngia"/>
              </a:rPr>
              <a:t>—Not presented from </a:t>
            </a:r>
            <a:r>
              <a:rPr lang="en-US" sz="2400" dirty="0">
                <a:latin typeface="Xyngia"/>
                <a:cs typeface="Xyngia"/>
              </a:rPr>
              <a:t>the viewpoint of the Indians, </a:t>
            </a:r>
            <a:r>
              <a:rPr lang="en-US" sz="2400" dirty="0" smtClean="0">
                <a:latin typeface="Xyngia"/>
                <a:cs typeface="Xyngia"/>
              </a:rPr>
              <a:t>African </a:t>
            </a:r>
            <a:r>
              <a:rPr lang="en-US" sz="2400" dirty="0">
                <a:latin typeface="Xyngia"/>
                <a:cs typeface="Xyngia"/>
              </a:rPr>
              <a:t>slaves, </a:t>
            </a:r>
            <a:r>
              <a:rPr lang="en-US" sz="2400" dirty="0" smtClean="0">
                <a:latin typeface="Xyngia"/>
                <a:cs typeface="Xyngia"/>
              </a:rPr>
              <a:t>women, or </a:t>
            </a:r>
            <a:r>
              <a:rPr lang="en-US" sz="2400" dirty="0">
                <a:latin typeface="Xyngia"/>
                <a:cs typeface="Xyngia"/>
              </a:rPr>
              <a:t>the </a:t>
            </a:r>
            <a:r>
              <a:rPr lang="en-US" sz="2400" dirty="0" smtClean="0">
                <a:latin typeface="Xyngia"/>
                <a:cs typeface="Xyngia"/>
              </a:rPr>
              <a:t>disenfranchised.</a:t>
            </a:r>
            <a:endParaRPr lang="en-US" sz="2400" dirty="0"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3604855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2520" y="542914"/>
            <a:ext cx="7542696" cy="4078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 smtClean="0">
                <a:solidFill>
                  <a:srgbClr val="0000FF"/>
                </a:solidFill>
                <a:latin typeface="Xyngia"/>
                <a:cs typeface="Xyngia"/>
              </a:rPr>
              <a:t>History</a:t>
            </a:r>
            <a:r>
              <a:rPr lang="en-US" sz="2800" dirty="0">
                <a:solidFill>
                  <a:srgbClr val="0000FF"/>
                </a:solidFill>
                <a:latin typeface="Xyngia"/>
                <a:cs typeface="Xyngia"/>
              </a:rPr>
              <a:t>: </a:t>
            </a:r>
            <a:r>
              <a:rPr lang="en-US" sz="2800" dirty="0" smtClean="0">
                <a:solidFill>
                  <a:srgbClr val="0000FF"/>
                </a:solidFill>
                <a:latin typeface="Xyngia"/>
                <a:cs typeface="Xyngia"/>
              </a:rPr>
              <a:t> Winners </a:t>
            </a:r>
            <a:r>
              <a:rPr lang="en-US" sz="2800" dirty="0">
                <a:solidFill>
                  <a:srgbClr val="0000FF"/>
                </a:solidFill>
                <a:latin typeface="Xyngia"/>
                <a:cs typeface="Xyngia"/>
              </a:rPr>
              <a:t>write the history </a:t>
            </a:r>
            <a:r>
              <a:rPr lang="en-US" sz="2800" dirty="0" smtClean="0">
                <a:solidFill>
                  <a:srgbClr val="0000FF"/>
                </a:solidFill>
                <a:latin typeface="Xyngia"/>
                <a:cs typeface="Xyngia"/>
              </a:rPr>
              <a:t>books. </a:t>
            </a:r>
            <a:r>
              <a:rPr lang="en-US" sz="2800" dirty="0" smtClean="0">
                <a:latin typeface="Xyngia"/>
                <a:cs typeface="Xyngia"/>
              </a:rPr>
              <a:t>(This usually means privileged white males.)</a:t>
            </a:r>
          </a:p>
          <a:p>
            <a:pPr lvl="0"/>
            <a:endParaRPr lang="en-US" sz="1100" dirty="0" smtClean="0">
              <a:latin typeface="Xyngia"/>
              <a:cs typeface="Xyngia"/>
            </a:endParaRPr>
          </a:p>
          <a:p>
            <a:pPr marL="285750" lvl="0" indent="-285750">
              <a:buFont typeface="Arial"/>
              <a:buChar char="•"/>
            </a:pPr>
            <a:r>
              <a:rPr lang="en-US" sz="2400" dirty="0" smtClean="0">
                <a:latin typeface="Xyngia"/>
                <a:cs typeface="Xyngia"/>
              </a:rPr>
              <a:t>US </a:t>
            </a:r>
            <a:r>
              <a:rPr lang="en-US" sz="2400" dirty="0">
                <a:latin typeface="Xyngia"/>
                <a:cs typeface="Xyngia"/>
              </a:rPr>
              <a:t>history</a:t>
            </a:r>
            <a:r>
              <a:rPr lang="en-US" sz="2400" dirty="0" smtClean="0">
                <a:latin typeface="Xyngia"/>
                <a:cs typeface="Xyngia"/>
              </a:rPr>
              <a:t>—Not presented from </a:t>
            </a:r>
            <a:r>
              <a:rPr lang="en-US" sz="2400" dirty="0">
                <a:latin typeface="Xyngia"/>
                <a:cs typeface="Xyngia"/>
              </a:rPr>
              <a:t>the viewpoint of the Indians, </a:t>
            </a:r>
            <a:r>
              <a:rPr lang="en-US" sz="2400" dirty="0" smtClean="0">
                <a:latin typeface="Xyngia"/>
                <a:cs typeface="Xyngia"/>
              </a:rPr>
              <a:t>African </a:t>
            </a:r>
            <a:r>
              <a:rPr lang="en-US" sz="2400" dirty="0">
                <a:latin typeface="Xyngia"/>
                <a:cs typeface="Xyngia"/>
              </a:rPr>
              <a:t>slaves, </a:t>
            </a:r>
            <a:r>
              <a:rPr lang="en-US" sz="2400" dirty="0" smtClean="0">
                <a:latin typeface="Xyngia"/>
                <a:cs typeface="Xyngia"/>
              </a:rPr>
              <a:t>women, or </a:t>
            </a:r>
            <a:r>
              <a:rPr lang="en-US" sz="2400" dirty="0">
                <a:latin typeface="Xyngia"/>
                <a:cs typeface="Xyngia"/>
              </a:rPr>
              <a:t>the </a:t>
            </a:r>
            <a:r>
              <a:rPr lang="en-US" sz="2400" dirty="0" smtClean="0">
                <a:latin typeface="Xyngia"/>
                <a:cs typeface="Xyngia"/>
              </a:rPr>
              <a:t>disenfranchised.</a:t>
            </a:r>
          </a:p>
          <a:p>
            <a:pPr marL="285750" lvl="0" indent="-285750">
              <a:buFont typeface="Arial"/>
              <a:buChar char="•"/>
            </a:pPr>
            <a:r>
              <a:rPr lang="en-US" sz="2400" dirty="0" smtClean="0">
                <a:latin typeface="Xyngia"/>
                <a:cs typeface="Xyngia"/>
              </a:rPr>
              <a:t>The </a:t>
            </a:r>
            <a:r>
              <a:rPr lang="en-US" sz="2400" dirty="0">
                <a:latin typeface="Xyngia"/>
                <a:cs typeface="Xyngia"/>
              </a:rPr>
              <a:t>Canaanites didn’t write the book of Joshua. </a:t>
            </a:r>
          </a:p>
          <a:p>
            <a:pPr marL="285750" lvl="0" indent="-285750">
              <a:buFont typeface="Arial"/>
              <a:buChar char="•"/>
            </a:pPr>
            <a:r>
              <a:rPr lang="en-US" sz="2400" dirty="0" smtClean="0">
                <a:latin typeface="Xyngia"/>
                <a:cs typeface="Xyngia"/>
              </a:rPr>
              <a:t>Imagine </a:t>
            </a:r>
            <a:r>
              <a:rPr lang="en-US" sz="2400" dirty="0">
                <a:latin typeface="Xyngia"/>
                <a:cs typeface="Xyngia"/>
              </a:rPr>
              <a:t>how different 1 Samuel would read if it had been published by the Philistines! </a:t>
            </a:r>
          </a:p>
          <a:p>
            <a:pPr marL="285750" lvl="0" indent="-285750">
              <a:buFont typeface="Arial"/>
              <a:buChar char="•"/>
            </a:pPr>
            <a:r>
              <a:rPr lang="en-US" sz="2400" dirty="0" smtClean="0">
                <a:latin typeface="Xyngia"/>
                <a:cs typeface="Xyngia"/>
              </a:rPr>
              <a:t>Or </a:t>
            </a:r>
            <a:r>
              <a:rPr lang="en-US" sz="2400" dirty="0">
                <a:latin typeface="Xyngia"/>
                <a:cs typeface="Xyngia"/>
              </a:rPr>
              <a:t>if the events of Acts of the Apostles were recounted by the High Priest in </a:t>
            </a:r>
            <a:r>
              <a:rPr lang="en-US" sz="2400" dirty="0" smtClean="0">
                <a:latin typeface="Xyngia"/>
                <a:cs typeface="Xyngia"/>
              </a:rPr>
              <a:t>Jerusalem!</a:t>
            </a:r>
            <a:endParaRPr lang="en-US" sz="2400" dirty="0"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965042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1360" y="2160178"/>
            <a:ext cx="754269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600" i="1" dirty="0" err="1" smtClean="0">
                <a:solidFill>
                  <a:srgbClr val="0000FF"/>
                </a:solidFill>
                <a:latin typeface="Xyngia"/>
                <a:cs typeface="Xyngia"/>
              </a:rPr>
              <a:t>Intertextuality</a:t>
            </a:r>
            <a:endParaRPr lang="en-US" sz="6600" i="1" dirty="0">
              <a:solidFill>
                <a:srgbClr val="0000FF"/>
              </a:solidFill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2833776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397" y="1396993"/>
            <a:ext cx="754269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3500" dirty="0" smtClean="0">
                <a:latin typeface="Xyngia"/>
                <a:cs typeface="Xyngia"/>
              </a:rPr>
              <a:t>Many truths, many </a:t>
            </a:r>
            <a:r>
              <a:rPr lang="en-US" sz="3500" i="1" dirty="0" err="1" smtClean="0">
                <a:latin typeface="Xyngia"/>
                <a:cs typeface="Xyngia"/>
              </a:rPr>
              <a:t>Christianities</a:t>
            </a:r>
            <a:r>
              <a:rPr lang="en-US" sz="3500" i="1" dirty="0" smtClean="0">
                <a:latin typeface="Xyngia"/>
                <a:cs typeface="Xyngia"/>
              </a:rPr>
              <a:t>. </a:t>
            </a:r>
          </a:p>
          <a:p>
            <a:pPr lvl="1"/>
            <a:endParaRPr lang="en-US" sz="3500" dirty="0" smtClean="0">
              <a:latin typeface="Xyngia"/>
              <a:cs typeface="Xyngia"/>
            </a:endParaRPr>
          </a:p>
          <a:p>
            <a:pPr lvl="1"/>
            <a:r>
              <a:rPr lang="en-US" sz="3500" dirty="0" smtClean="0">
                <a:latin typeface="Xyngia"/>
                <a:cs typeface="Xyngia"/>
              </a:rPr>
              <a:t>“</a:t>
            </a:r>
            <a:r>
              <a:rPr lang="en-US" sz="3500" dirty="0" smtClean="0">
                <a:latin typeface="Xyngia"/>
                <a:cs typeface="Xyngia"/>
              </a:rPr>
              <a:t>That's </a:t>
            </a:r>
            <a:r>
              <a:rPr lang="en-US" sz="3500" dirty="0" smtClean="0">
                <a:latin typeface="Xyngia"/>
                <a:cs typeface="Xyngia"/>
              </a:rPr>
              <a:t>your interpretation.”</a:t>
            </a:r>
            <a:endParaRPr lang="en-US" sz="3500" dirty="0"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569046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z="2800">
              <a:solidFill>
                <a:srgbClr val="FFFF00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71650"/>
            <a:ext cx="8229600" cy="30861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endParaRPr lang="en-US" sz="3400" b="1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6373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z="2800">
              <a:solidFill>
                <a:srgbClr val="FFFF00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71650"/>
            <a:ext cx="8229600" cy="30861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endParaRPr lang="en-US" sz="3400" b="1" dirty="0">
              <a:solidFill>
                <a:schemeClr val="bg1"/>
              </a:solidFill>
            </a:endParaRPr>
          </a:p>
        </p:txBody>
      </p:sp>
      <p:pic>
        <p:nvPicPr>
          <p:cNvPr id="4" name="Picture 3" descr="e-coli-streptococc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442" y="1564044"/>
            <a:ext cx="4090288" cy="221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238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z="2800">
              <a:solidFill>
                <a:srgbClr val="FFFF00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71650"/>
            <a:ext cx="8229600" cy="30861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endParaRPr lang="en-US" sz="34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1958"/>
            <a:ext cx="9144000" cy="399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7959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z="2800">
              <a:solidFill>
                <a:srgbClr val="FFFF00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71650"/>
            <a:ext cx="8229600" cy="30861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endParaRPr lang="en-US" sz="3400" b="1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3782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z="2800">
              <a:solidFill>
                <a:srgbClr val="FFFF00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71650"/>
            <a:ext cx="8229600" cy="30861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endParaRPr lang="en-US" sz="3400" b="1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09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59337" y="812217"/>
            <a:ext cx="754269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r"/>
            <a:r>
              <a:rPr lang="en-US" sz="35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Xyngia"/>
                <a:cs typeface="Xyngia"/>
              </a:rPr>
              <a:t>Isn’t o</a:t>
            </a:r>
            <a:r>
              <a:rPr lang="en-US" sz="35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Xyngia"/>
                <a:cs typeface="Xyngia"/>
              </a:rPr>
              <a:t>ne way up the mountain is as good as another?</a:t>
            </a:r>
            <a:endParaRPr lang="en-US" sz="3500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42440565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2520" y="542913"/>
            <a:ext cx="7542696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300" b="1" dirty="0" smtClean="0">
                <a:latin typeface="Xyngia"/>
                <a:cs typeface="Xyngia"/>
              </a:rPr>
              <a:t>All world religions</a:t>
            </a:r>
            <a:r>
              <a:rPr lang="en-US" sz="2300" b="1" dirty="0">
                <a:latin typeface="Xyngia"/>
                <a:cs typeface="Xyngia"/>
              </a:rPr>
              <a:t> </a:t>
            </a:r>
            <a:r>
              <a:rPr lang="en-US" sz="2300" b="1" dirty="0" smtClean="0">
                <a:latin typeface="Xyngia"/>
                <a:cs typeface="Xyngia"/>
              </a:rPr>
              <a:t>equal?</a:t>
            </a:r>
            <a:endParaRPr lang="en-US" sz="2300" b="1" dirty="0" smtClean="0">
              <a:latin typeface="Xyngia"/>
              <a:cs typeface="Xyngia"/>
            </a:endParaRPr>
          </a:p>
          <a:p>
            <a:pPr lvl="0"/>
            <a:endParaRPr lang="en-US" sz="1200" dirty="0" smtClean="0">
              <a:latin typeface="Xyngia"/>
              <a:cs typeface="Xyngia"/>
            </a:endParaRPr>
          </a:p>
          <a:p>
            <a:pPr marL="342900" lvl="0" indent="-342900">
              <a:buFont typeface="Wingdings" charset="2"/>
              <a:buChar char="Ø"/>
            </a:pPr>
            <a:r>
              <a:rPr lang="en-US" sz="2300" dirty="0" smtClean="0">
                <a:latin typeface="Xyngia"/>
                <a:cs typeface="Xyngia"/>
              </a:rPr>
              <a:t>Transformation </a:t>
            </a:r>
            <a:r>
              <a:rPr lang="en-US" sz="2300" dirty="0">
                <a:latin typeface="Xyngia"/>
                <a:cs typeface="Xyngia"/>
              </a:rPr>
              <a:t>of </a:t>
            </a:r>
            <a:r>
              <a:rPr lang="en-US" sz="2300" b="1" dirty="0" smtClean="0">
                <a:solidFill>
                  <a:srgbClr val="0000FF"/>
                </a:solidFill>
                <a:latin typeface="Xyngia"/>
                <a:cs typeface="Xyngia"/>
              </a:rPr>
              <a:t>tolerance</a:t>
            </a:r>
            <a:r>
              <a:rPr lang="en-US" sz="2300" dirty="0" smtClean="0">
                <a:latin typeface="Xyngia"/>
                <a:cs typeface="Xyngia"/>
              </a:rPr>
              <a:t>—from tolerance of persons to tolerance of ideas.</a:t>
            </a:r>
            <a:endParaRPr lang="en-US" sz="2300" dirty="0"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3251261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2520" y="542914"/>
            <a:ext cx="7542696" cy="3462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300" b="1" dirty="0">
                <a:latin typeface="Xyngia"/>
                <a:cs typeface="Xyngia"/>
              </a:rPr>
              <a:t>All world religions equal?</a:t>
            </a:r>
          </a:p>
          <a:p>
            <a:pPr lvl="0"/>
            <a:endParaRPr lang="en-US" sz="1200" dirty="0" smtClean="0">
              <a:latin typeface="Xyngia"/>
              <a:cs typeface="Xyngia"/>
            </a:endParaRPr>
          </a:p>
          <a:p>
            <a:pPr marL="342900" lvl="0" indent="-342900">
              <a:buFont typeface="Wingdings" charset="2"/>
              <a:buChar char="Ø"/>
            </a:pPr>
            <a:r>
              <a:rPr lang="en-US" sz="2300" dirty="0" smtClean="0">
                <a:latin typeface="Xyngia"/>
                <a:cs typeface="Xyngia"/>
              </a:rPr>
              <a:t>Transformation </a:t>
            </a:r>
            <a:r>
              <a:rPr lang="en-US" sz="2300" dirty="0">
                <a:latin typeface="Xyngia"/>
                <a:cs typeface="Xyngia"/>
              </a:rPr>
              <a:t>of </a:t>
            </a:r>
            <a:r>
              <a:rPr lang="en-US" sz="2300" b="1" dirty="0" smtClean="0">
                <a:solidFill>
                  <a:srgbClr val="0000FF"/>
                </a:solidFill>
                <a:latin typeface="Xyngia"/>
                <a:cs typeface="Xyngia"/>
              </a:rPr>
              <a:t>tolerance</a:t>
            </a:r>
            <a:r>
              <a:rPr lang="en-US" sz="2300" dirty="0" smtClean="0">
                <a:latin typeface="Xyngia"/>
                <a:cs typeface="Xyngia"/>
              </a:rPr>
              <a:t>—from tolerance of persons to tolerance of ideas.</a:t>
            </a:r>
            <a:endParaRPr lang="en-US" sz="2300" dirty="0">
              <a:latin typeface="Xyngia"/>
              <a:cs typeface="Xyngia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sz="2300" dirty="0">
                <a:latin typeface="Xyngia"/>
                <a:cs typeface="Xyngia"/>
              </a:rPr>
              <a:t>G. K. </a:t>
            </a:r>
            <a:r>
              <a:rPr lang="en-US" sz="2300" dirty="0" smtClean="0">
                <a:latin typeface="Xyngia"/>
                <a:cs typeface="Xyngia"/>
              </a:rPr>
              <a:t>Chesterton:</a:t>
            </a:r>
            <a:endParaRPr lang="en-US" sz="2300" dirty="0">
              <a:latin typeface="Xyngia"/>
              <a:cs typeface="Xyngia"/>
            </a:endParaRPr>
          </a:p>
          <a:p>
            <a:pPr marL="800018" lvl="1" indent="-342900">
              <a:buFont typeface="Wingdings" charset="2"/>
              <a:buChar char="Ø"/>
            </a:pPr>
            <a:r>
              <a:rPr lang="en-US" sz="2300" dirty="0" smtClean="0">
                <a:latin typeface="Xyngia"/>
                <a:cs typeface="Xyngia"/>
              </a:rPr>
              <a:t>“</a:t>
            </a:r>
            <a:r>
              <a:rPr lang="en-US" sz="2300" dirty="0">
                <a:latin typeface="Xyngia"/>
                <a:cs typeface="Xyngia"/>
              </a:rPr>
              <a:t>There are those who hate Christianity and call their hatred an all-embracing love for all religions</a:t>
            </a:r>
            <a:r>
              <a:rPr lang="en-US" sz="2300" dirty="0" smtClean="0">
                <a:latin typeface="Xyngia"/>
                <a:cs typeface="Xyngia"/>
              </a:rPr>
              <a:t>.”</a:t>
            </a:r>
            <a:endParaRPr lang="en-US" sz="2300" dirty="0">
              <a:latin typeface="Xyngia"/>
              <a:cs typeface="Xyngia"/>
            </a:endParaRPr>
          </a:p>
          <a:p>
            <a:pPr marL="800018" lvl="1" indent="-342900">
              <a:buFont typeface="Wingdings" charset="2"/>
              <a:buChar char="Ø"/>
            </a:pPr>
            <a:r>
              <a:rPr lang="en-US" sz="2300" dirty="0" smtClean="0">
                <a:solidFill>
                  <a:srgbClr val="0000FF"/>
                </a:solidFill>
                <a:latin typeface="Xyngia"/>
                <a:cs typeface="Xyngia"/>
              </a:rPr>
              <a:t>“</a:t>
            </a:r>
            <a:r>
              <a:rPr lang="en-US" sz="2300" dirty="0" smtClean="0">
                <a:solidFill>
                  <a:srgbClr val="0000FF"/>
                </a:solidFill>
                <a:latin typeface="Xyngia"/>
                <a:cs typeface="Xyngia"/>
              </a:rPr>
              <a:t>These </a:t>
            </a:r>
            <a:r>
              <a:rPr lang="en-US" sz="2300" dirty="0">
                <a:solidFill>
                  <a:srgbClr val="0000FF"/>
                </a:solidFill>
                <a:latin typeface="Xyngia"/>
                <a:cs typeface="Xyngia"/>
              </a:rPr>
              <a:t>are the days when the Christian is expected to praise every creed except his own</a:t>
            </a:r>
            <a:r>
              <a:rPr lang="en-US" sz="2300" dirty="0" smtClean="0">
                <a:solidFill>
                  <a:srgbClr val="0000FF"/>
                </a:solidFill>
                <a:latin typeface="Xyngia"/>
                <a:cs typeface="Xyngia"/>
              </a:rPr>
              <a:t>.”</a:t>
            </a:r>
            <a:endParaRPr lang="en-US" sz="2300" dirty="0">
              <a:solidFill>
                <a:srgbClr val="0000FF"/>
              </a:solidFill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1221336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2520" y="542914"/>
            <a:ext cx="7542696" cy="41703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300" b="1" dirty="0">
                <a:latin typeface="Xyngia"/>
                <a:cs typeface="Xyngia"/>
              </a:rPr>
              <a:t>All world religions equal?</a:t>
            </a:r>
          </a:p>
          <a:p>
            <a:pPr lvl="0"/>
            <a:endParaRPr lang="en-US" sz="1200" dirty="0" smtClean="0">
              <a:latin typeface="Xyngia"/>
              <a:cs typeface="Xyngia"/>
            </a:endParaRPr>
          </a:p>
          <a:p>
            <a:pPr marL="342900" lvl="0" indent="-342900">
              <a:buFont typeface="Wingdings" charset="2"/>
              <a:buChar char="Ø"/>
            </a:pPr>
            <a:r>
              <a:rPr lang="en-US" sz="2300" dirty="0" smtClean="0">
                <a:latin typeface="Xyngia"/>
                <a:cs typeface="Xyngia"/>
              </a:rPr>
              <a:t>Transformation </a:t>
            </a:r>
            <a:r>
              <a:rPr lang="en-US" sz="2300" dirty="0">
                <a:latin typeface="Xyngia"/>
                <a:cs typeface="Xyngia"/>
              </a:rPr>
              <a:t>of </a:t>
            </a:r>
            <a:r>
              <a:rPr lang="en-US" sz="2300" b="1" dirty="0" smtClean="0">
                <a:solidFill>
                  <a:srgbClr val="0000FF"/>
                </a:solidFill>
                <a:latin typeface="Xyngia"/>
                <a:cs typeface="Xyngia"/>
              </a:rPr>
              <a:t>tolerance</a:t>
            </a:r>
            <a:r>
              <a:rPr lang="en-US" sz="2300" dirty="0" smtClean="0">
                <a:latin typeface="Xyngia"/>
                <a:cs typeface="Xyngia"/>
              </a:rPr>
              <a:t>—from tolerance of persons to tolerance of ideas.</a:t>
            </a:r>
            <a:endParaRPr lang="en-US" sz="2300" dirty="0">
              <a:latin typeface="Xyngia"/>
              <a:cs typeface="Xyngia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sz="2300" dirty="0">
                <a:latin typeface="Xyngia"/>
                <a:cs typeface="Xyngia"/>
              </a:rPr>
              <a:t>G. K. </a:t>
            </a:r>
            <a:r>
              <a:rPr lang="en-US" sz="2300" dirty="0" smtClean="0">
                <a:latin typeface="Xyngia"/>
                <a:cs typeface="Xyngia"/>
              </a:rPr>
              <a:t>Chesterton:</a:t>
            </a:r>
            <a:endParaRPr lang="en-US" sz="2300" dirty="0">
              <a:latin typeface="Xyngia"/>
              <a:cs typeface="Xyngia"/>
            </a:endParaRPr>
          </a:p>
          <a:p>
            <a:pPr marL="800018" lvl="1" indent="-342900">
              <a:buFont typeface="Wingdings" charset="2"/>
              <a:buChar char="Ø"/>
            </a:pPr>
            <a:r>
              <a:rPr lang="en-US" sz="2300" dirty="0" smtClean="0">
                <a:latin typeface="Xyngia"/>
                <a:cs typeface="Xyngia"/>
              </a:rPr>
              <a:t>“</a:t>
            </a:r>
            <a:r>
              <a:rPr lang="en-US" sz="2300" dirty="0">
                <a:latin typeface="Xyngia"/>
                <a:cs typeface="Xyngia"/>
              </a:rPr>
              <a:t>There are those who hate Christianity and call their hatred an all-embracing love for all religions</a:t>
            </a:r>
            <a:r>
              <a:rPr lang="en-US" sz="2300" dirty="0" smtClean="0">
                <a:latin typeface="Xyngia"/>
                <a:cs typeface="Xyngia"/>
              </a:rPr>
              <a:t>.”</a:t>
            </a:r>
            <a:endParaRPr lang="en-US" sz="2300" dirty="0">
              <a:latin typeface="Xyngia"/>
              <a:cs typeface="Xyngia"/>
            </a:endParaRPr>
          </a:p>
          <a:p>
            <a:pPr marL="800018" lvl="1" indent="-342900">
              <a:buFont typeface="Wingdings" charset="2"/>
              <a:buChar char="Ø"/>
            </a:pPr>
            <a:r>
              <a:rPr lang="en-US" sz="2300" dirty="0" smtClean="0">
                <a:latin typeface="Xyngia"/>
                <a:cs typeface="Xyngia"/>
              </a:rPr>
              <a:t>“</a:t>
            </a:r>
            <a:r>
              <a:rPr lang="en-US" sz="2300" dirty="0" smtClean="0">
                <a:latin typeface="Xyngia"/>
                <a:cs typeface="Xyngia"/>
              </a:rPr>
              <a:t>These </a:t>
            </a:r>
            <a:r>
              <a:rPr lang="en-US" sz="2300" dirty="0">
                <a:latin typeface="Xyngia"/>
                <a:cs typeface="Xyngia"/>
              </a:rPr>
              <a:t>are the days when the Christian is expected to praise every creed except his own</a:t>
            </a:r>
            <a:r>
              <a:rPr lang="en-US" sz="2300" dirty="0" smtClean="0">
                <a:latin typeface="Xyngia"/>
                <a:cs typeface="Xyngia"/>
              </a:rPr>
              <a:t>.” 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300" dirty="0" smtClean="0">
                <a:latin typeface="Xyngia"/>
                <a:cs typeface="Xyngia"/>
              </a:rPr>
              <a:t>Experts note that the differences among the world’s religions greatly outweigh thei</a:t>
            </a:r>
            <a:r>
              <a:rPr lang="en-US" sz="2300" dirty="0" smtClean="0">
                <a:latin typeface="Xyngia"/>
                <a:cs typeface="Xyngia"/>
              </a:rPr>
              <a:t>r similarities.</a:t>
            </a:r>
            <a:endParaRPr lang="en-US" sz="2300" dirty="0"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3522463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5390" y="173874"/>
            <a:ext cx="802186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200" b="1" dirty="0" smtClean="0">
                <a:solidFill>
                  <a:srgbClr val="0000FF"/>
                </a:solidFill>
                <a:latin typeface="Xyngia"/>
                <a:cs typeface="Xyngia"/>
              </a:rPr>
              <a:t>Multiple </a:t>
            </a:r>
            <a:r>
              <a:rPr lang="en-US" sz="2200" b="1" dirty="0">
                <a:solidFill>
                  <a:srgbClr val="0000FF"/>
                </a:solidFill>
                <a:latin typeface="Xyngia"/>
                <a:cs typeface="Xyngia"/>
              </a:rPr>
              <a:t>truths</a:t>
            </a:r>
            <a:r>
              <a:rPr lang="en-US" sz="2200" b="1" dirty="0" smtClean="0">
                <a:solidFill>
                  <a:srgbClr val="0000FF"/>
                </a:solidFill>
                <a:latin typeface="Xyngia"/>
                <a:cs typeface="Xyngia"/>
              </a:rPr>
              <a:t>?</a:t>
            </a:r>
            <a:endParaRPr lang="en-US" sz="2200" dirty="0">
              <a:solidFill>
                <a:srgbClr val="0000FF"/>
              </a:solidFill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569348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z="2800">
              <a:solidFill>
                <a:srgbClr val="FFFF00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71650"/>
            <a:ext cx="8229600" cy="30861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endParaRPr lang="en-US" sz="34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0"/>
            <a:ext cx="8229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3239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5390" y="173873"/>
            <a:ext cx="8021862" cy="1105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200" b="1" dirty="0" smtClean="0">
                <a:solidFill>
                  <a:srgbClr val="0000FF"/>
                </a:solidFill>
                <a:latin typeface="Xyngia"/>
                <a:cs typeface="Xyngia"/>
              </a:rPr>
              <a:t>Multiple </a:t>
            </a:r>
            <a:r>
              <a:rPr lang="en-US" sz="2200" b="1" dirty="0">
                <a:solidFill>
                  <a:srgbClr val="0000FF"/>
                </a:solidFill>
                <a:latin typeface="Xyngia"/>
                <a:cs typeface="Xyngia"/>
              </a:rPr>
              <a:t>truths</a:t>
            </a:r>
            <a:r>
              <a:rPr lang="en-US" sz="2200" b="1" dirty="0" smtClean="0">
                <a:solidFill>
                  <a:srgbClr val="0000FF"/>
                </a:solidFill>
                <a:latin typeface="Xyngia"/>
                <a:cs typeface="Xyngia"/>
              </a:rPr>
              <a:t>?</a:t>
            </a:r>
            <a:endParaRPr lang="en-US" sz="2200" dirty="0">
              <a:solidFill>
                <a:srgbClr val="0000FF"/>
              </a:solidFill>
              <a:latin typeface="Xyngia"/>
              <a:cs typeface="Xyngia"/>
            </a:endParaRPr>
          </a:p>
          <a:p>
            <a:pPr marL="285750" lvl="0" indent="-285750">
              <a:buFont typeface="Wingdings" charset="2"/>
              <a:buChar char="Ø"/>
            </a:pPr>
            <a:endParaRPr lang="en-US" sz="2000" dirty="0" smtClean="0">
              <a:solidFill>
                <a:srgbClr val="0000FF"/>
              </a:solidFill>
              <a:latin typeface="Xyngia"/>
              <a:cs typeface="Xyngia"/>
            </a:endParaRPr>
          </a:p>
          <a:p>
            <a:pPr marL="285750" lvl="0" indent="-285750">
              <a:lnSpc>
                <a:spcPct val="110000"/>
              </a:lnSpc>
              <a:buFont typeface="Wingdings" charset="2"/>
              <a:buChar char="Ø"/>
            </a:pPr>
            <a:r>
              <a:rPr lang="en-US" sz="2200" dirty="0" smtClean="0">
                <a:latin typeface="Xyngia"/>
                <a:cs typeface="Xyngia"/>
              </a:rPr>
              <a:t>PM “truth” is </a:t>
            </a:r>
            <a:r>
              <a:rPr lang="en-US" sz="2200" dirty="0" smtClean="0">
                <a:solidFill>
                  <a:srgbClr val="0000FF"/>
                </a:solidFill>
                <a:latin typeface="Xyngia"/>
                <a:cs typeface="Xyngia"/>
              </a:rPr>
              <a:t>flexible</a:t>
            </a:r>
            <a:r>
              <a:rPr lang="en-US" sz="2200" dirty="0" smtClean="0">
                <a:latin typeface="Xyngia"/>
                <a:cs typeface="Xyngia"/>
              </a:rPr>
              <a:t>, plastic. Data, facts, info. </a:t>
            </a:r>
            <a:endParaRPr lang="en-US" sz="2200" dirty="0"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3714663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5390" y="173874"/>
            <a:ext cx="8021862" cy="1850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200" b="1" dirty="0" smtClean="0">
                <a:solidFill>
                  <a:srgbClr val="0000FF"/>
                </a:solidFill>
                <a:latin typeface="Xyngia"/>
                <a:cs typeface="Xyngia"/>
              </a:rPr>
              <a:t>Multiple </a:t>
            </a:r>
            <a:r>
              <a:rPr lang="en-US" sz="2200" b="1" dirty="0">
                <a:solidFill>
                  <a:srgbClr val="0000FF"/>
                </a:solidFill>
                <a:latin typeface="Xyngia"/>
                <a:cs typeface="Xyngia"/>
              </a:rPr>
              <a:t>truths</a:t>
            </a:r>
            <a:r>
              <a:rPr lang="en-US" sz="2200" b="1" dirty="0" smtClean="0">
                <a:solidFill>
                  <a:srgbClr val="0000FF"/>
                </a:solidFill>
                <a:latin typeface="Xyngia"/>
                <a:cs typeface="Xyngia"/>
              </a:rPr>
              <a:t>?</a:t>
            </a:r>
            <a:endParaRPr lang="en-US" sz="2200" dirty="0">
              <a:solidFill>
                <a:srgbClr val="0000FF"/>
              </a:solidFill>
              <a:latin typeface="Xyngia"/>
              <a:cs typeface="Xyngia"/>
            </a:endParaRPr>
          </a:p>
          <a:p>
            <a:pPr marL="285750" lvl="0" indent="-285750">
              <a:buFont typeface="Wingdings" charset="2"/>
              <a:buChar char="Ø"/>
            </a:pPr>
            <a:endParaRPr lang="en-US" sz="2000" dirty="0" smtClean="0">
              <a:solidFill>
                <a:srgbClr val="0000FF"/>
              </a:solidFill>
              <a:latin typeface="Xyngia"/>
              <a:cs typeface="Xyngia"/>
            </a:endParaRPr>
          </a:p>
          <a:p>
            <a:pPr marL="285750" lvl="0" indent="-285750">
              <a:lnSpc>
                <a:spcPct val="110000"/>
              </a:lnSpc>
              <a:buFont typeface="Wingdings" charset="2"/>
              <a:buChar char="Ø"/>
            </a:pPr>
            <a:r>
              <a:rPr lang="en-US" sz="2200" dirty="0" smtClean="0">
                <a:latin typeface="Xyngia"/>
                <a:cs typeface="Xyngia"/>
              </a:rPr>
              <a:t>PM “truth” is </a:t>
            </a:r>
            <a:r>
              <a:rPr lang="en-US" sz="2200" dirty="0" smtClean="0">
                <a:latin typeface="Xyngia"/>
                <a:cs typeface="Xyngia"/>
              </a:rPr>
              <a:t>flexible.</a:t>
            </a:r>
            <a:endParaRPr lang="en-US" sz="2200" dirty="0" smtClean="0">
              <a:latin typeface="Xyngia"/>
              <a:cs typeface="Xyngia"/>
            </a:endParaRPr>
          </a:p>
          <a:p>
            <a:pPr marL="285750" indent="-285750">
              <a:lnSpc>
                <a:spcPct val="110000"/>
              </a:lnSpc>
              <a:buFont typeface="Wingdings" charset="2"/>
              <a:buChar char="Ø"/>
            </a:pPr>
            <a:r>
              <a:rPr lang="en-US" sz="2200" dirty="0">
                <a:latin typeface="Xyngia"/>
                <a:cs typeface="Xyngia"/>
              </a:rPr>
              <a:t>Select your “</a:t>
            </a:r>
            <a:r>
              <a:rPr lang="en-US" sz="2200" dirty="0">
                <a:solidFill>
                  <a:srgbClr val="0000FF"/>
                </a:solidFill>
                <a:latin typeface="Xyngia"/>
                <a:cs typeface="Xyngia"/>
              </a:rPr>
              <a:t>facts</a:t>
            </a:r>
            <a:r>
              <a:rPr lang="en-US" sz="2200" dirty="0">
                <a:latin typeface="Xyngia"/>
                <a:cs typeface="Xyngia"/>
              </a:rPr>
              <a:t>.</a:t>
            </a:r>
            <a:r>
              <a:rPr lang="en-US" sz="2200" dirty="0" smtClean="0">
                <a:latin typeface="Xyngia"/>
                <a:cs typeface="Xyngia"/>
              </a:rPr>
              <a:t>” </a:t>
            </a:r>
            <a:r>
              <a:rPr lang="en-US" sz="2200" dirty="0" smtClean="0">
                <a:latin typeface="Xyngia"/>
                <a:cs typeface="Xyngia"/>
              </a:rPr>
              <a:t>Impact </a:t>
            </a:r>
            <a:r>
              <a:rPr lang="en-US" sz="2200" dirty="0" smtClean="0">
                <a:latin typeface="Xyngia"/>
                <a:cs typeface="Xyngia"/>
              </a:rPr>
              <a:t>of </a:t>
            </a:r>
            <a:r>
              <a:rPr lang="en-US" sz="2200" dirty="0" smtClean="0">
                <a:solidFill>
                  <a:srgbClr val="0000FF"/>
                </a:solidFill>
                <a:latin typeface="Xyngia"/>
                <a:cs typeface="Xyngia"/>
              </a:rPr>
              <a:t>www</a:t>
            </a:r>
            <a:r>
              <a:rPr lang="en-US" sz="2200" dirty="0" smtClean="0">
                <a:latin typeface="Xyngia"/>
                <a:cs typeface="Xyngia"/>
              </a:rPr>
              <a:t>. There’s so much info, it’s easier to pick one view you like than to evaluate all</a:t>
            </a:r>
            <a:r>
              <a:rPr lang="en-US" sz="2200" dirty="0" smtClean="0">
                <a:latin typeface="Xyngia"/>
                <a:cs typeface="Xyngia"/>
              </a:rPr>
              <a:t>. </a:t>
            </a:r>
            <a:endParaRPr lang="en-US" sz="2200" dirty="0"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2096261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z="2800">
              <a:solidFill>
                <a:srgbClr val="FFFF00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71650"/>
            <a:ext cx="8229600" cy="30861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endParaRPr lang="en-US" sz="3400" b="1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7409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5390" y="173874"/>
            <a:ext cx="8021862" cy="2595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200" b="1" dirty="0" smtClean="0">
                <a:solidFill>
                  <a:srgbClr val="0000FF"/>
                </a:solidFill>
                <a:latin typeface="Xyngia"/>
                <a:cs typeface="Xyngia"/>
              </a:rPr>
              <a:t>Multiple </a:t>
            </a:r>
            <a:r>
              <a:rPr lang="en-US" sz="2200" b="1" dirty="0">
                <a:solidFill>
                  <a:srgbClr val="0000FF"/>
                </a:solidFill>
                <a:latin typeface="Xyngia"/>
                <a:cs typeface="Xyngia"/>
              </a:rPr>
              <a:t>truths</a:t>
            </a:r>
            <a:r>
              <a:rPr lang="en-US" sz="2200" b="1" dirty="0" smtClean="0">
                <a:solidFill>
                  <a:srgbClr val="0000FF"/>
                </a:solidFill>
                <a:latin typeface="Xyngia"/>
                <a:cs typeface="Xyngia"/>
              </a:rPr>
              <a:t>?</a:t>
            </a:r>
            <a:endParaRPr lang="en-US" sz="2200" dirty="0">
              <a:solidFill>
                <a:srgbClr val="0000FF"/>
              </a:solidFill>
              <a:latin typeface="Xyngia"/>
              <a:cs typeface="Xyngia"/>
            </a:endParaRPr>
          </a:p>
          <a:p>
            <a:pPr marL="285750" lvl="0" indent="-285750">
              <a:buFont typeface="Wingdings" charset="2"/>
              <a:buChar char="Ø"/>
            </a:pPr>
            <a:endParaRPr lang="en-US" sz="2000" dirty="0" smtClean="0">
              <a:solidFill>
                <a:srgbClr val="0000FF"/>
              </a:solidFill>
              <a:latin typeface="Xyngia"/>
              <a:cs typeface="Xyngia"/>
            </a:endParaRPr>
          </a:p>
          <a:p>
            <a:pPr marL="285750" lvl="0" indent="-285750">
              <a:lnSpc>
                <a:spcPct val="110000"/>
              </a:lnSpc>
              <a:buFont typeface="Wingdings" charset="2"/>
              <a:buChar char="Ø"/>
            </a:pPr>
            <a:r>
              <a:rPr lang="en-US" sz="2200" dirty="0">
                <a:latin typeface="Xyngia"/>
                <a:cs typeface="Xyngia"/>
              </a:rPr>
              <a:t>PM “truth” is </a:t>
            </a:r>
            <a:r>
              <a:rPr lang="en-US" sz="2200" dirty="0" smtClean="0">
                <a:latin typeface="Xyngia"/>
                <a:cs typeface="Xyngia"/>
              </a:rPr>
              <a:t>flexible</a:t>
            </a:r>
            <a:r>
              <a:rPr lang="en-US" sz="2200" dirty="0" smtClean="0">
                <a:latin typeface="Xyngia"/>
                <a:cs typeface="Xyngia"/>
              </a:rPr>
              <a:t>.</a:t>
            </a:r>
          </a:p>
          <a:p>
            <a:pPr marL="285750" lvl="0" indent="-285750">
              <a:lnSpc>
                <a:spcPct val="110000"/>
              </a:lnSpc>
              <a:buFont typeface="Wingdings" charset="2"/>
              <a:buChar char="Ø"/>
            </a:pPr>
            <a:r>
              <a:rPr lang="en-US" sz="2200" dirty="0" smtClean="0">
                <a:latin typeface="Xyngia"/>
                <a:cs typeface="Xyngia"/>
              </a:rPr>
              <a:t>Select your “facts.”</a:t>
            </a:r>
            <a:endParaRPr lang="en-US" sz="2200" dirty="0">
              <a:latin typeface="Xyngia"/>
              <a:cs typeface="Xyngia"/>
            </a:endParaRPr>
          </a:p>
          <a:p>
            <a:pPr marL="285750" lvl="0" indent="-285750">
              <a:lnSpc>
                <a:spcPct val="110000"/>
              </a:lnSpc>
              <a:buFont typeface="Wingdings" charset="2"/>
              <a:buChar char="Ø"/>
            </a:pPr>
            <a:r>
              <a:rPr lang="en-US" sz="2200" dirty="0" smtClean="0">
                <a:latin typeface="Xyngia"/>
                <a:cs typeface="Xyngia"/>
              </a:rPr>
              <a:t>No one can get </a:t>
            </a:r>
            <a:r>
              <a:rPr lang="en-US" sz="2200" dirty="0">
                <a:latin typeface="Xyngia"/>
                <a:cs typeface="Xyngia"/>
              </a:rPr>
              <a:t>at the truth directly (it’s inaccessible), but </a:t>
            </a:r>
            <a:r>
              <a:rPr lang="en-US" sz="2200" dirty="0" smtClean="0">
                <a:latin typeface="Xyngia"/>
                <a:cs typeface="Xyngia"/>
              </a:rPr>
              <a:t>at least </a:t>
            </a:r>
            <a:r>
              <a:rPr lang="en-US" sz="2200" dirty="0">
                <a:latin typeface="Xyngia"/>
                <a:cs typeface="Xyngia"/>
              </a:rPr>
              <a:t>we can peel away the layers of the </a:t>
            </a:r>
            <a:r>
              <a:rPr lang="en-US" sz="2200" dirty="0">
                <a:solidFill>
                  <a:srgbClr val="0000FF"/>
                </a:solidFill>
                <a:latin typeface="Xyngia"/>
                <a:cs typeface="Xyngia"/>
              </a:rPr>
              <a:t>onion</a:t>
            </a:r>
            <a:r>
              <a:rPr lang="en-US" sz="2200" dirty="0">
                <a:latin typeface="Xyngia"/>
                <a:cs typeface="Xyngia"/>
              </a:rPr>
              <a:t>. (Of course, once that’s done, nothing is left!</a:t>
            </a:r>
            <a:r>
              <a:rPr lang="en-US" sz="2200" dirty="0" smtClean="0">
                <a:latin typeface="Xyngia"/>
                <a:cs typeface="Xyngia"/>
              </a:rPr>
              <a:t>)</a:t>
            </a:r>
            <a:endParaRPr lang="en-US" sz="2200" dirty="0"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920704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5390" y="173874"/>
            <a:ext cx="8021862" cy="2967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200" b="1" dirty="0" smtClean="0">
                <a:solidFill>
                  <a:srgbClr val="0000FF"/>
                </a:solidFill>
                <a:latin typeface="Xyngia"/>
                <a:cs typeface="Xyngia"/>
              </a:rPr>
              <a:t>Multiple </a:t>
            </a:r>
            <a:r>
              <a:rPr lang="en-US" sz="2200" b="1" dirty="0">
                <a:solidFill>
                  <a:srgbClr val="0000FF"/>
                </a:solidFill>
                <a:latin typeface="Xyngia"/>
                <a:cs typeface="Xyngia"/>
              </a:rPr>
              <a:t>truths</a:t>
            </a:r>
            <a:r>
              <a:rPr lang="en-US" sz="2200" b="1" dirty="0" smtClean="0">
                <a:solidFill>
                  <a:srgbClr val="0000FF"/>
                </a:solidFill>
                <a:latin typeface="Xyngia"/>
                <a:cs typeface="Xyngia"/>
              </a:rPr>
              <a:t>?</a:t>
            </a:r>
            <a:endParaRPr lang="en-US" sz="2200" dirty="0">
              <a:solidFill>
                <a:srgbClr val="0000FF"/>
              </a:solidFill>
              <a:latin typeface="Xyngia"/>
              <a:cs typeface="Xyngia"/>
            </a:endParaRPr>
          </a:p>
          <a:p>
            <a:pPr marL="285750" lvl="0" indent="-285750">
              <a:buFont typeface="Wingdings" charset="2"/>
              <a:buChar char="Ø"/>
            </a:pPr>
            <a:endParaRPr lang="en-US" sz="2000" dirty="0" smtClean="0">
              <a:solidFill>
                <a:srgbClr val="0000FF"/>
              </a:solidFill>
              <a:latin typeface="Xyngia"/>
              <a:cs typeface="Xyngia"/>
            </a:endParaRPr>
          </a:p>
          <a:p>
            <a:pPr marL="285750" lvl="0" indent="-285750">
              <a:lnSpc>
                <a:spcPct val="110000"/>
              </a:lnSpc>
              <a:buFont typeface="Wingdings" charset="2"/>
              <a:buChar char="Ø"/>
            </a:pPr>
            <a:r>
              <a:rPr lang="en-US" sz="2200" dirty="0">
                <a:latin typeface="Xyngia"/>
                <a:cs typeface="Xyngia"/>
              </a:rPr>
              <a:t>PM “truth” is flexible.</a:t>
            </a:r>
          </a:p>
          <a:p>
            <a:pPr marL="285750" lvl="0" indent="-285750">
              <a:lnSpc>
                <a:spcPct val="110000"/>
              </a:lnSpc>
              <a:buFont typeface="Wingdings" charset="2"/>
              <a:buChar char="Ø"/>
            </a:pPr>
            <a:r>
              <a:rPr lang="en-US" sz="2200" dirty="0">
                <a:latin typeface="Xyngia"/>
                <a:cs typeface="Xyngia"/>
              </a:rPr>
              <a:t>Select your “facts.”</a:t>
            </a:r>
          </a:p>
          <a:p>
            <a:pPr marL="285750" lvl="0" indent="-285750">
              <a:lnSpc>
                <a:spcPct val="110000"/>
              </a:lnSpc>
              <a:buFont typeface="Wingdings" charset="2"/>
              <a:buChar char="Ø"/>
            </a:pPr>
            <a:r>
              <a:rPr lang="en-US" sz="2200" dirty="0">
                <a:latin typeface="Xyngia"/>
                <a:cs typeface="Xyngia"/>
              </a:rPr>
              <a:t>No one can get at the truth </a:t>
            </a:r>
            <a:r>
              <a:rPr lang="en-US" sz="2200" dirty="0" smtClean="0">
                <a:latin typeface="Xyngia"/>
                <a:cs typeface="Xyngia"/>
              </a:rPr>
              <a:t>directly.</a:t>
            </a:r>
          </a:p>
          <a:p>
            <a:pPr marL="285750" lvl="0" indent="-285750">
              <a:lnSpc>
                <a:spcPct val="110000"/>
              </a:lnSpc>
              <a:buFont typeface="Wingdings" charset="2"/>
              <a:buChar char="Ø"/>
            </a:pPr>
            <a:r>
              <a:rPr lang="en-US" sz="2200" dirty="0" smtClean="0">
                <a:latin typeface="Xyngia"/>
                <a:cs typeface="Xyngia"/>
              </a:rPr>
              <a:t>Pretending</a:t>
            </a:r>
            <a:r>
              <a:rPr lang="en-US" sz="2200" dirty="0" smtClean="0">
                <a:latin typeface="Xyngia"/>
                <a:cs typeface="Xyngia"/>
              </a:rPr>
              <a:t> </a:t>
            </a:r>
            <a:r>
              <a:rPr lang="en-US" sz="2200" dirty="0">
                <a:latin typeface="Xyngia"/>
                <a:cs typeface="Xyngia"/>
              </a:rPr>
              <a:t>that </a:t>
            </a:r>
            <a:r>
              <a:rPr lang="en-US" sz="2200" i="1" dirty="0">
                <a:latin typeface="Xyngia"/>
                <a:cs typeface="Xyngia"/>
              </a:rPr>
              <a:t>contradictory</a:t>
            </a:r>
            <a:r>
              <a:rPr lang="en-US" sz="2200" dirty="0">
                <a:latin typeface="Xyngia"/>
                <a:cs typeface="Xyngia"/>
              </a:rPr>
              <a:t> </a:t>
            </a:r>
            <a:r>
              <a:rPr lang="en-US" sz="2200" dirty="0" smtClean="0">
                <a:latin typeface="Xyngia"/>
                <a:cs typeface="Xyngia"/>
              </a:rPr>
              <a:t>claims </a:t>
            </a:r>
            <a:r>
              <a:rPr lang="en-US" sz="2200" dirty="0" smtClean="0">
                <a:latin typeface="Xyngia"/>
                <a:cs typeface="Xyngia"/>
              </a:rPr>
              <a:t>are </a:t>
            </a:r>
            <a:br>
              <a:rPr lang="en-US" sz="2200" dirty="0" smtClean="0">
                <a:latin typeface="Xyngia"/>
                <a:cs typeface="Xyngia"/>
              </a:rPr>
            </a:br>
            <a:r>
              <a:rPr lang="en-US" sz="2200" dirty="0" smtClean="0">
                <a:latin typeface="Xyngia"/>
                <a:cs typeface="Xyngia"/>
              </a:rPr>
              <a:t>equally true </a:t>
            </a:r>
            <a:r>
              <a:rPr lang="en-US" sz="2200" dirty="0">
                <a:latin typeface="Xyngia"/>
                <a:cs typeface="Xyngia"/>
              </a:rPr>
              <a:t>is </a:t>
            </a:r>
            <a:r>
              <a:rPr lang="en-US" sz="2200" dirty="0">
                <a:solidFill>
                  <a:srgbClr val="0000FF"/>
                </a:solidFill>
                <a:latin typeface="Xyngia"/>
                <a:cs typeface="Xyngia"/>
              </a:rPr>
              <a:t>nonsensical</a:t>
            </a:r>
            <a:r>
              <a:rPr lang="en-US" sz="2200" dirty="0">
                <a:latin typeface="Xyngia"/>
                <a:cs typeface="Xyngia"/>
              </a:rPr>
              <a:t>. This is a </a:t>
            </a:r>
            <a:r>
              <a:rPr lang="en-US" sz="2200" dirty="0" smtClean="0">
                <a:latin typeface="Xyngia"/>
                <a:cs typeface="Xyngia"/>
              </a:rPr>
              <a:t>false </a:t>
            </a:r>
            <a:r>
              <a:rPr lang="en-US" sz="2200" dirty="0">
                <a:latin typeface="Xyngia"/>
                <a:cs typeface="Xyngia"/>
              </a:rPr>
              <a:t>egalitarianism of ideas</a:t>
            </a:r>
            <a:r>
              <a:rPr lang="en-US" sz="2200" dirty="0" smtClean="0">
                <a:latin typeface="Xyngia"/>
                <a:cs typeface="Xyngia"/>
              </a:rPr>
              <a:t>.</a:t>
            </a:r>
            <a:endParaRPr lang="en-US" sz="2200" dirty="0"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2913603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5390" y="173873"/>
            <a:ext cx="8021862" cy="37122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200" b="1" dirty="0" smtClean="0">
                <a:solidFill>
                  <a:srgbClr val="0000FF"/>
                </a:solidFill>
                <a:latin typeface="Xyngia"/>
                <a:cs typeface="Xyngia"/>
              </a:rPr>
              <a:t>Multiple </a:t>
            </a:r>
            <a:r>
              <a:rPr lang="en-US" sz="2200" b="1" dirty="0">
                <a:solidFill>
                  <a:srgbClr val="0000FF"/>
                </a:solidFill>
                <a:latin typeface="Xyngia"/>
                <a:cs typeface="Xyngia"/>
              </a:rPr>
              <a:t>truths</a:t>
            </a:r>
            <a:r>
              <a:rPr lang="en-US" sz="2200" b="1" dirty="0" smtClean="0">
                <a:solidFill>
                  <a:srgbClr val="0000FF"/>
                </a:solidFill>
                <a:latin typeface="Xyngia"/>
                <a:cs typeface="Xyngia"/>
              </a:rPr>
              <a:t>?</a:t>
            </a:r>
            <a:endParaRPr lang="en-US" sz="2200" dirty="0">
              <a:solidFill>
                <a:srgbClr val="0000FF"/>
              </a:solidFill>
              <a:latin typeface="Xyngia"/>
              <a:cs typeface="Xyngia"/>
            </a:endParaRPr>
          </a:p>
          <a:p>
            <a:pPr marL="285750" lvl="0" indent="-285750">
              <a:buFont typeface="Wingdings" charset="2"/>
              <a:buChar char="Ø"/>
            </a:pPr>
            <a:endParaRPr lang="en-US" sz="2000" dirty="0" smtClean="0">
              <a:solidFill>
                <a:srgbClr val="0000FF"/>
              </a:solidFill>
              <a:latin typeface="Xyngia"/>
              <a:cs typeface="Xyngia"/>
            </a:endParaRPr>
          </a:p>
          <a:p>
            <a:pPr marL="285750" lvl="0" indent="-285750">
              <a:lnSpc>
                <a:spcPct val="110000"/>
              </a:lnSpc>
              <a:buFont typeface="Wingdings" charset="2"/>
              <a:buChar char="Ø"/>
            </a:pPr>
            <a:r>
              <a:rPr lang="en-US" sz="2200" dirty="0">
                <a:latin typeface="Xyngia"/>
                <a:cs typeface="Xyngia"/>
              </a:rPr>
              <a:t>PM “truth” is flexible.</a:t>
            </a:r>
          </a:p>
          <a:p>
            <a:pPr marL="285750" lvl="0" indent="-285750">
              <a:lnSpc>
                <a:spcPct val="110000"/>
              </a:lnSpc>
              <a:buFont typeface="Wingdings" charset="2"/>
              <a:buChar char="Ø"/>
            </a:pPr>
            <a:r>
              <a:rPr lang="en-US" sz="2200" dirty="0">
                <a:latin typeface="Xyngia"/>
                <a:cs typeface="Xyngia"/>
              </a:rPr>
              <a:t>Select your “facts.”</a:t>
            </a:r>
          </a:p>
          <a:p>
            <a:pPr marL="285750" lvl="0" indent="-285750">
              <a:lnSpc>
                <a:spcPct val="110000"/>
              </a:lnSpc>
              <a:buFont typeface="Wingdings" charset="2"/>
              <a:buChar char="Ø"/>
            </a:pPr>
            <a:r>
              <a:rPr lang="en-US" sz="2200" dirty="0">
                <a:latin typeface="Xyngia"/>
                <a:cs typeface="Xyngia"/>
              </a:rPr>
              <a:t>No one can get at the truth directly.</a:t>
            </a:r>
          </a:p>
          <a:p>
            <a:pPr marL="285750" lvl="0" indent="-285750">
              <a:lnSpc>
                <a:spcPct val="110000"/>
              </a:lnSpc>
              <a:buFont typeface="Wingdings" charset="2"/>
              <a:buChar char="Ø"/>
            </a:pPr>
            <a:r>
              <a:rPr lang="en-US" sz="2200" dirty="0" smtClean="0">
                <a:latin typeface="Xyngia"/>
                <a:cs typeface="Xyngia"/>
              </a:rPr>
              <a:t>Pretending that </a:t>
            </a:r>
            <a:r>
              <a:rPr lang="en-US" sz="2200" i="1" dirty="0" smtClean="0">
                <a:latin typeface="Xyngia"/>
                <a:cs typeface="Xyngia"/>
              </a:rPr>
              <a:t>contradictory</a:t>
            </a:r>
            <a:r>
              <a:rPr lang="en-US" sz="2200" dirty="0" smtClean="0">
                <a:latin typeface="Xyngia"/>
                <a:cs typeface="Xyngia"/>
              </a:rPr>
              <a:t> claims are </a:t>
            </a:r>
            <a:br>
              <a:rPr lang="en-US" sz="2200" dirty="0" smtClean="0">
                <a:latin typeface="Xyngia"/>
                <a:cs typeface="Xyngia"/>
              </a:rPr>
            </a:br>
            <a:r>
              <a:rPr lang="en-US" sz="2200" dirty="0" smtClean="0">
                <a:latin typeface="Xyngia"/>
                <a:cs typeface="Xyngia"/>
              </a:rPr>
              <a:t>equally true </a:t>
            </a:r>
            <a:r>
              <a:rPr lang="en-US" sz="2200" dirty="0">
                <a:latin typeface="Xyngia"/>
                <a:cs typeface="Xyngia"/>
              </a:rPr>
              <a:t>is nonsensical. </a:t>
            </a:r>
            <a:endParaRPr lang="en-US" sz="2200" dirty="0" smtClean="0">
              <a:latin typeface="Xyngia"/>
              <a:cs typeface="Xyngia"/>
            </a:endParaRPr>
          </a:p>
          <a:p>
            <a:pPr marL="285750" lvl="0" indent="-285750">
              <a:lnSpc>
                <a:spcPct val="110000"/>
              </a:lnSpc>
              <a:buFont typeface="Wingdings" charset="2"/>
              <a:buChar char="Ø"/>
            </a:pPr>
            <a:r>
              <a:rPr lang="en-US" sz="2200" dirty="0" smtClean="0">
                <a:latin typeface="Xyngia"/>
                <a:cs typeface="Xyngia"/>
              </a:rPr>
              <a:t>As in mathematics, </a:t>
            </a:r>
            <a:r>
              <a:rPr lang="en-US" sz="2200" dirty="0" smtClean="0">
                <a:solidFill>
                  <a:srgbClr val="0000FF"/>
                </a:solidFill>
                <a:latin typeface="Xyngia"/>
                <a:cs typeface="Xyngia"/>
              </a:rPr>
              <a:t>there will always be far more wrong answers than right ones</a:t>
            </a:r>
            <a:r>
              <a:rPr lang="en-US" sz="2200" dirty="0" smtClean="0">
                <a:latin typeface="Xyngia"/>
                <a:cs typeface="Xyngia"/>
              </a:rPr>
              <a:t>. (This diversity does </a:t>
            </a:r>
            <a:r>
              <a:rPr lang="en-US" sz="2200" i="1" dirty="0" smtClean="0">
                <a:latin typeface="Xyngia"/>
                <a:cs typeface="Xyngia"/>
              </a:rPr>
              <a:t>not</a:t>
            </a:r>
            <a:r>
              <a:rPr lang="en-US" sz="2200" dirty="0" smtClean="0">
                <a:latin typeface="Xyngia"/>
                <a:cs typeface="Xyngia"/>
              </a:rPr>
              <a:t> mean there is no answer, or that the answer is unattainable.)</a:t>
            </a:r>
            <a:endParaRPr lang="en-US" sz="2200" dirty="0"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2439646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5390" y="173873"/>
            <a:ext cx="8021862" cy="4084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200" b="1" dirty="0" smtClean="0">
                <a:solidFill>
                  <a:srgbClr val="0000FF"/>
                </a:solidFill>
                <a:latin typeface="Xyngia"/>
                <a:cs typeface="Xyngia"/>
              </a:rPr>
              <a:t>Multiple </a:t>
            </a:r>
            <a:r>
              <a:rPr lang="en-US" sz="2200" b="1" dirty="0">
                <a:solidFill>
                  <a:srgbClr val="0000FF"/>
                </a:solidFill>
                <a:latin typeface="Xyngia"/>
                <a:cs typeface="Xyngia"/>
              </a:rPr>
              <a:t>truths</a:t>
            </a:r>
            <a:r>
              <a:rPr lang="en-US" sz="2200" b="1" dirty="0" smtClean="0">
                <a:solidFill>
                  <a:srgbClr val="0000FF"/>
                </a:solidFill>
                <a:latin typeface="Xyngia"/>
                <a:cs typeface="Xyngia"/>
              </a:rPr>
              <a:t>?</a:t>
            </a:r>
            <a:endParaRPr lang="en-US" sz="2200" dirty="0">
              <a:solidFill>
                <a:srgbClr val="0000FF"/>
              </a:solidFill>
              <a:latin typeface="Xyngia"/>
              <a:cs typeface="Xyngia"/>
            </a:endParaRPr>
          </a:p>
          <a:p>
            <a:pPr marL="285750" lvl="0" indent="-285750">
              <a:buFont typeface="Wingdings" charset="2"/>
              <a:buChar char="Ø"/>
            </a:pPr>
            <a:endParaRPr lang="en-US" sz="2000" dirty="0" smtClean="0">
              <a:solidFill>
                <a:srgbClr val="0000FF"/>
              </a:solidFill>
              <a:latin typeface="Xyngia"/>
              <a:cs typeface="Xyngia"/>
            </a:endParaRPr>
          </a:p>
          <a:p>
            <a:pPr marL="285750" lvl="0" indent="-285750">
              <a:lnSpc>
                <a:spcPct val="110000"/>
              </a:lnSpc>
              <a:buFont typeface="Wingdings" charset="2"/>
              <a:buChar char="Ø"/>
            </a:pPr>
            <a:r>
              <a:rPr lang="en-US" sz="2200" dirty="0">
                <a:latin typeface="Xyngia"/>
                <a:cs typeface="Xyngia"/>
              </a:rPr>
              <a:t>PM “truth” is flexible.</a:t>
            </a:r>
          </a:p>
          <a:p>
            <a:pPr marL="285750" lvl="0" indent="-285750">
              <a:lnSpc>
                <a:spcPct val="110000"/>
              </a:lnSpc>
              <a:buFont typeface="Wingdings" charset="2"/>
              <a:buChar char="Ø"/>
            </a:pPr>
            <a:r>
              <a:rPr lang="en-US" sz="2200" dirty="0">
                <a:latin typeface="Xyngia"/>
                <a:cs typeface="Xyngia"/>
              </a:rPr>
              <a:t>Select your “facts.”</a:t>
            </a:r>
          </a:p>
          <a:p>
            <a:pPr marL="285750" lvl="0" indent="-285750">
              <a:lnSpc>
                <a:spcPct val="110000"/>
              </a:lnSpc>
              <a:buFont typeface="Wingdings" charset="2"/>
              <a:buChar char="Ø"/>
            </a:pPr>
            <a:r>
              <a:rPr lang="en-US" sz="2200" dirty="0">
                <a:latin typeface="Xyngia"/>
                <a:cs typeface="Xyngia"/>
              </a:rPr>
              <a:t>No one can get at the truth directly.</a:t>
            </a:r>
          </a:p>
          <a:p>
            <a:pPr marL="285750" lvl="0" indent="-285750">
              <a:lnSpc>
                <a:spcPct val="110000"/>
              </a:lnSpc>
              <a:buFont typeface="Wingdings" charset="2"/>
              <a:buChar char="Ø"/>
            </a:pPr>
            <a:r>
              <a:rPr lang="en-US" sz="2200" dirty="0" smtClean="0">
                <a:latin typeface="Xyngia"/>
                <a:cs typeface="Xyngia"/>
              </a:rPr>
              <a:t>Pretending that </a:t>
            </a:r>
            <a:r>
              <a:rPr lang="en-US" sz="2200" i="1" dirty="0" smtClean="0">
                <a:latin typeface="Xyngia"/>
                <a:cs typeface="Xyngia"/>
              </a:rPr>
              <a:t>contradictory</a:t>
            </a:r>
            <a:r>
              <a:rPr lang="en-US" sz="2200" dirty="0" smtClean="0">
                <a:latin typeface="Xyngia"/>
                <a:cs typeface="Xyngia"/>
              </a:rPr>
              <a:t> claims are </a:t>
            </a:r>
            <a:br>
              <a:rPr lang="en-US" sz="2200" dirty="0" smtClean="0">
                <a:latin typeface="Xyngia"/>
                <a:cs typeface="Xyngia"/>
              </a:rPr>
            </a:br>
            <a:r>
              <a:rPr lang="en-US" sz="2200" dirty="0" smtClean="0">
                <a:latin typeface="Xyngia"/>
                <a:cs typeface="Xyngia"/>
              </a:rPr>
              <a:t>equally true </a:t>
            </a:r>
            <a:r>
              <a:rPr lang="en-US" sz="2200" dirty="0">
                <a:latin typeface="Xyngia"/>
                <a:cs typeface="Xyngia"/>
              </a:rPr>
              <a:t>is </a:t>
            </a:r>
            <a:r>
              <a:rPr lang="en-US" sz="2200" dirty="0">
                <a:solidFill>
                  <a:srgbClr val="000000"/>
                </a:solidFill>
                <a:latin typeface="Xyngia"/>
                <a:cs typeface="Xyngia"/>
              </a:rPr>
              <a:t>nonsensical</a:t>
            </a:r>
            <a:r>
              <a:rPr lang="en-US" sz="2200" dirty="0">
                <a:latin typeface="Xyngia"/>
                <a:cs typeface="Xyngia"/>
              </a:rPr>
              <a:t>. </a:t>
            </a:r>
            <a:endParaRPr lang="en-US" sz="2200" dirty="0" smtClean="0">
              <a:latin typeface="Xyngia"/>
              <a:cs typeface="Xyngia"/>
            </a:endParaRPr>
          </a:p>
          <a:p>
            <a:pPr marL="285750" lvl="0" indent="-285750">
              <a:lnSpc>
                <a:spcPct val="110000"/>
              </a:lnSpc>
              <a:buFont typeface="Wingdings" charset="2"/>
              <a:buChar char="Ø"/>
            </a:pPr>
            <a:r>
              <a:rPr lang="en-US" sz="2200" dirty="0" smtClean="0">
                <a:latin typeface="Xyngia"/>
                <a:cs typeface="Xyngia"/>
              </a:rPr>
              <a:t>The </a:t>
            </a:r>
            <a:r>
              <a:rPr lang="en-US" sz="2200" dirty="0" smtClean="0">
                <a:latin typeface="Xyngia"/>
                <a:cs typeface="Xyngia"/>
              </a:rPr>
              <a:t>“diversity” of correct and incorrect answers doesn’t prove there is no answer!</a:t>
            </a:r>
          </a:p>
          <a:p>
            <a:pPr marL="285750" lvl="0" indent="-285750">
              <a:lnSpc>
                <a:spcPct val="110000"/>
              </a:lnSpc>
              <a:buFont typeface="Wingdings" charset="2"/>
              <a:buChar char="Ø"/>
            </a:pPr>
            <a:r>
              <a:rPr lang="en-US" sz="2200" b="1" dirty="0" smtClean="0">
                <a:latin typeface="Xyngia"/>
                <a:cs typeface="Xyngia"/>
              </a:rPr>
              <a:t>The PM notion of </a:t>
            </a:r>
            <a:r>
              <a:rPr lang="en-US" sz="2200" b="1" i="1" dirty="0" smtClean="0">
                <a:latin typeface="Xyngia"/>
                <a:cs typeface="Xyngia"/>
              </a:rPr>
              <a:t>multiple</a:t>
            </a:r>
            <a:r>
              <a:rPr lang="en-US" sz="2200" b="1" dirty="0" smtClean="0">
                <a:latin typeface="Xyngia"/>
                <a:cs typeface="Xyngia"/>
              </a:rPr>
              <a:t> TRUTHS, as opposed to </a:t>
            </a:r>
            <a:r>
              <a:rPr lang="en-US" sz="2200" b="1" i="1" dirty="0" smtClean="0">
                <a:latin typeface="Xyngia"/>
                <a:cs typeface="Xyngia"/>
              </a:rPr>
              <a:t>one</a:t>
            </a:r>
            <a:r>
              <a:rPr lang="en-US" sz="2200" b="1" dirty="0" smtClean="0">
                <a:latin typeface="Xyngia"/>
                <a:cs typeface="Xyngia"/>
              </a:rPr>
              <a:t> TRUTH,</a:t>
            </a:r>
            <a:r>
              <a:rPr lang="en-US" sz="2200" b="1" dirty="0">
                <a:latin typeface="Xyngia"/>
                <a:cs typeface="Xyngia"/>
              </a:rPr>
              <a:t> </a:t>
            </a:r>
            <a:r>
              <a:rPr lang="en-US" sz="2200" b="1" dirty="0" smtClean="0">
                <a:latin typeface="Xyngia"/>
                <a:cs typeface="Xyngia"/>
              </a:rPr>
              <a:t>is opposed to </a:t>
            </a:r>
            <a:r>
              <a:rPr lang="en-US" sz="2200" b="1" i="1" dirty="0" smtClean="0">
                <a:latin typeface="Xyngia"/>
                <a:cs typeface="Xyngia"/>
              </a:rPr>
              <a:t>the</a:t>
            </a:r>
            <a:r>
              <a:rPr lang="en-US" sz="2200" b="1" dirty="0" smtClean="0">
                <a:latin typeface="Xyngia"/>
                <a:cs typeface="Xyngia"/>
              </a:rPr>
              <a:t> TRUTH!</a:t>
            </a:r>
            <a:endParaRPr lang="en-US" sz="2200" b="1" dirty="0">
              <a:latin typeface="Xyngia"/>
              <a:cs typeface="Xyngia"/>
            </a:endParaRPr>
          </a:p>
        </p:txBody>
      </p:sp>
      <p:pic>
        <p:nvPicPr>
          <p:cNvPr id="3" name="Picture 4" descr="http://www.naseerahmad.com/newBlog/wp-content/uploads/2008/10/sign-board-thumb.jpg"/>
          <p:cNvPicPr>
            <a:picLocks noChangeAspect="1" noChangeArrowheads="1"/>
          </p:cNvPicPr>
          <p:nvPr/>
        </p:nvPicPr>
        <p:blipFill rotWithShape="1">
          <a:blip r:embed="rId2" cstate="print"/>
          <a:srcRect l="5846" r="-5846"/>
          <a:stretch/>
        </p:blipFill>
        <p:spPr bwMode="auto">
          <a:xfrm>
            <a:off x="6392747" y="34352"/>
            <a:ext cx="2660341" cy="240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07862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2521" y="1036269"/>
            <a:ext cx="81865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cap="small" dirty="0" smtClean="0">
                <a:latin typeface="Xyngia"/>
                <a:cs typeface="Xyngia"/>
              </a:rPr>
              <a:t>Facet </a:t>
            </a:r>
            <a:r>
              <a:rPr lang="en-US" sz="4800" cap="small" dirty="0">
                <a:latin typeface="Xyngia"/>
                <a:cs typeface="Xyngia"/>
              </a:rPr>
              <a:t>2</a:t>
            </a:r>
            <a:r>
              <a:rPr lang="en-US" sz="4800" cap="small" dirty="0" smtClean="0">
                <a:latin typeface="Xyngia"/>
                <a:cs typeface="Xyngia"/>
              </a:rPr>
              <a:t>: </a:t>
            </a:r>
          </a:p>
          <a:p>
            <a:pPr algn="ctr"/>
            <a:r>
              <a:rPr lang="en-US" sz="4800" cap="small" dirty="0" smtClean="0">
                <a:ln>
                  <a:solidFill>
                    <a:schemeClr val="tx1"/>
                  </a:solidFill>
                </a:ln>
                <a:solidFill>
                  <a:srgbClr val="880002"/>
                </a:solidFill>
                <a:latin typeface="Xyngia"/>
                <a:cs typeface="Xyngia"/>
              </a:rPr>
              <a:t>Values, not Morals</a:t>
            </a:r>
            <a:endParaRPr lang="en-US" sz="4800" cap="small" dirty="0"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390688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6172" y="1050745"/>
            <a:ext cx="74390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dirty="0" smtClean="0"/>
              <a:t>Moral relativism is the engine that drives postmodernism.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960" y="2508768"/>
            <a:ext cx="3641857" cy="204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009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9053" y="539202"/>
            <a:ext cx="7542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400" dirty="0">
                <a:latin typeface="Xyngia"/>
                <a:cs typeface="Xyngia"/>
              </a:rPr>
              <a:t>Anecdote: The PM with the “freeing” insight</a:t>
            </a:r>
            <a:r>
              <a:rPr lang="en-US" sz="2400" dirty="0" smtClean="0">
                <a:latin typeface="Xyngia"/>
                <a:cs typeface="Xyngia"/>
              </a:rPr>
              <a:t>.</a:t>
            </a:r>
            <a:endParaRPr lang="en-US" sz="2400" dirty="0"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1770894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9053" y="539202"/>
            <a:ext cx="7542696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400" dirty="0">
                <a:latin typeface="Xyngia"/>
                <a:cs typeface="Xyngia"/>
              </a:rPr>
              <a:t>Anecdote: The PM with the “freeing” insight.</a:t>
            </a:r>
          </a:p>
          <a:p>
            <a:pPr marL="285750" lvl="0" indent="-285750">
              <a:buFont typeface="Wingdings" charset="2"/>
              <a:buChar char="Ø"/>
            </a:pPr>
            <a:r>
              <a:rPr lang="en-US" sz="2400" dirty="0" smtClean="0">
                <a:latin typeface="Xyngia"/>
                <a:cs typeface="Xyngia"/>
              </a:rPr>
              <a:t>Moral </a:t>
            </a:r>
            <a:r>
              <a:rPr lang="en-US" sz="2400" dirty="0">
                <a:latin typeface="Xyngia"/>
                <a:cs typeface="Xyngia"/>
              </a:rPr>
              <a:t>relativism is an absolute </a:t>
            </a:r>
            <a:r>
              <a:rPr lang="en-US" sz="2400" dirty="0" smtClean="0">
                <a:latin typeface="Xyngia"/>
                <a:cs typeface="Xyngia"/>
              </a:rPr>
              <a:t>truth claim. </a:t>
            </a:r>
            <a:r>
              <a:rPr lang="en-US" sz="2400" dirty="0">
                <a:latin typeface="Xyngia"/>
                <a:cs typeface="Xyngia"/>
              </a:rPr>
              <a:t>That is, each person decides his </a:t>
            </a:r>
            <a:r>
              <a:rPr lang="en-US" sz="2400" dirty="0" smtClean="0">
                <a:latin typeface="Xyngia"/>
                <a:cs typeface="Xyngia"/>
              </a:rPr>
              <a:t>or her </a:t>
            </a:r>
            <a:r>
              <a:rPr lang="en-US" sz="2400" dirty="0">
                <a:latin typeface="Xyngia"/>
                <a:cs typeface="Xyngia"/>
              </a:rPr>
              <a:t>own moral </a:t>
            </a:r>
            <a:r>
              <a:rPr lang="en-US" sz="2400" dirty="0" smtClean="0">
                <a:latin typeface="Xyngia"/>
                <a:cs typeface="Xyngia"/>
              </a:rPr>
              <a:t>course</a:t>
            </a:r>
            <a:r>
              <a:rPr lang="en-US" sz="2400" dirty="0" smtClean="0">
                <a:latin typeface="Xyngia"/>
                <a:cs typeface="Xyngia"/>
              </a:rPr>
              <a:t>.</a:t>
            </a:r>
            <a:endParaRPr lang="en-US" sz="2400" dirty="0"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4189668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9053" y="539202"/>
            <a:ext cx="7542696" cy="1561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400" dirty="0">
                <a:latin typeface="Xyngia"/>
                <a:cs typeface="Xyngia"/>
              </a:rPr>
              <a:t>Anecdote: The PM with the “freeing” insight.</a:t>
            </a:r>
          </a:p>
          <a:p>
            <a:pPr marL="285750" lvl="0" indent="-285750">
              <a:buFont typeface="Wingdings" charset="2"/>
              <a:buChar char="Ø"/>
            </a:pPr>
            <a:r>
              <a:rPr lang="en-US" sz="2400" dirty="0" smtClean="0">
                <a:latin typeface="Xyngia"/>
                <a:cs typeface="Xyngia"/>
              </a:rPr>
              <a:t>Moral </a:t>
            </a:r>
            <a:r>
              <a:rPr lang="en-US" sz="2400" dirty="0">
                <a:latin typeface="Xyngia"/>
                <a:cs typeface="Xyngia"/>
              </a:rPr>
              <a:t>relativism is an absolute </a:t>
            </a:r>
            <a:r>
              <a:rPr lang="en-US" sz="2400" dirty="0" smtClean="0">
                <a:latin typeface="Xyngia"/>
                <a:cs typeface="Xyngia"/>
              </a:rPr>
              <a:t>truth claim. </a:t>
            </a:r>
            <a:r>
              <a:rPr lang="en-US" sz="2400" dirty="0">
                <a:latin typeface="Xyngia"/>
                <a:cs typeface="Xyngia"/>
              </a:rPr>
              <a:t>That is, each person decides his </a:t>
            </a:r>
            <a:r>
              <a:rPr lang="en-US" sz="2400" dirty="0" smtClean="0">
                <a:latin typeface="Xyngia"/>
                <a:cs typeface="Xyngia"/>
              </a:rPr>
              <a:t>or her </a:t>
            </a:r>
            <a:r>
              <a:rPr lang="en-US" sz="2400" dirty="0">
                <a:latin typeface="Xyngia"/>
                <a:cs typeface="Xyngia"/>
              </a:rPr>
              <a:t>own moral </a:t>
            </a:r>
            <a:r>
              <a:rPr lang="en-US" sz="2400" dirty="0" smtClean="0">
                <a:latin typeface="Xyngia"/>
                <a:cs typeface="Xyngia"/>
              </a:rPr>
              <a:t>course.</a:t>
            </a:r>
            <a:endParaRPr lang="en-US" sz="2400" dirty="0">
              <a:latin typeface="Xyngia"/>
              <a:cs typeface="Xyngia"/>
            </a:endParaRPr>
          </a:p>
          <a:p>
            <a:pPr marL="285750" lvl="0" indent="-285750">
              <a:buFont typeface="Wingdings" charset="2"/>
              <a:buChar char="Ø"/>
            </a:pPr>
            <a:r>
              <a:rPr lang="en-US" sz="2350" dirty="0" smtClean="0">
                <a:latin typeface="Xyngia"/>
                <a:cs typeface="Xyngia"/>
              </a:rPr>
              <a:t>Values (modern lingo) &gt; morals (classical </a:t>
            </a:r>
            <a:r>
              <a:rPr lang="en-US" sz="2350" dirty="0" smtClean="0">
                <a:latin typeface="Xyngia"/>
                <a:cs typeface="Xyngia"/>
              </a:rPr>
              <a:t>parlance).</a:t>
            </a:r>
            <a:endParaRPr lang="en-US" sz="2350" dirty="0">
              <a:latin typeface="Xyngia"/>
              <a:cs typeface="Xyngia"/>
            </a:endParaRPr>
          </a:p>
        </p:txBody>
      </p:sp>
    </p:spTree>
    <p:extLst>
      <p:ext uri="{BB962C8B-B14F-4D97-AF65-F5344CB8AC3E}">
        <p14:creationId xmlns:p14="http://schemas.microsoft.com/office/powerpoint/2010/main" val="4033876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7367" y="766277"/>
            <a:ext cx="3463990" cy="34639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8740" y="1585039"/>
            <a:ext cx="207806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cap="small" dirty="0" smtClean="0"/>
              <a:t>Friedrich Nietzsche </a:t>
            </a:r>
          </a:p>
          <a:p>
            <a:endParaRPr lang="en-US" sz="700" dirty="0"/>
          </a:p>
          <a:p>
            <a:r>
              <a:rPr lang="en-US" sz="2500" dirty="0" smtClean="0"/>
              <a:t>(1844-1900)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2721155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ible ppt">
  <a:themeElements>
    <a:clrScheme name="Bible pp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ible ppt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ible pp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ble pp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ble pp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ble pp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ble pp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ble pp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ble pp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xtured">
  <a:themeElements>
    <a:clrScheme name="Textured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Balance">
  <a:themeElements>
    <a:clrScheme name="2_Balance 1">
      <a:dk1>
        <a:srgbClr val="663300"/>
      </a:dk1>
      <a:lt1>
        <a:srgbClr val="FFFFFF"/>
      </a:lt1>
      <a:dk2>
        <a:srgbClr val="996600"/>
      </a:dk2>
      <a:lt2>
        <a:srgbClr val="DBBD71"/>
      </a:lt2>
      <a:accent1>
        <a:srgbClr val="F8A500"/>
      </a:accent1>
      <a:accent2>
        <a:srgbClr val="808000"/>
      </a:accent2>
      <a:accent3>
        <a:srgbClr val="CAB8AA"/>
      </a:accent3>
      <a:accent4>
        <a:srgbClr val="DADADA"/>
      </a:accent4>
      <a:accent5>
        <a:srgbClr val="FBCFAA"/>
      </a:accent5>
      <a:accent6>
        <a:srgbClr val="737300"/>
      </a:accent6>
      <a:hlink>
        <a:srgbClr val="FFCC66"/>
      </a:hlink>
      <a:folHlink>
        <a:srgbClr val="CCA500"/>
      </a:folHlink>
    </a:clrScheme>
    <a:fontScheme name="2_Balance">
      <a:majorFont>
        <a:latin typeface="Arial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18240</TotalTime>
  <Words>3993</Words>
  <Application>Microsoft Macintosh PowerPoint</Application>
  <PresentationFormat>On-screen Show (16:9)</PresentationFormat>
  <Paragraphs>643</Paragraphs>
  <Slides>191</Slides>
  <Notes>67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191</vt:i4>
      </vt:variant>
    </vt:vector>
  </HeadingPairs>
  <TitlesOfParts>
    <vt:vector size="196" baseType="lpstr">
      <vt:lpstr>Bible ppt</vt:lpstr>
      <vt:lpstr>3_Office Theme</vt:lpstr>
      <vt:lpstr>4_Office Theme</vt:lpstr>
      <vt:lpstr>Textured</vt:lpstr>
      <vt:lpstr>2_Balance</vt:lpstr>
      <vt:lpstr>Postmodernism  |  Douglas Jacoby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Debate with Sheikh Shabir Ally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Douglas Jacoby</dc:creator>
  <cp:lastModifiedBy>Douglas Jacoby</cp:lastModifiedBy>
  <cp:revision>118</cp:revision>
  <dcterms:created xsi:type="dcterms:W3CDTF">2016-11-09T15:31:01Z</dcterms:created>
  <dcterms:modified xsi:type="dcterms:W3CDTF">2017-04-15T18:51:58Z</dcterms:modified>
</cp:coreProperties>
</file>