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6282" r:id="rId4"/>
    <p:sldId id="6284" r:id="rId5"/>
    <p:sldId id="6311" r:id="rId6"/>
    <p:sldId id="6310" r:id="rId7"/>
    <p:sldId id="6294" r:id="rId8"/>
    <p:sldId id="258" r:id="rId9"/>
    <p:sldId id="259" r:id="rId10"/>
    <p:sldId id="6312" r:id="rId11"/>
    <p:sldId id="6313" r:id="rId12"/>
    <p:sldId id="261" r:id="rId13"/>
    <p:sldId id="262" r:id="rId14"/>
    <p:sldId id="6314" r:id="rId15"/>
    <p:sldId id="6315" r:id="rId16"/>
    <p:sldId id="6316" r:id="rId17"/>
    <p:sldId id="6317" r:id="rId18"/>
    <p:sldId id="6318" r:id="rId19"/>
    <p:sldId id="6319" r:id="rId20"/>
    <p:sldId id="6320" r:id="rId21"/>
    <p:sldId id="263" r:id="rId22"/>
    <p:sldId id="264" r:id="rId23"/>
    <p:sldId id="6321" r:id="rId24"/>
    <p:sldId id="6322" r:id="rId25"/>
    <p:sldId id="265" r:id="rId26"/>
    <p:sldId id="6323" r:id="rId27"/>
    <p:sldId id="6324" r:id="rId28"/>
    <p:sldId id="6325" r:id="rId29"/>
    <p:sldId id="6283" r:id="rId30"/>
    <p:sldId id="266" r:id="rId31"/>
    <p:sldId id="6287" r:id="rId32"/>
    <p:sldId id="6285" r:id="rId33"/>
    <p:sldId id="6286" r:id="rId34"/>
    <p:sldId id="6302" r:id="rId35"/>
    <p:sldId id="267" r:id="rId36"/>
    <p:sldId id="6288" r:id="rId37"/>
    <p:sldId id="6289" r:id="rId38"/>
    <p:sldId id="6293" r:id="rId39"/>
    <p:sldId id="6290" r:id="rId40"/>
    <p:sldId id="6291" r:id="rId41"/>
    <p:sldId id="6292" r:id="rId42"/>
    <p:sldId id="257" r:id="rId43"/>
    <p:sldId id="6299" r:id="rId44"/>
    <p:sldId id="6328" r:id="rId45"/>
    <p:sldId id="6326" r:id="rId46"/>
    <p:sldId id="6327" r:id="rId47"/>
    <p:sldId id="6329" r:id="rId48"/>
    <p:sldId id="6330" r:id="rId49"/>
    <p:sldId id="6296" r:id="rId50"/>
    <p:sldId id="6331" r:id="rId51"/>
    <p:sldId id="6332" r:id="rId52"/>
    <p:sldId id="6333" r:id="rId53"/>
    <p:sldId id="6334" r:id="rId54"/>
    <p:sldId id="6297" r:id="rId55"/>
    <p:sldId id="6339" r:id="rId56"/>
    <p:sldId id="6340" r:id="rId57"/>
    <p:sldId id="6341" r:id="rId58"/>
    <p:sldId id="6342" r:id="rId59"/>
    <p:sldId id="6343" r:id="rId60"/>
    <p:sldId id="6345" r:id="rId61"/>
    <p:sldId id="6346" r:id="rId62"/>
    <p:sldId id="6347" r:id="rId63"/>
    <p:sldId id="6348" r:id="rId64"/>
    <p:sldId id="6300" r:id="rId65"/>
    <p:sldId id="6295" r:id="rId66"/>
    <p:sldId id="6349" r:id="rId67"/>
    <p:sldId id="6350" r:id="rId68"/>
    <p:sldId id="6351" r:id="rId69"/>
    <p:sldId id="6352" r:id="rId70"/>
    <p:sldId id="6353" r:id="rId71"/>
    <p:sldId id="6301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2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5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&amp; Text W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"/>
          <p:cNvSpPr txBox="1">
            <a:spLocks noGrp="1"/>
          </p:cNvSpPr>
          <p:nvPr>
            <p:ph type="body" sz="quarter" idx="13"/>
          </p:nvPr>
        </p:nvSpPr>
        <p:spPr>
          <a:xfrm>
            <a:off x="1864765" y="5277942"/>
            <a:ext cx="8462471" cy="444501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4700">
                <a:solidFill>
                  <a:srgbClr val="132644"/>
                </a:solidFill>
                <a:latin typeface="Roboto Regular"/>
                <a:sym typeface="Roboto Regular"/>
              </a:defRPr>
            </a:lvl1pPr>
          </a:lstStyle>
          <a:p>
            <a:pPr marL="0" indent="0" algn="ctr">
              <a:buSzTx/>
              <a:buNone/>
              <a:defRPr sz="4700">
                <a:solidFill>
                  <a:srgbClr val="132644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08" name="Image"/>
          <p:cNvSpPr>
            <a:spLocks noGrp="1"/>
          </p:cNvSpPr>
          <p:nvPr>
            <p:ph type="pic" idx="14"/>
          </p:nvPr>
        </p:nvSpPr>
        <p:spPr>
          <a:xfrm>
            <a:off x="1864765" y="666547"/>
            <a:ext cx="8462471" cy="4292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1848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9257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6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6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3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8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6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6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8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63612B7-2619-9546-863F-56F2CE4BD87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DD4D-B4BD-5649-A2B1-E9177EB1BCF6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09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ED99-3F2A-D640-A8FA-CE29B65DD565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462E-DDF7-984E-8DD7-A2590040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917" y="1540492"/>
            <a:ext cx="5518066" cy="2268559"/>
          </a:xfrm>
        </p:spPr>
        <p:txBody>
          <a:bodyPr>
            <a:noAutofit/>
          </a:bodyPr>
          <a:lstStyle/>
          <a:p>
            <a:pPr fontAlgn="base"/>
            <a:r>
              <a:rPr lang="ru-RU" b="1" dirty="0">
                <a:solidFill>
                  <a:srgbClr val="FFFF00"/>
                </a:solidFill>
              </a:rPr>
              <a:t>Христианство и война: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где Бог?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150" y="3809051"/>
            <a:ext cx="5357600" cy="1160213"/>
          </a:xfrm>
        </p:spPr>
        <p:txBody>
          <a:bodyPr>
            <a:normAutofit/>
          </a:bodyPr>
          <a:lstStyle/>
          <a:p>
            <a:r>
              <a:rPr lang="ru-RU" sz="3100" b="1" dirty="0" err="1"/>
              <a:t>Даглас</a:t>
            </a:r>
            <a:r>
              <a:rPr lang="ru-RU" sz="3100" b="1" dirty="0"/>
              <a:t> </a:t>
            </a:r>
            <a:r>
              <a:rPr lang="ru-RU" sz="3100" b="1" dirty="0" err="1"/>
              <a:t>Джакоби</a:t>
            </a:r>
            <a:r>
              <a:rPr lang="en-US" sz="3100" b="1" dirty="0"/>
              <a:t>, </a:t>
            </a:r>
            <a:r>
              <a:rPr lang="ru-RU" sz="3100" b="1" dirty="0"/>
              <a:t>2022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375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449" y="180941"/>
            <a:ext cx="6442842" cy="2268559"/>
          </a:xfrm>
        </p:spPr>
        <p:txBody>
          <a:bodyPr>
            <a:normAutofit/>
          </a:bodyPr>
          <a:lstStyle/>
          <a:p>
            <a:pPr fontAlgn="base"/>
            <a:br>
              <a:rPr lang="en-US" sz="4900" b="1" dirty="0">
                <a:solidFill>
                  <a:srgbClr val="FFFF00"/>
                </a:solidFill>
              </a:rPr>
            </a:br>
            <a:r>
              <a:rPr lang="ru-RU" sz="4900" b="1" dirty="0">
                <a:solidFill>
                  <a:srgbClr val="FFFF00"/>
                </a:solidFill>
              </a:rPr>
              <a:t>Полное согласие?</a:t>
            </a:r>
            <a:endParaRPr lang="en-US" sz="49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079" y="5218088"/>
            <a:ext cx="7672552" cy="116021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/>
              <a:t>Я не ожидаю, что вы во всем со мной согласитесь. Искренние христиане придерживаются разных позиций по этому вопросу.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/>
              <a:t>Давайте будем терпеливы к тем, с кем мы не согласны. Несогласие не означает, что другой человек глупый или злой!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/>
              <a:t>Требуется время, чтобы осмыслить все, что Библия говорит о насилии (суд и ад, Хананеи, война…)</a:t>
            </a:r>
          </a:p>
          <a:p>
            <a:pPr algn="l"/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9BBBC-B211-56EF-673B-30DF6DA0D166}"/>
              </a:ext>
            </a:extLst>
          </p:cNvPr>
          <p:cNvSpPr txBox="1"/>
          <p:nvPr/>
        </p:nvSpPr>
        <p:spPr>
          <a:xfrm>
            <a:off x="9072232" y="1550877"/>
            <a:ext cx="323406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 agreement?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not expect you to agree with me on everything. Sincere Christians hold different positions on the topic.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be patient with those with whom we disagree. Disagreement doesn’t mean the other person is stupid or evil!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time to process all that the Bible says about violence (judgment and hell, Canaanites, warfare…)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1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8443" y="2539266"/>
            <a:ext cx="7063573" cy="2268559"/>
          </a:xfrm>
        </p:spPr>
        <p:txBody>
          <a:bodyPr>
            <a:noAutofit/>
          </a:bodyPr>
          <a:lstStyle/>
          <a:p>
            <a:pPr algn="l" fontAlgn="base"/>
            <a:r>
              <a:rPr lang="ru-RU" sz="4500" b="1" dirty="0">
                <a:solidFill>
                  <a:srgbClr val="FFFF00"/>
                </a:solidFill>
              </a:rPr>
              <a:t>Наша чувствительность снизилась</a:t>
            </a:r>
            <a:endParaRPr lang="en-US" sz="4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9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привыкли к изображению насилия в СМИ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Нас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засыпают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националистической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риторикой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можем быть окружены ненавистью и гневными словами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призваны иметь характер Христа (Римлянам 8:29)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Рассмотрите плоды Духа (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Галатам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7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Нас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засыпают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националистической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риторикой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можем быть окружены ненавистью и гневными словами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призваны иметь характер Христа (Римлянам 8:29)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Рассмотрите плоды Духа (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Галатам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7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Нас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засыпают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националистической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риторикой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можем быть окружены ненавистью и гневными словами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призваны иметь характер Христа (Римлянам 8:29)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Рассмотрите плоды Духа (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Галатам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Нас</a:t>
            </a:r>
            <a:r>
              <a:rPr lang="en-US" sz="2200" dirty="0"/>
              <a:t> </a:t>
            </a:r>
            <a:r>
              <a:rPr lang="en-US" sz="2200" dirty="0" err="1"/>
              <a:t>засыпают</a:t>
            </a:r>
            <a:r>
              <a:rPr lang="en-US" sz="2200" dirty="0"/>
              <a:t> </a:t>
            </a:r>
            <a:r>
              <a:rPr lang="en-US" sz="2200" dirty="0" err="1"/>
              <a:t>националистической</a:t>
            </a:r>
            <a:r>
              <a:rPr lang="en-US" sz="2200" dirty="0"/>
              <a:t> </a:t>
            </a:r>
            <a:r>
              <a:rPr lang="en-US" sz="2200" dirty="0" err="1"/>
              <a:t>риторикой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можем быть окружены ненавистью и гневными словами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призваны иметь характер Христа (Римлянам 8:29)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Рассмотрите плоды Духа (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Галатам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Нас</a:t>
            </a:r>
            <a:r>
              <a:rPr lang="en-US" sz="2200" dirty="0"/>
              <a:t> </a:t>
            </a:r>
            <a:r>
              <a:rPr lang="en-US" sz="2200" dirty="0" err="1"/>
              <a:t>засыпают</a:t>
            </a:r>
            <a:r>
              <a:rPr lang="en-US" sz="2200" dirty="0"/>
              <a:t> </a:t>
            </a:r>
            <a:r>
              <a:rPr lang="en-US" sz="2200" dirty="0" err="1"/>
              <a:t>националистической</a:t>
            </a:r>
            <a:r>
              <a:rPr lang="en-US" sz="2200" dirty="0"/>
              <a:t> </a:t>
            </a:r>
            <a:r>
              <a:rPr lang="en-US" sz="2200" dirty="0" err="1"/>
              <a:t>риторикой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можем быть окружены ненавистью и гневными словами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Мы призваны иметь характер Христа (Римлянам 8:29)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Рассмотрите плоды Духа (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Галатам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Нас</a:t>
            </a:r>
            <a:r>
              <a:rPr lang="en-US" sz="2200" dirty="0"/>
              <a:t> </a:t>
            </a:r>
            <a:r>
              <a:rPr lang="en-US" sz="2200" dirty="0" err="1"/>
              <a:t>засыпают</a:t>
            </a:r>
            <a:r>
              <a:rPr lang="en-US" sz="2200" dirty="0"/>
              <a:t> </a:t>
            </a:r>
            <a:r>
              <a:rPr lang="en-US" sz="2200" dirty="0" err="1"/>
              <a:t>националистической</a:t>
            </a:r>
            <a:r>
              <a:rPr lang="en-US" sz="2200" dirty="0"/>
              <a:t> </a:t>
            </a:r>
            <a:r>
              <a:rPr lang="en-US" sz="2200" dirty="0" err="1"/>
              <a:t>риторикой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можем быть окружены ненавистью и гневными словами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призваны иметь характер Христа (Римлянам 8:29)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Рассмотрите плоды Духа (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Галатам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3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Нас</a:t>
            </a:r>
            <a:r>
              <a:rPr lang="en-US" sz="2200" dirty="0"/>
              <a:t> </a:t>
            </a:r>
            <a:r>
              <a:rPr lang="en-US" sz="2200" dirty="0" err="1"/>
              <a:t>засыпают</a:t>
            </a:r>
            <a:r>
              <a:rPr lang="en-US" sz="2200" dirty="0"/>
              <a:t> </a:t>
            </a:r>
            <a:r>
              <a:rPr lang="en-US" sz="2200" dirty="0" err="1"/>
              <a:t>националистической</a:t>
            </a:r>
            <a:r>
              <a:rPr lang="en-US" sz="2200" dirty="0"/>
              <a:t> </a:t>
            </a:r>
            <a:r>
              <a:rPr lang="en-US" sz="2200" dirty="0" err="1"/>
              <a:t>риторикой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можем быть окружены ненавистью и гневными словами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призваны иметь характер Христа (Римлянам 8:29)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Рассмотрите плоды Духа (</a:t>
            </a:r>
            <a:r>
              <a:rPr lang="ru-RU" sz="2200" dirty="0" err="1"/>
              <a:t>Галатам</a:t>
            </a:r>
            <a:r>
              <a:rPr lang="ru-RU" sz="2200" dirty="0"/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 становится сложнее, когда верховенство права распадается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0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17" y="503840"/>
            <a:ext cx="7451835" cy="154561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>
                <a:solidFill>
                  <a:srgbClr val="FFFF00"/>
                </a:solidFill>
              </a:rPr>
              <a:t>Наша чувствительность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снизилась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57" y="4960548"/>
            <a:ext cx="7876355" cy="154561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</a:pP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изображению насилия в СМИ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привыкли к недостатку мягкости (вождение, язык, вежливость, агрессивная активность, социальные сети)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Нас</a:t>
            </a:r>
            <a:r>
              <a:rPr lang="en-US" sz="2200" dirty="0"/>
              <a:t> </a:t>
            </a:r>
            <a:r>
              <a:rPr lang="en-US" sz="2200" dirty="0" err="1"/>
              <a:t>засыпают</a:t>
            </a:r>
            <a:r>
              <a:rPr lang="en-US" sz="2200" dirty="0"/>
              <a:t> </a:t>
            </a:r>
            <a:r>
              <a:rPr lang="en-US" sz="2200" dirty="0" err="1"/>
              <a:t>националистической</a:t>
            </a:r>
            <a:r>
              <a:rPr lang="en-US" sz="2200" dirty="0"/>
              <a:t> </a:t>
            </a:r>
            <a:r>
              <a:rPr lang="en-US" sz="2200" dirty="0" err="1"/>
              <a:t>риторикой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можем быть окружены ненавистью и гневными словами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Мы призваны иметь характер Христа (Римлянам 8:29)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Рассмотрите плоды Духа (</a:t>
            </a:r>
            <a:r>
              <a:rPr lang="ru-RU" sz="2200" dirty="0" err="1"/>
              <a:t>Галатам</a:t>
            </a:r>
            <a:r>
              <a:rPr lang="ru-RU" sz="2200" dirty="0"/>
              <a:t> 5) и заповеди блаженства (Матфея 5). Это не женские качества — они одинаково присущи и мужчинам, и женщинам</a:t>
            </a:r>
            <a:endParaRPr lang="en-US" sz="2200" dirty="0"/>
          </a:p>
          <a:p>
            <a:pPr marL="285750" lvl="0" indent="-285750" algn="l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Все становится сложнее, когда верховенство права распадается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3D75-5BD7-098A-3914-A1D91D78788D}"/>
              </a:ext>
            </a:extLst>
          </p:cNvPr>
          <p:cNvSpPr txBox="1"/>
          <p:nvPr/>
        </p:nvSpPr>
        <p:spPr>
          <a:xfrm>
            <a:off x="9086850" y="244065"/>
            <a:ext cx="2943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desensitized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used to graphic violence in the media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used to lack of gentleness (driving, language, courtesy, aggressive activism, social media)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bombarded with nationalistic rhetoric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may be surrounded by hatred and angry words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called to the character of Christ (Rom 8:29).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fruits of the Spirit (Gal 5) and Beatitudes (Matt 5). These are </a:t>
            </a:r>
            <a:r>
              <a:rPr lang="en-US" sz="1700" i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qualities—they are for men and women alike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7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is harder when the rule of law is disintegrating.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Hello from Livingston, Scotland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Home of the </a:t>
            </a:r>
            <a:r>
              <a:rPr lang="en-US" dirty="0" err="1">
                <a:solidFill>
                  <a:srgbClr val="FFFF00"/>
                </a:solidFill>
              </a:rPr>
              <a:t>Jacobys</a:t>
            </a:r>
            <a:r>
              <a:rPr lang="en-US" dirty="0">
                <a:solidFill>
                  <a:srgbClr val="FFFF00"/>
                </a:solidFill>
              </a:rPr>
              <a:t> 2020-2026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D9196-75F7-F64E-ADCE-E8E050AD1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9A592-8B6C-B144-8893-78653DCE6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32D2C-C84B-4A46-AEA8-F9B9CD41B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8849" y="2519359"/>
            <a:ext cx="5985654" cy="226855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 (ветхозаветные времена)</a:t>
            </a:r>
          </a:p>
        </p:txBody>
      </p:sp>
    </p:spTree>
    <p:extLst>
      <p:ext uri="{BB962C8B-B14F-4D97-AF65-F5344CB8AC3E}">
        <p14:creationId xmlns:p14="http://schemas.microsoft.com/office/powerpoint/2010/main" val="22722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500" dirty="0" err="1"/>
              <a:t>Хотя</a:t>
            </a:r>
            <a:r>
              <a:rPr lang="en-US" sz="2500" dirty="0"/>
              <a:t> </a:t>
            </a:r>
            <a:r>
              <a:rPr lang="en-US" sz="2500" dirty="0" err="1"/>
              <a:t>священство</a:t>
            </a:r>
            <a:r>
              <a:rPr lang="en-US" sz="2500" dirty="0"/>
              <a:t> </a:t>
            </a:r>
            <a:r>
              <a:rPr lang="en-US" sz="2500" dirty="0" err="1"/>
              <a:t>и</a:t>
            </a:r>
            <a:r>
              <a:rPr lang="en-US" sz="2500" dirty="0"/>
              <a:t> </a:t>
            </a:r>
            <a:r>
              <a:rPr lang="en-US" sz="2500" dirty="0" err="1"/>
              <a:t>монархия</a:t>
            </a:r>
            <a:r>
              <a:rPr lang="en-US" sz="2500" dirty="0"/>
              <a:t> </a:t>
            </a:r>
            <a:r>
              <a:rPr lang="en-US" sz="2500" dirty="0" err="1"/>
              <a:t>были</a:t>
            </a:r>
            <a:r>
              <a:rPr lang="en-US" sz="2500" dirty="0"/>
              <a:t> </a:t>
            </a:r>
            <a:r>
              <a:rPr lang="en-US" sz="2500" dirty="0" err="1"/>
              <a:t>разделены</a:t>
            </a:r>
            <a:r>
              <a:rPr lang="en-US" sz="2500" dirty="0"/>
              <a:t>, </a:t>
            </a:r>
            <a:r>
              <a:rPr lang="en-US" sz="2500" dirty="0" err="1"/>
              <a:t>Израиль</a:t>
            </a:r>
            <a:r>
              <a:rPr lang="en-US" sz="2500" dirty="0"/>
              <a:t> </a:t>
            </a:r>
            <a:r>
              <a:rPr lang="en-US" sz="2500" dirty="0" err="1"/>
              <a:t>был</a:t>
            </a:r>
            <a:r>
              <a:rPr lang="en-US" sz="2500" dirty="0"/>
              <a:t> «</a:t>
            </a:r>
            <a:r>
              <a:rPr lang="en-US" sz="2500" dirty="0" err="1"/>
              <a:t>церковным</a:t>
            </a:r>
            <a:r>
              <a:rPr lang="en-US" sz="2500" dirty="0"/>
              <a:t> </a:t>
            </a:r>
            <a:r>
              <a:rPr lang="en-US" sz="2500" dirty="0" err="1"/>
              <a:t>государством</a:t>
            </a:r>
            <a:r>
              <a:rPr lang="en-US" sz="2500" dirty="0"/>
              <a:t>».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Все граждане были членами завета, и все члены завета были гражданами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Эта ситуация меняется в Новом Завете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priesthood and monarchy were separate, Israel was a “church-state.”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citizens were covenant members, and all covenant members were citizens.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situation changes under the New Testament.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9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500" dirty="0" err="1"/>
              <a:t>Хотя</a:t>
            </a:r>
            <a:r>
              <a:rPr lang="en-US" sz="2500" dirty="0"/>
              <a:t> </a:t>
            </a:r>
            <a:r>
              <a:rPr lang="en-US" sz="2500" dirty="0" err="1"/>
              <a:t>священство</a:t>
            </a:r>
            <a:r>
              <a:rPr lang="en-US" sz="2500" dirty="0"/>
              <a:t> </a:t>
            </a:r>
            <a:r>
              <a:rPr lang="en-US" sz="2500" dirty="0" err="1"/>
              <a:t>и</a:t>
            </a:r>
            <a:r>
              <a:rPr lang="en-US" sz="2500" dirty="0"/>
              <a:t> </a:t>
            </a:r>
            <a:r>
              <a:rPr lang="en-US" sz="2500" dirty="0" err="1"/>
              <a:t>монархия</a:t>
            </a:r>
            <a:r>
              <a:rPr lang="en-US" sz="2500" dirty="0"/>
              <a:t> </a:t>
            </a:r>
            <a:r>
              <a:rPr lang="en-US" sz="2500" dirty="0" err="1"/>
              <a:t>были</a:t>
            </a:r>
            <a:r>
              <a:rPr lang="en-US" sz="2500" dirty="0"/>
              <a:t> </a:t>
            </a:r>
            <a:r>
              <a:rPr lang="en-US" sz="2500" dirty="0" err="1"/>
              <a:t>разделены</a:t>
            </a:r>
            <a:r>
              <a:rPr lang="en-US" sz="2500" dirty="0"/>
              <a:t>, </a:t>
            </a:r>
            <a:r>
              <a:rPr lang="en-US" sz="2500" dirty="0" err="1"/>
              <a:t>Израиль</a:t>
            </a:r>
            <a:r>
              <a:rPr lang="en-US" sz="2500" dirty="0"/>
              <a:t> </a:t>
            </a:r>
            <a:r>
              <a:rPr lang="en-US" sz="2500" dirty="0" err="1"/>
              <a:t>был</a:t>
            </a:r>
            <a:r>
              <a:rPr lang="en-US" sz="2500" dirty="0"/>
              <a:t> «</a:t>
            </a:r>
            <a:r>
              <a:rPr lang="en-US" sz="2500" dirty="0" err="1"/>
              <a:t>церковным</a:t>
            </a:r>
            <a:r>
              <a:rPr lang="en-US" sz="2500" dirty="0"/>
              <a:t> </a:t>
            </a:r>
            <a:r>
              <a:rPr lang="en-US" sz="2500" dirty="0" err="1"/>
              <a:t>государством</a:t>
            </a:r>
            <a:r>
              <a:rPr lang="en-US" sz="2500" dirty="0"/>
              <a:t>».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500" dirty="0"/>
              <a:t>Все граждане были членами завета, и все члены завета были гражданами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Эта ситуация меняется в Новом Завете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priesthood and monarchy were separate, Israel was a “church-state.”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citizens were covenant members, and all covenant members were citizens.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situation changes under the New Testament.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8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500" dirty="0" err="1"/>
              <a:t>Хотя</a:t>
            </a:r>
            <a:r>
              <a:rPr lang="en-US" sz="2500" dirty="0"/>
              <a:t> </a:t>
            </a:r>
            <a:r>
              <a:rPr lang="en-US" sz="2500" dirty="0" err="1"/>
              <a:t>священство</a:t>
            </a:r>
            <a:r>
              <a:rPr lang="en-US" sz="2500" dirty="0"/>
              <a:t> </a:t>
            </a:r>
            <a:r>
              <a:rPr lang="en-US" sz="2500" dirty="0" err="1"/>
              <a:t>и</a:t>
            </a:r>
            <a:r>
              <a:rPr lang="en-US" sz="2500" dirty="0"/>
              <a:t> </a:t>
            </a:r>
            <a:r>
              <a:rPr lang="en-US" sz="2500" dirty="0" err="1"/>
              <a:t>монархия</a:t>
            </a:r>
            <a:r>
              <a:rPr lang="en-US" sz="2500" dirty="0"/>
              <a:t> </a:t>
            </a:r>
            <a:r>
              <a:rPr lang="en-US" sz="2500" dirty="0" err="1"/>
              <a:t>были</a:t>
            </a:r>
            <a:r>
              <a:rPr lang="en-US" sz="2500" dirty="0"/>
              <a:t> </a:t>
            </a:r>
            <a:r>
              <a:rPr lang="en-US" sz="2500" dirty="0" err="1"/>
              <a:t>разделены</a:t>
            </a:r>
            <a:r>
              <a:rPr lang="en-US" sz="2500" dirty="0"/>
              <a:t>, </a:t>
            </a:r>
            <a:r>
              <a:rPr lang="en-US" sz="2500" dirty="0" err="1"/>
              <a:t>Израиль</a:t>
            </a:r>
            <a:r>
              <a:rPr lang="en-US" sz="2500" dirty="0"/>
              <a:t> </a:t>
            </a:r>
            <a:r>
              <a:rPr lang="en-US" sz="2500" dirty="0" err="1"/>
              <a:t>был</a:t>
            </a:r>
            <a:r>
              <a:rPr lang="en-US" sz="2500" dirty="0"/>
              <a:t> «</a:t>
            </a:r>
            <a:r>
              <a:rPr lang="en-US" sz="2500" dirty="0" err="1"/>
              <a:t>церковным</a:t>
            </a:r>
            <a:r>
              <a:rPr lang="en-US" sz="2500" dirty="0"/>
              <a:t> </a:t>
            </a:r>
            <a:r>
              <a:rPr lang="en-US" sz="2500" dirty="0" err="1"/>
              <a:t>государством</a:t>
            </a:r>
            <a:r>
              <a:rPr lang="en-US" sz="2500" dirty="0"/>
              <a:t>».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500" dirty="0"/>
              <a:t>Все граждане были членами завета, и все члены завета были гражданами</a:t>
            </a:r>
            <a:endParaRPr lang="en-US" sz="25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500" dirty="0"/>
              <a:t>Эта ситуация меняется в Новом Завете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priesthood and monarchy were separate, Israel was a “church-state.”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citizens were covenant members, and all covenant members were citizens.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situation changes under the New Testament.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8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Ожидание яростного (агрессивного, насильственного) Мессии </a:t>
            </a:r>
            <a:endParaRPr lang="az-Cyrl-AZ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>
                <a:solidFill>
                  <a:schemeClr val="accent6">
                    <a:lumMod val="50000"/>
                  </a:schemeClr>
                </a:solidFill>
              </a:rPr>
              <a:t>В политике, экономике и войне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>
                <a:solidFill>
                  <a:schemeClr val="accent6">
                    <a:lumMod val="50000"/>
                  </a:schemeClr>
                </a:solidFill>
              </a:rPr>
              <a:t>Они предпочли бы Льва из колена Иудина закланному Агнцу.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>
                <a:solidFill>
                  <a:schemeClr val="accent6">
                    <a:lumMod val="50000"/>
                  </a:schemeClr>
                </a:solidFill>
              </a:rPr>
              <a:t>Исаия 2:4 (Михей 4:3), 9:6, 52:13—53:12 — истолкование победоносного Мессии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 of a violent Messiah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Political, economic, military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preferred the Lion of the tribe of Judah to the Lamb that was slain.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2:4 (Micah 4:3), 9:6, 52:13-53:12—Interpretations of the victorious Messiah</a:t>
            </a:r>
          </a:p>
        </p:txBody>
      </p:sp>
    </p:spTree>
    <p:extLst>
      <p:ext uri="{BB962C8B-B14F-4D97-AF65-F5344CB8AC3E}">
        <p14:creationId xmlns:p14="http://schemas.microsoft.com/office/powerpoint/2010/main" val="112226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Ожидание яростного (агрессивного, насильственного) Мессии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В политике, экономике и войне</a:t>
            </a:r>
            <a:endParaRPr lang="az-Cyrl-AZ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>
                <a:solidFill>
                  <a:schemeClr val="accent6">
                    <a:lumMod val="50000"/>
                  </a:schemeClr>
                </a:solidFill>
              </a:rPr>
              <a:t>Они предпочли бы Льва из колена Иудина закланному Агнцу.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>
                <a:solidFill>
                  <a:schemeClr val="accent6">
                    <a:lumMod val="50000"/>
                  </a:schemeClr>
                </a:solidFill>
              </a:rPr>
              <a:t>Исаия 2:4 (Михей 4:3), 9:6, 52:13—53:12 — истолкование победоносного Мессии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 of a violent Messiah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Political, economic, military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preferred the Lion of the tribe of Judah to the Lamb that was slain.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2:4 (Micah 4:3), 9:6, 52:13-53:12—Interpretations of the victorious Messiah</a:t>
            </a:r>
          </a:p>
        </p:txBody>
      </p:sp>
    </p:spTree>
    <p:extLst>
      <p:ext uri="{BB962C8B-B14F-4D97-AF65-F5344CB8AC3E}">
        <p14:creationId xmlns:p14="http://schemas.microsoft.com/office/powerpoint/2010/main" val="923484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Ожидание яростного (агрессивного, насильственного) Мессии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В политике, экономике и войне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Они предпочли бы Льва из колена Иудина закланному Агнцу.</a:t>
            </a:r>
            <a:endParaRPr lang="az-Cyrl-AZ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>
                <a:solidFill>
                  <a:schemeClr val="accent6">
                    <a:lumMod val="50000"/>
                  </a:schemeClr>
                </a:solidFill>
              </a:rPr>
              <a:t>Исаия 2:4 (Михей 4:3), 9:6, 52:13—53:12 — истолкование победоносного Мессии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 of a violent Messiah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Political, economic, military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preferred the Lion of the tribe of Judah to the Lamb that was slain.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2:4 (Micah 4:3), 9:6, 52:13-53:12—Interpretations of the victorious Messiah</a:t>
            </a:r>
          </a:p>
        </p:txBody>
      </p:sp>
    </p:spTree>
    <p:extLst>
      <p:ext uri="{BB962C8B-B14F-4D97-AF65-F5344CB8AC3E}">
        <p14:creationId xmlns:p14="http://schemas.microsoft.com/office/powerpoint/2010/main" val="372243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001" y="2109456"/>
            <a:ext cx="5985654" cy="696807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Иудаизм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F6991-67CD-7ED8-5DB2-4660E239BB22}"/>
              </a:ext>
            </a:extLst>
          </p:cNvPr>
          <p:cNvSpPr txBox="1"/>
          <p:nvPr/>
        </p:nvSpPr>
        <p:spPr>
          <a:xfrm>
            <a:off x="2685381" y="3276628"/>
            <a:ext cx="61748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Ожидание яростного (агрессивного, насильственного) Мессии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В политике, экономике и войне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Они предпочли бы Льва из колена Иудина закланному Агнцу.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az-Cyrl-AZ" sz="2500" dirty="0"/>
              <a:t>Исаия 2:4 (Михей 4:3), 9:6, 52:13—53:12 — истолкование победоносного Мессии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2B839-03E1-A316-F92A-4945A4A597B6}"/>
              </a:ext>
            </a:extLst>
          </p:cNvPr>
          <p:cNvSpPr txBox="1"/>
          <p:nvPr/>
        </p:nvSpPr>
        <p:spPr>
          <a:xfrm>
            <a:off x="9227262" y="2258421"/>
            <a:ext cx="27440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Judaism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 of a violent Messiah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Political, economic, military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preferred the Lion of the tribe of Judah to the Lamb that was slain.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2:4 (Micah 4:3), 9:6, 52:13-53:12—interpretations of the victorious Messiah</a:t>
            </a:r>
          </a:p>
        </p:txBody>
      </p:sp>
    </p:spTree>
    <p:extLst>
      <p:ext uri="{BB962C8B-B14F-4D97-AF65-F5344CB8AC3E}">
        <p14:creationId xmlns:p14="http://schemas.microsoft.com/office/powerpoint/2010/main" val="135934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7AA6E-B7A3-B54D-B185-CA62FB597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258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173" y="3128959"/>
            <a:ext cx="5985654" cy="226855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</p:spTree>
    <p:extLst>
      <p:ext uri="{BB962C8B-B14F-4D97-AF65-F5344CB8AC3E}">
        <p14:creationId xmlns:p14="http://schemas.microsoft.com/office/powerpoint/2010/main" val="402704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r. Andrew Boakye"/>
          <p:cNvSpPr txBox="1"/>
          <p:nvPr/>
        </p:nvSpPr>
        <p:spPr>
          <a:xfrm>
            <a:off x="433141" y="286510"/>
            <a:ext cx="11472862" cy="76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>
            <a:lvl1pPr algn="l">
              <a:defRPr>
                <a:solidFill>
                  <a:srgbClr val="FFFFFF"/>
                </a:solidFill>
                <a:latin typeface="GT Walsheim Medium"/>
                <a:ea typeface="GT Walsheim Medium"/>
                <a:cs typeface="GT Walsheim Medium"/>
                <a:sym typeface="GT Walsheim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z-Cyrl-AZ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GT Walsheim Medium"/>
            </a:endParaRPr>
          </a:p>
        </p:txBody>
      </p:sp>
      <p:pic>
        <p:nvPicPr>
          <p:cNvPr id="3" name="Picture 2" descr="A picture containing outdoor, tree, sky, sunset&#10;&#10;Description automatically generated">
            <a:extLst>
              <a:ext uri="{FF2B5EF4-FFF2-40B4-BE49-F238E27FC236}">
                <a16:creationId xmlns:a16="http://schemas.microsoft.com/office/drawing/2014/main" id="{533E4E18-87AD-331A-1C2B-81D052E3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751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497" y="1477308"/>
            <a:ext cx="5985654" cy="78088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70123" y="2594529"/>
            <a:ext cx="26170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The teaching of Christ</a:t>
            </a:r>
            <a:endParaRPr lang="en-US" dirty="0">
              <a:solidFill>
                <a:schemeClr val="bg1"/>
              </a:solidFill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4:17, Mark 1:1, etc.—Kingdom of God as rival government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5:21-26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5:38-48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12:14-13:7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Peter 2:19-23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22179" y="322930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4:17, Марка 1:1 и т. д. — Царство Божье как альтернативное правительство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5:21-26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5:38-48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Римлянам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12:14-13:7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2:19-23 </a:t>
            </a:r>
          </a:p>
        </p:txBody>
      </p:sp>
    </p:spTree>
    <p:extLst>
      <p:ext uri="{BB962C8B-B14F-4D97-AF65-F5344CB8AC3E}">
        <p14:creationId xmlns:p14="http://schemas.microsoft.com/office/powerpoint/2010/main" val="24092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497" y="1477308"/>
            <a:ext cx="5985654" cy="78088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70123" y="2594529"/>
            <a:ext cx="26170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The teaching of Christ</a:t>
            </a:r>
            <a:endParaRPr lang="en-US" dirty="0">
              <a:solidFill>
                <a:schemeClr val="bg1"/>
              </a:solidFill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4:17, Mark 1:1, etc.—Kingdom of God as rival government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5:21-26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5:38-48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12:14-13:7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Peter 2:19-23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22179" y="322930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4:17, Марка 1:1 и т. д. — Царство Божье как альтернативное правительство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5:21-26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5:38-48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Римлянам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12:14-13:7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2:19-23 </a:t>
            </a:r>
          </a:p>
        </p:txBody>
      </p:sp>
    </p:spTree>
    <p:extLst>
      <p:ext uri="{BB962C8B-B14F-4D97-AF65-F5344CB8AC3E}">
        <p14:creationId xmlns:p14="http://schemas.microsoft.com/office/powerpoint/2010/main" val="467781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497" y="1477308"/>
            <a:ext cx="5985654" cy="78088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70123" y="2594529"/>
            <a:ext cx="26170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The teaching of Christ</a:t>
            </a:r>
            <a:endParaRPr lang="en-US" dirty="0">
              <a:solidFill>
                <a:schemeClr val="bg1"/>
              </a:solidFill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4:17, Mark 1:1, etc.—Kingdom of God as rival government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5:21-26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5:38-48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12:14-13:7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Peter 2:19-23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22179" y="322930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4:17, Марка 1:1 и т. д. — Царство Божье как альтернативное правительство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5:21-26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5:38-48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Римлянам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12:14-13:7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2:19-23 </a:t>
            </a:r>
          </a:p>
        </p:txBody>
      </p:sp>
    </p:spTree>
    <p:extLst>
      <p:ext uri="{BB962C8B-B14F-4D97-AF65-F5344CB8AC3E}">
        <p14:creationId xmlns:p14="http://schemas.microsoft.com/office/powerpoint/2010/main" val="359133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r. Andrew Boakye"/>
          <p:cNvSpPr txBox="1"/>
          <p:nvPr/>
        </p:nvSpPr>
        <p:spPr>
          <a:xfrm>
            <a:off x="433141" y="286510"/>
            <a:ext cx="11472862" cy="76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algn="l">
              <a:defRPr>
                <a:solidFill>
                  <a:srgbClr val="FFFFFF"/>
                </a:solidFill>
                <a:latin typeface="GT Walsheim Medium"/>
                <a:ea typeface="GT Walsheim Medium"/>
                <a:cs typeface="GT Walsheim Medium"/>
                <a:sym typeface="GT Walsheim Medium"/>
              </a:defRPr>
            </a:lvl1pPr>
          </a:lstStyle>
          <a:p>
            <a:pPr lvl="0" defTabSz="914400">
              <a:defRPr/>
            </a:pPr>
            <a:r>
              <a:rPr lang="az-Cyrl-AZ" sz="2800" b="1" dirty="0">
                <a:solidFill>
                  <a:srgbClr val="FAE232"/>
                </a:solidFill>
              </a:rPr>
              <a:t>Матфея 5:21-26 </a:t>
            </a:r>
            <a:endParaRPr lang="en-US" sz="2800" b="1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endParaRPr lang="az-Cyrl-AZ" sz="1500" b="1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az-Cyrl-AZ" sz="2800" baseline="30000" dirty="0">
                <a:solidFill>
                  <a:schemeClr val="tx1"/>
                </a:solidFill>
              </a:rPr>
              <a:t>21 </a:t>
            </a:r>
            <a:r>
              <a:rPr lang="az-Cyrl-AZ" sz="2800" dirty="0">
                <a:solidFill>
                  <a:schemeClr val="tx1"/>
                </a:solidFill>
              </a:rPr>
              <a:t>Вы знаете, что людям еще в древности было сказано: «Не убивай», и что каждый убийца будет судим. </a:t>
            </a:r>
            <a:r>
              <a:rPr lang="az-Cyrl-AZ" sz="2800" baseline="30000" dirty="0">
                <a:solidFill>
                  <a:schemeClr val="tx1"/>
                </a:solidFill>
              </a:rPr>
              <a:t>22</a:t>
            </a:r>
            <a:r>
              <a:rPr lang="az-Cyrl-AZ" sz="2800" dirty="0">
                <a:solidFill>
                  <a:schemeClr val="tx1"/>
                </a:solidFill>
              </a:rPr>
              <a:t> Я же говорю вам, что, если человек затаил злобу на брата, он будет судим. Кто назовет своего брата ничтожеством, тот будет отвечать перед Высшим Советом, а того, кто обзовет своего брата глупцом, – ждет огонь ада. </a:t>
            </a:r>
            <a:r>
              <a:rPr lang="az-Cyrl-AZ" sz="2800" baseline="30000" dirty="0">
                <a:solidFill>
                  <a:schemeClr val="tx1"/>
                </a:solidFill>
              </a:rPr>
              <a:t>23</a:t>
            </a:r>
            <a:r>
              <a:rPr lang="az-Cyrl-AZ" sz="2800" dirty="0">
                <a:solidFill>
                  <a:schemeClr val="tx1"/>
                </a:solidFill>
              </a:rPr>
              <a:t> Поэтому если ты приносишь в дар Богу свою жертву и перед жертвенником вспомнишь, что твой брат обижен на тебя, </a:t>
            </a:r>
            <a:r>
              <a:rPr lang="az-Cyrl-AZ" sz="2800" baseline="30000" dirty="0">
                <a:solidFill>
                  <a:schemeClr val="tx1"/>
                </a:solidFill>
              </a:rPr>
              <a:t>24</a:t>
            </a:r>
            <a:r>
              <a:rPr lang="az-Cyrl-AZ" sz="2800" dirty="0">
                <a:solidFill>
                  <a:schemeClr val="tx1"/>
                </a:solidFill>
              </a:rPr>
              <a:t> то оставь свой дар перед жертвенником и пойди вначале помирись с братом, а потом приходи и приноси жертву. </a:t>
            </a:r>
            <a:r>
              <a:rPr lang="az-Cyrl-AZ" sz="2800" baseline="30000" dirty="0">
                <a:solidFill>
                  <a:schemeClr val="tx1"/>
                </a:solidFill>
              </a:rPr>
              <a:t>25</a:t>
            </a:r>
            <a:r>
              <a:rPr lang="az-Cyrl-AZ" sz="2800" dirty="0">
                <a:solidFill>
                  <a:schemeClr val="tx1"/>
                </a:solidFill>
              </a:rPr>
              <a:t> Поторопись помириться со своим обвинителем еще по дороге, до того, как он приведет тебя в суд, иначе тебя передадут судье, тот отдаст тебя под стражу, и тебя заключат в темницу. </a:t>
            </a:r>
            <a:r>
              <a:rPr lang="az-Cyrl-AZ" sz="2800" baseline="30000" dirty="0">
                <a:solidFill>
                  <a:schemeClr val="tx1"/>
                </a:solidFill>
              </a:rPr>
              <a:t>26</a:t>
            </a:r>
            <a:r>
              <a:rPr lang="az-Cyrl-AZ" sz="2800" dirty="0">
                <a:solidFill>
                  <a:schemeClr val="tx1"/>
                </a:solidFill>
              </a:rPr>
              <a:t> Говорю тебе истину, что ты не выйдешь оттуда, пока не выплатишь все, до последнего гроша.</a:t>
            </a:r>
          </a:p>
        </p:txBody>
      </p:sp>
    </p:spTree>
    <p:extLst>
      <p:ext uri="{BB962C8B-B14F-4D97-AF65-F5344CB8AC3E}">
        <p14:creationId xmlns:p14="http://schemas.microsoft.com/office/powerpoint/2010/main" val="40412086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497" y="1477308"/>
            <a:ext cx="5985654" cy="78088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70123" y="2594529"/>
            <a:ext cx="26170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The teaching of Christ</a:t>
            </a:r>
            <a:endParaRPr lang="en-US" dirty="0">
              <a:solidFill>
                <a:schemeClr val="bg1"/>
              </a:solidFill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4:17, Mark 1:1, etc.—Kingdom of God as rival government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5:21-26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5:38-48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12:14-13:7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Peter 2:19-23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22179" y="322930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4:17, Марка 1:1 и т. д. — Царство Божье как альтернативное правительство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5:21-26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5:38-48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Римлянам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12:14-13:7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2:19-23 </a:t>
            </a:r>
          </a:p>
        </p:txBody>
      </p:sp>
    </p:spTree>
    <p:extLst>
      <p:ext uri="{BB962C8B-B14F-4D97-AF65-F5344CB8AC3E}">
        <p14:creationId xmlns:p14="http://schemas.microsoft.com/office/powerpoint/2010/main" val="240096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r. Andrew Boakye"/>
          <p:cNvSpPr txBox="1"/>
          <p:nvPr/>
        </p:nvSpPr>
        <p:spPr>
          <a:xfrm>
            <a:off x="671513" y="265490"/>
            <a:ext cx="11160917" cy="76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>
            <a:lvl1pPr algn="l">
              <a:defRPr>
                <a:solidFill>
                  <a:srgbClr val="FFFFFF"/>
                </a:solidFill>
                <a:latin typeface="GT Walsheim Medium"/>
                <a:ea typeface="GT Walsheim Medium"/>
                <a:cs typeface="GT Walsheim Medium"/>
                <a:sym typeface="GT Walsheim Medium"/>
              </a:defRPr>
            </a:lvl1pPr>
          </a:lstStyle>
          <a:p>
            <a:pPr lvl="0" defTabSz="914400">
              <a:defRPr/>
            </a:pPr>
            <a:r>
              <a:rPr lang="az-Cyrl-AZ" sz="2800" b="1" dirty="0">
                <a:solidFill>
                  <a:srgbClr val="FAE232"/>
                </a:solidFill>
              </a:rPr>
              <a:t>Матфея 5:38-48 </a:t>
            </a:r>
          </a:p>
          <a:p>
            <a:pPr lvl="0" defTabSz="914400">
              <a:defRPr/>
            </a:pPr>
            <a:endParaRPr lang="az-Cyrl-AZ" sz="1500" b="1" dirty="0">
              <a:solidFill>
                <a:schemeClr val="tx1"/>
              </a:solidFill>
            </a:endParaRPr>
          </a:p>
          <a:p>
            <a:pPr defTabSz="914400">
              <a:defRPr/>
            </a:pPr>
            <a:r>
              <a:rPr lang="az-Cyrl-AZ" sz="2500" baseline="30000" dirty="0">
                <a:solidFill>
                  <a:schemeClr val="tx1"/>
                </a:solidFill>
              </a:rPr>
              <a:t>38</a:t>
            </a:r>
            <a:r>
              <a:rPr lang="az-Cyrl-AZ" sz="2500" dirty="0">
                <a:solidFill>
                  <a:schemeClr val="tx1"/>
                </a:solidFill>
              </a:rPr>
              <a:t> Вы слышали, что было сказано: «Глаз за глаз и зуб за зуб». </a:t>
            </a:r>
            <a:r>
              <a:rPr lang="az-Cyrl-AZ" sz="2500" baseline="30000" dirty="0">
                <a:solidFill>
                  <a:schemeClr val="tx1"/>
                </a:solidFill>
              </a:rPr>
              <a:t>39</a:t>
            </a:r>
            <a:r>
              <a:rPr lang="az-Cyrl-AZ" sz="2500" dirty="0">
                <a:solidFill>
                  <a:schemeClr val="tx1"/>
                </a:solidFill>
              </a:rPr>
              <a:t> Я же говорю вам: не мсти сделавшему тебе зло. Кто ударит тебя в правую щеку, то поверни к нему и другую. </a:t>
            </a:r>
            <a:r>
              <a:rPr lang="az-Cyrl-AZ" sz="2500" baseline="30000" dirty="0">
                <a:solidFill>
                  <a:schemeClr val="tx1"/>
                </a:solidFill>
              </a:rPr>
              <a:t>40</a:t>
            </a:r>
            <a:r>
              <a:rPr lang="az-Cyrl-AZ" sz="2500" dirty="0">
                <a:solidFill>
                  <a:schemeClr val="tx1"/>
                </a:solidFill>
              </a:rPr>
              <a:t> Если кто захочет с тобой судиться, чтобы отнять у тебя рубаху, то отдай ему и верхнюю одежду. </a:t>
            </a:r>
            <a:r>
              <a:rPr lang="az-Cyrl-AZ" sz="2500" baseline="30000" dirty="0">
                <a:solidFill>
                  <a:schemeClr val="tx1"/>
                </a:solidFill>
              </a:rPr>
              <a:t>41</a:t>
            </a:r>
            <a:r>
              <a:rPr lang="az-Cyrl-AZ" sz="2500" dirty="0">
                <a:solidFill>
                  <a:schemeClr val="tx1"/>
                </a:solidFill>
              </a:rPr>
              <a:t> Если же кто принудит тебя идти вместе с ним одну милю, иди две. </a:t>
            </a:r>
            <a:r>
              <a:rPr lang="az-Cyrl-AZ" sz="2500" baseline="30000" dirty="0">
                <a:solidFill>
                  <a:schemeClr val="tx1"/>
                </a:solidFill>
              </a:rPr>
              <a:t>42</a:t>
            </a:r>
            <a:r>
              <a:rPr lang="az-Cyrl-AZ" sz="2500" dirty="0">
                <a:solidFill>
                  <a:schemeClr val="tx1"/>
                </a:solidFill>
              </a:rPr>
              <a:t> Тому же, кто у тебя просит, дай, и от просящего у тебя в долг не отворачивайся. </a:t>
            </a:r>
            <a:r>
              <a:rPr lang="az-Cyrl-AZ" sz="2500" baseline="30000" dirty="0">
                <a:solidFill>
                  <a:schemeClr val="tx1"/>
                </a:solidFill>
              </a:rPr>
              <a:t>43</a:t>
            </a:r>
            <a:r>
              <a:rPr lang="az-Cyrl-AZ" sz="2500" dirty="0">
                <a:solidFill>
                  <a:schemeClr val="tx1"/>
                </a:solidFill>
              </a:rPr>
              <a:t> Вы слышали, что было сказано: «Люби ближнего твоего» и «Ненавидь врага твоего». </a:t>
            </a:r>
            <a:r>
              <a:rPr lang="az-Cyrl-AZ" sz="2500" baseline="30000" dirty="0">
                <a:solidFill>
                  <a:schemeClr val="tx1"/>
                </a:solidFill>
              </a:rPr>
              <a:t>44</a:t>
            </a:r>
            <a:r>
              <a:rPr lang="az-Cyrl-AZ" sz="2500" dirty="0">
                <a:solidFill>
                  <a:schemeClr val="tx1"/>
                </a:solidFill>
              </a:rPr>
              <a:t> Я же говорю вам: любите ваших врагов и молитесь о тех, кто преследует вас, </a:t>
            </a:r>
            <a:r>
              <a:rPr lang="az-Cyrl-AZ" sz="2500" baseline="30000" dirty="0">
                <a:solidFill>
                  <a:schemeClr val="tx1"/>
                </a:solidFill>
              </a:rPr>
              <a:t>45</a:t>
            </a:r>
            <a:r>
              <a:rPr lang="az-Cyrl-AZ" sz="2500" dirty="0">
                <a:solidFill>
                  <a:schemeClr val="tx1"/>
                </a:solidFill>
              </a:rPr>
              <a:t> чтобы вам быть истинными сынами вашего Небесного Отца. Ведь Он повелевает солнцу светить и злым, и добрым и посылает дождь как на праведных, так и на неправедных. </a:t>
            </a:r>
            <a:r>
              <a:rPr lang="az-Cyrl-AZ" sz="2500" baseline="30000" dirty="0">
                <a:solidFill>
                  <a:schemeClr val="tx1"/>
                </a:solidFill>
              </a:rPr>
              <a:t>46</a:t>
            </a:r>
            <a:r>
              <a:rPr lang="az-Cyrl-AZ" sz="2500" dirty="0">
                <a:solidFill>
                  <a:schemeClr val="tx1"/>
                </a:solidFill>
              </a:rPr>
              <a:t> Если вы любите тех, кто любит вас, то какая вам за это награда? Не делают ли то же самое даже сборщики налогов? </a:t>
            </a:r>
            <a:r>
              <a:rPr lang="az-Cyrl-AZ" sz="2500" baseline="30000" dirty="0">
                <a:solidFill>
                  <a:schemeClr val="tx1"/>
                </a:solidFill>
              </a:rPr>
              <a:t>47</a:t>
            </a:r>
            <a:r>
              <a:rPr lang="az-Cyrl-AZ" sz="2500" dirty="0">
                <a:solidFill>
                  <a:schemeClr val="tx1"/>
                </a:solidFill>
              </a:rPr>
              <a:t> Если вы приветствуете только ваших братьев, то что в этом особенного? Разве язычники не делают того же? </a:t>
            </a:r>
            <a:r>
              <a:rPr lang="az-Cyrl-AZ" sz="2500" baseline="30000" dirty="0">
                <a:solidFill>
                  <a:schemeClr val="tx1"/>
                </a:solidFill>
              </a:rPr>
              <a:t>48</a:t>
            </a:r>
            <a:r>
              <a:rPr lang="az-Cyrl-AZ" sz="2500" dirty="0">
                <a:solidFill>
                  <a:schemeClr val="tx1"/>
                </a:solidFill>
              </a:rPr>
              <a:t> Поэтому будьте совершенны, как совершенен ваш Небесный Отец.</a:t>
            </a:r>
          </a:p>
        </p:txBody>
      </p:sp>
    </p:spTree>
    <p:extLst>
      <p:ext uri="{BB962C8B-B14F-4D97-AF65-F5344CB8AC3E}">
        <p14:creationId xmlns:p14="http://schemas.microsoft.com/office/powerpoint/2010/main" val="9971445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497" y="1477308"/>
            <a:ext cx="5985654" cy="78088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70123" y="2594529"/>
            <a:ext cx="26170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The teaching of Christ</a:t>
            </a:r>
            <a:endParaRPr lang="en-US" dirty="0">
              <a:solidFill>
                <a:schemeClr val="bg1"/>
              </a:solidFill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4:17, Mark 1:1, etc.—Kingdom of God as rival government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5:21-26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5:38-48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12:14-13:7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Peter 2:19-23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22179" y="322930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4:17, Марка 1:1 и т. д. — Царство Божье как альтернативное правительство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5:21-26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5:38-48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Римлянам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12:14-13:7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2:19-23 </a:t>
            </a:r>
          </a:p>
        </p:txBody>
      </p:sp>
    </p:spTree>
    <p:extLst>
      <p:ext uri="{BB962C8B-B14F-4D97-AF65-F5344CB8AC3E}">
        <p14:creationId xmlns:p14="http://schemas.microsoft.com/office/powerpoint/2010/main" val="194073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r. Andrew Boakye"/>
          <p:cNvSpPr txBox="1"/>
          <p:nvPr/>
        </p:nvSpPr>
        <p:spPr>
          <a:xfrm>
            <a:off x="359569" y="265490"/>
            <a:ext cx="11472862" cy="76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algn="l">
              <a:defRPr>
                <a:solidFill>
                  <a:srgbClr val="FFFFFF"/>
                </a:solidFill>
                <a:latin typeface="GT Walsheim Medium"/>
                <a:ea typeface="GT Walsheim Medium"/>
                <a:cs typeface="GT Walsheim Medium"/>
                <a:sym typeface="GT Walsheim Medium"/>
              </a:defRPr>
            </a:lvl1pPr>
          </a:lstStyle>
          <a:p>
            <a:pPr lvl="0" defTabSz="914400">
              <a:defRPr/>
            </a:pPr>
            <a:r>
              <a:rPr lang="az-Cyrl-AZ" sz="2800" b="1" dirty="0">
                <a:solidFill>
                  <a:srgbClr val="FFFF00"/>
                </a:solidFill>
              </a:rPr>
              <a:t>Римлянам 12:14-13:7 </a:t>
            </a:r>
          </a:p>
          <a:p>
            <a:pPr lvl="0" defTabSz="914400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az-Cyrl-AZ" sz="2800" dirty="0">
                <a:solidFill>
                  <a:srgbClr val="FFFF00"/>
                </a:solidFill>
              </a:rPr>
              <a:t>12</a:t>
            </a:r>
            <a:r>
              <a:rPr lang="en-US" sz="2800" baseline="30000" dirty="0">
                <a:solidFill>
                  <a:srgbClr val="FFFF00"/>
                </a:solidFill>
              </a:rPr>
              <a:t>14</a:t>
            </a:r>
            <a:r>
              <a:rPr lang="az-Cyrl-AZ" sz="2800" dirty="0">
                <a:solidFill>
                  <a:schemeClr val="tx1"/>
                </a:solidFill>
              </a:rPr>
              <a:t> Благословляйте тех, кто преследует вас, благословляйте, а не проклинайте.  Радуйтесь с радующимися, плачьте с плачущими. </a:t>
            </a:r>
            <a:r>
              <a:rPr lang="az-Cyrl-AZ" sz="2800" baseline="30000" dirty="0">
                <a:solidFill>
                  <a:schemeClr val="tx1"/>
                </a:solidFill>
              </a:rPr>
              <a:t>16</a:t>
            </a:r>
            <a:r>
              <a:rPr lang="az-Cyrl-AZ" sz="2800" dirty="0">
                <a:solidFill>
                  <a:schemeClr val="tx1"/>
                </a:solidFill>
              </a:rPr>
              <a:t> Живите в согласии друг с другом. Не будьте заносчивы, общайтесь также и с людьми скромного положения. Не будьте о себе высокого мнения. </a:t>
            </a:r>
            <a:r>
              <a:rPr lang="az-Cyrl-AZ" sz="2800" baseline="30000" dirty="0">
                <a:solidFill>
                  <a:schemeClr val="tx1"/>
                </a:solidFill>
              </a:rPr>
              <a:t>17</a:t>
            </a:r>
            <a:r>
              <a:rPr lang="az-Cyrl-AZ" sz="2800" dirty="0">
                <a:solidFill>
                  <a:schemeClr val="tx1"/>
                </a:solidFill>
              </a:rPr>
              <a:t> Никому не воздавайте злом за зло, а делайте только доброе перед всеми людьми. </a:t>
            </a:r>
            <a:r>
              <a:rPr lang="az-Cyrl-AZ" sz="2800" baseline="30000" dirty="0">
                <a:solidFill>
                  <a:schemeClr val="tx1"/>
                </a:solidFill>
              </a:rPr>
              <a:t>18</a:t>
            </a:r>
            <a:r>
              <a:rPr lang="az-Cyrl-AZ" sz="2800" dirty="0">
                <a:solidFill>
                  <a:schemeClr val="tx1"/>
                </a:solidFill>
              </a:rPr>
              <a:t> Если возможно с вашей стороны, живите в мире со всеми. </a:t>
            </a:r>
            <a:r>
              <a:rPr lang="az-Cyrl-AZ" sz="2800" baseline="30000" dirty="0">
                <a:solidFill>
                  <a:schemeClr val="tx1"/>
                </a:solidFill>
              </a:rPr>
              <a:t>19</a:t>
            </a:r>
            <a:r>
              <a:rPr lang="az-Cyrl-AZ" sz="2800" dirty="0">
                <a:solidFill>
                  <a:schemeClr val="tx1"/>
                </a:solidFill>
              </a:rPr>
              <a:t> Друзья мои, не мстите за себя, лучше оставьте место для гнева Божьего, ведь Господь говорит в Писании: «Предоставьте месть Мне, Я воздам». </a:t>
            </a:r>
            <a:r>
              <a:rPr lang="az-Cyrl-AZ" sz="2800" baseline="30000" dirty="0">
                <a:solidFill>
                  <a:schemeClr val="tx1"/>
                </a:solidFill>
              </a:rPr>
              <a:t>20</a:t>
            </a:r>
            <a:r>
              <a:rPr lang="az-Cyrl-AZ" sz="2800" dirty="0">
                <a:solidFill>
                  <a:schemeClr val="tx1"/>
                </a:solidFill>
              </a:rPr>
              <a:t> Напротив: «Если враг твой голоден – накорми его, если он хочет пить – дай ему напиться. Поступая так, ты соберешь горящие угли ему на голову». </a:t>
            </a:r>
            <a:r>
              <a:rPr lang="az-Cyrl-AZ" sz="2800" baseline="30000" dirty="0">
                <a:solidFill>
                  <a:schemeClr val="tx1"/>
                </a:solidFill>
              </a:rPr>
              <a:t>21</a:t>
            </a:r>
            <a:r>
              <a:rPr lang="az-Cyrl-AZ" sz="2800" dirty="0">
                <a:solidFill>
                  <a:schemeClr val="tx1"/>
                </a:solidFill>
              </a:rPr>
              <a:t> Не будь побежден злом, но побеждай зло добром.</a:t>
            </a:r>
          </a:p>
        </p:txBody>
      </p:sp>
    </p:spTree>
    <p:extLst>
      <p:ext uri="{BB962C8B-B14F-4D97-AF65-F5344CB8AC3E}">
        <p14:creationId xmlns:p14="http://schemas.microsoft.com/office/powerpoint/2010/main" val="148759846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r. Andrew Boakye"/>
          <p:cNvSpPr txBox="1"/>
          <p:nvPr/>
        </p:nvSpPr>
        <p:spPr>
          <a:xfrm>
            <a:off x="359569" y="265490"/>
            <a:ext cx="11472862" cy="76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Autofit/>
          </a:bodyPr>
          <a:lstStyle>
            <a:lvl1pPr algn="l">
              <a:defRPr>
                <a:solidFill>
                  <a:srgbClr val="FFFFFF"/>
                </a:solidFill>
                <a:latin typeface="GT Walsheim Medium"/>
                <a:ea typeface="GT Walsheim Medium"/>
                <a:cs typeface="GT Walsheim Medium"/>
                <a:sym typeface="GT Walsheim Medium"/>
              </a:defRPr>
            </a:lvl1pPr>
          </a:lstStyle>
          <a:p>
            <a:pPr lvl="0" defTabSz="914400">
              <a:defRPr/>
            </a:pPr>
            <a:r>
              <a:rPr lang="az-Cyrl-AZ" sz="2700" dirty="0">
                <a:solidFill>
                  <a:srgbClr val="FFFF00"/>
                </a:solidFill>
              </a:rPr>
              <a:t>13</a:t>
            </a:r>
            <a:r>
              <a:rPr lang="az-Cyrl-AZ" sz="2700" baseline="30000" dirty="0">
                <a:solidFill>
                  <a:srgbClr val="FFFF00"/>
                </a:solidFill>
              </a:rPr>
              <a:t>1</a:t>
            </a:r>
            <a:r>
              <a:rPr lang="az-Cyrl-AZ" sz="2700" dirty="0">
                <a:solidFill>
                  <a:srgbClr val="FFFF00"/>
                </a:solidFill>
              </a:rPr>
              <a:t> </a:t>
            </a:r>
            <a:r>
              <a:rPr lang="az-Cyrl-AZ" sz="2700" dirty="0">
                <a:solidFill>
                  <a:schemeClr val="tx1"/>
                </a:solidFill>
              </a:rPr>
              <a:t>Каждый человек должен подчиняться правящей власти, потому что нет власти, не установленной Богом. Все существующие власти установлены Богом. </a:t>
            </a:r>
            <a:r>
              <a:rPr lang="az-Cyrl-AZ" sz="2700" baseline="30000" dirty="0">
                <a:solidFill>
                  <a:schemeClr val="tx1"/>
                </a:solidFill>
              </a:rPr>
              <a:t>2</a:t>
            </a:r>
            <a:r>
              <a:rPr lang="az-Cyrl-AZ" sz="2700" dirty="0">
                <a:solidFill>
                  <a:schemeClr val="tx1"/>
                </a:solidFill>
              </a:rPr>
              <a:t> Следовательно, тот, кто восстает против власти, восстает против установленного Богом, и кто так поступает, тот сам на себя навлекает суд. </a:t>
            </a:r>
            <a:r>
              <a:rPr lang="az-Cyrl-AZ" sz="2700" baseline="30000" dirty="0">
                <a:solidFill>
                  <a:schemeClr val="tx1"/>
                </a:solidFill>
              </a:rPr>
              <a:t>3</a:t>
            </a:r>
            <a:r>
              <a:rPr lang="az-Cyrl-AZ" sz="2700" dirty="0">
                <a:solidFill>
                  <a:schemeClr val="tx1"/>
                </a:solidFill>
              </a:rPr>
              <a:t> Правители страшны не тем, кто делает добро, а тем, кто делает зло. Если хочешь жить без страха перед властью, делай добро и получишь от нее похвалу. </a:t>
            </a:r>
            <a:r>
              <a:rPr lang="az-Cyrl-AZ" sz="2700" baseline="30000" dirty="0">
                <a:solidFill>
                  <a:schemeClr val="tx1"/>
                </a:solidFill>
              </a:rPr>
              <a:t>4</a:t>
            </a:r>
            <a:r>
              <a:rPr lang="az-Cyrl-AZ" sz="2700" dirty="0">
                <a:solidFill>
                  <a:schemeClr val="tx1"/>
                </a:solidFill>
              </a:rPr>
              <a:t> Представитель власти на службе у Бога для твоего блага. Если же ты делаешь зло, то берегись, он не напрасно носит меч. Он – слуга Божий, орудие Его гнева на того, кто делает зло. </a:t>
            </a:r>
            <a:r>
              <a:rPr lang="az-Cyrl-AZ" sz="2700" baseline="30000" dirty="0">
                <a:solidFill>
                  <a:schemeClr val="tx1"/>
                </a:solidFill>
              </a:rPr>
              <a:t>5</a:t>
            </a:r>
            <a:r>
              <a:rPr lang="az-Cyrl-AZ" sz="2700" dirty="0">
                <a:solidFill>
                  <a:schemeClr val="tx1"/>
                </a:solidFill>
              </a:rPr>
              <a:t> Так что необходимо подчиняться власти не только из страха перед наказанием, но и, по совести. </a:t>
            </a:r>
            <a:r>
              <a:rPr lang="az-Cyrl-AZ" sz="2700" baseline="30000" dirty="0">
                <a:solidFill>
                  <a:schemeClr val="tx1"/>
                </a:solidFill>
              </a:rPr>
              <a:t>6</a:t>
            </a:r>
            <a:r>
              <a:rPr lang="az-Cyrl-AZ" sz="2700" dirty="0">
                <a:solidFill>
                  <a:schemeClr val="tx1"/>
                </a:solidFill>
              </a:rPr>
              <a:t> Вы и налоги платите, потому что стоящие у власти – слуги Божьи, посвящающие себя своему делу. </a:t>
            </a:r>
            <a:r>
              <a:rPr lang="az-Cyrl-AZ" sz="2700" baseline="30000" dirty="0">
                <a:solidFill>
                  <a:schemeClr val="tx1"/>
                </a:solidFill>
              </a:rPr>
              <a:t>7</a:t>
            </a:r>
            <a:r>
              <a:rPr lang="az-Cyrl-AZ" sz="2700" dirty="0">
                <a:solidFill>
                  <a:schemeClr val="tx1"/>
                </a:solidFill>
              </a:rPr>
              <a:t> Так что отдавайте всем то, что им надлежит: кому налог – налог, кому пошлину – пошлину, кому уважение – уважение, кому честь – честь.</a:t>
            </a:r>
          </a:p>
        </p:txBody>
      </p:sp>
    </p:spTree>
    <p:extLst>
      <p:ext uri="{BB962C8B-B14F-4D97-AF65-F5344CB8AC3E}">
        <p14:creationId xmlns:p14="http://schemas.microsoft.com/office/powerpoint/2010/main" val="123578679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497" y="1477308"/>
            <a:ext cx="5985654" cy="780889"/>
          </a:xfrm>
        </p:spPr>
        <p:txBody>
          <a:bodyPr>
            <a:normAutofit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Учение Христа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70123" y="2594529"/>
            <a:ext cx="26170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The teaching of Christ</a:t>
            </a:r>
            <a:endParaRPr lang="en-US" dirty="0">
              <a:solidFill>
                <a:schemeClr val="bg1"/>
              </a:solidFill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240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4:17, Mark 1:1, etc.—Kingdom of God as rival government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5:21-26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5:38-48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 12:14-13:7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Peter 2:19-23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22179" y="322930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4:17, Марка 1:1 и т. д. — Царство Божье как альтернативное правительство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5:21-26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Матфея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5:38-48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Римлянам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12:14-13:7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2:19-23 </a:t>
            </a:r>
          </a:p>
        </p:txBody>
      </p:sp>
    </p:spTree>
    <p:extLst>
      <p:ext uri="{BB962C8B-B14F-4D97-AF65-F5344CB8AC3E}">
        <p14:creationId xmlns:p14="http://schemas.microsoft.com/office/powerpoint/2010/main" val="282640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917" y="1540492"/>
            <a:ext cx="5518066" cy="2268559"/>
          </a:xfrm>
        </p:spPr>
        <p:txBody>
          <a:bodyPr>
            <a:noAutofit/>
          </a:bodyPr>
          <a:lstStyle/>
          <a:p>
            <a:pPr fontAlgn="base"/>
            <a:r>
              <a:rPr lang="ru-RU" b="1" dirty="0">
                <a:solidFill>
                  <a:srgbClr val="FFFF00"/>
                </a:solidFill>
              </a:rPr>
              <a:t>Христианство и война: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где Бог?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150" y="3809051"/>
            <a:ext cx="5357600" cy="1160213"/>
          </a:xfrm>
        </p:spPr>
        <p:txBody>
          <a:bodyPr>
            <a:normAutofit/>
          </a:bodyPr>
          <a:lstStyle/>
          <a:p>
            <a:r>
              <a:rPr lang="ru-RU" sz="3100" b="1" dirty="0" err="1"/>
              <a:t>Даглас</a:t>
            </a:r>
            <a:r>
              <a:rPr lang="ru-RU" sz="3100" b="1" dirty="0"/>
              <a:t> </a:t>
            </a:r>
            <a:r>
              <a:rPr lang="ru-RU" sz="3100" b="1" dirty="0" err="1"/>
              <a:t>Джакоби</a:t>
            </a:r>
            <a:r>
              <a:rPr lang="en-US" sz="3100" b="1" dirty="0"/>
              <a:t>, </a:t>
            </a:r>
            <a:r>
              <a:rPr lang="ru-RU" sz="3100" b="1" dirty="0"/>
              <a:t>2022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178574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r. Andrew Boakye"/>
          <p:cNvSpPr txBox="1"/>
          <p:nvPr/>
        </p:nvSpPr>
        <p:spPr>
          <a:xfrm>
            <a:off x="585788" y="265490"/>
            <a:ext cx="11044238" cy="76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algn="l">
              <a:defRPr>
                <a:solidFill>
                  <a:srgbClr val="FFFFFF"/>
                </a:solidFill>
                <a:latin typeface="GT Walsheim Medium"/>
                <a:ea typeface="GT Walsheim Medium"/>
                <a:cs typeface="GT Walsheim Medium"/>
                <a:sym typeface="GT Walsheim Medium"/>
              </a:defRPr>
            </a:lvl1pPr>
          </a:lstStyle>
          <a:p>
            <a:pPr lvl="0" defTabSz="914400">
              <a:defRPr/>
            </a:pPr>
            <a:r>
              <a:rPr lang="az-Cyrl-AZ" sz="3000" b="1" dirty="0">
                <a:solidFill>
                  <a:srgbClr val="FFFF00"/>
                </a:solidFill>
              </a:rPr>
              <a:t>1 Петра 2:19-23 </a:t>
            </a:r>
          </a:p>
          <a:p>
            <a:pPr lvl="0" defTabSz="914400"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az-Cyrl-AZ" sz="3000" baseline="30000" dirty="0">
                <a:solidFill>
                  <a:schemeClr val="tx1"/>
                </a:solidFill>
              </a:rPr>
              <a:t>19</a:t>
            </a:r>
            <a:r>
              <a:rPr lang="az-Cyrl-AZ" sz="3000" dirty="0">
                <a:solidFill>
                  <a:schemeClr val="tx1"/>
                </a:solidFill>
              </a:rPr>
              <a:t> Это достойно хвалы, если кто-то по совести ради Бога переносит скорби, несправедливо страдая. </a:t>
            </a:r>
            <a:r>
              <a:rPr lang="az-Cyrl-AZ" sz="3000" baseline="30000" dirty="0">
                <a:solidFill>
                  <a:schemeClr val="tx1"/>
                </a:solidFill>
              </a:rPr>
              <a:t>20</a:t>
            </a:r>
            <a:r>
              <a:rPr lang="az-Cyrl-AZ" sz="3000" dirty="0">
                <a:solidFill>
                  <a:schemeClr val="tx1"/>
                </a:solidFill>
              </a:rPr>
              <a:t> Ведь если вы терпите, когда вас бьют за проступки, то в чем ваша заслуга? Но если вы страдаете за добро и терпеливо это переносите – вы заслужили одобрение Бога. </a:t>
            </a:r>
            <a:r>
              <a:rPr lang="az-Cyrl-AZ" sz="3000" baseline="30000" dirty="0">
                <a:solidFill>
                  <a:schemeClr val="tx1"/>
                </a:solidFill>
              </a:rPr>
              <a:t>21</a:t>
            </a:r>
            <a:r>
              <a:rPr lang="az-Cyrl-AZ" sz="3000" dirty="0">
                <a:solidFill>
                  <a:schemeClr val="tx1"/>
                </a:solidFill>
              </a:rPr>
              <a:t> К этому вы были призваны, потому что и Христос пострадал за вас, оставив вам пример, чтобы вы следовали по Его стопам! </a:t>
            </a:r>
            <a:r>
              <a:rPr lang="az-Cyrl-AZ" sz="3000" baseline="30000" dirty="0">
                <a:solidFill>
                  <a:schemeClr val="tx1"/>
                </a:solidFill>
              </a:rPr>
              <a:t>22</a:t>
            </a:r>
            <a:r>
              <a:rPr lang="az-Cyrl-AZ" sz="3000" dirty="0">
                <a:solidFill>
                  <a:schemeClr val="tx1"/>
                </a:solidFill>
              </a:rPr>
              <a:t> «Он не совершил греха, и в устах Его не было никакой лжи». </a:t>
            </a:r>
            <a:r>
              <a:rPr lang="az-Cyrl-AZ" sz="3000" baseline="30000" dirty="0">
                <a:solidFill>
                  <a:schemeClr val="tx1"/>
                </a:solidFill>
              </a:rPr>
              <a:t>23</a:t>
            </a:r>
            <a:r>
              <a:rPr lang="az-Cyrl-AZ" sz="3000" dirty="0">
                <a:solidFill>
                  <a:schemeClr val="tx1"/>
                </a:solidFill>
              </a:rPr>
              <a:t> Когда Его оскорбляли, Он не отвечал оскорблениями; страдая, Он не угрожал, но доверял Себя Тому, Кто судит справедливо.</a:t>
            </a:r>
          </a:p>
        </p:txBody>
      </p:sp>
    </p:spTree>
    <p:extLst>
      <p:ext uri="{BB962C8B-B14F-4D97-AF65-F5344CB8AC3E}">
        <p14:creationId xmlns:p14="http://schemas.microsoft.com/office/powerpoint/2010/main" val="139788497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4164" y="2766846"/>
            <a:ext cx="5985654" cy="2268559"/>
          </a:xfrm>
        </p:spPr>
        <p:txBody>
          <a:bodyPr>
            <a:normAutofit/>
          </a:bodyPr>
          <a:lstStyle/>
          <a:p>
            <a:pPr algn="ctr" fontAlgn="base"/>
            <a:r>
              <a:rPr lang="az-Cyrl-AZ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91" y="1091628"/>
            <a:ext cx="5357600" cy="1160213"/>
          </a:xfrm>
        </p:spPr>
        <p:txBody>
          <a:bodyPr>
            <a:normAutofit/>
          </a:bodyPr>
          <a:lstStyle/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19686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332" y="804646"/>
            <a:ext cx="5985654" cy="780889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122981" y="949461"/>
            <a:ext cx="28141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Church History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church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citizens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taxes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Prayed for government officials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Engaged extensively in social work.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Counter-cultural. Distanced themselves from: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(Idolatrous) sacrifices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civic events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forms of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56332" y="2073166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церковь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граждане: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Платили налоги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Молились за власти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занимались общественной работой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 против культуры того времени, дистанцировались от: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Жертвоприношений (идолам)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2540648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332" y="804646"/>
            <a:ext cx="5985654" cy="780889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122981" y="949461"/>
            <a:ext cx="28141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Church History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church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citizens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taxes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Prayed for government officials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Engaged extensively in social work.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Counter-cultural. Distanced themselves from: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(Idolatrous) sacrifices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civic events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forms of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56332" y="2073166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церковь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граждане: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Платили налоги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Молились за власти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занимались общественной работой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 против культуры того времени, дистанцировались от: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Жертвоприношений (идолам)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4023640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332" y="804646"/>
            <a:ext cx="5985654" cy="780889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122981" y="949461"/>
            <a:ext cx="28141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Church History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church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citizens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taxes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Prayed for government officials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Engaged extensively in social work.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Counter-cultural. Distanced themselves from: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(Idolatrous) sacrifices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civic events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forms of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56332" y="2073166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церковь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граждане: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Платили налоги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Молились за власти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занимались общественной работой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 против культуры того времени, дистанцировались от: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Жертвоприношений (идолам)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2441591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332" y="804646"/>
            <a:ext cx="5985654" cy="780889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122981" y="949461"/>
            <a:ext cx="28141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Church History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church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citizens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taxes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Prayed for government officials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Engaged extensively in social work.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Counter-cultural. Distanced themselves from: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(Idolatrous) sacrifices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civic events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forms of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56332" y="2073166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церковь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граждане: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Платили налоги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Молились за власти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занимались общественной работой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 против культуры того времени, дистанцировались от: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Жертвоприношений (идолам)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4257930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332" y="804646"/>
            <a:ext cx="5985654" cy="780889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122981" y="949461"/>
            <a:ext cx="28141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Church History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church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citizens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taxes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Prayed for government officials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Engaged extensively in social work.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Counter-cultural. Distanced themselves from: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(Idolatrous) sacrifices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civic events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forms of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56332" y="2073166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церковь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граждане: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Платили налоги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Молились за власти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занимались общественной работой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 против культуры того времени, дистанцировались от: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Жертвоприношений (идолам)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мероприятий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2174227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332" y="804646"/>
            <a:ext cx="5985654" cy="780889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az-Cyrl-AZ" sz="4800" b="1" dirty="0">
                <a:solidFill>
                  <a:srgbClr val="FFFF00"/>
                </a:solidFill>
              </a:rPr>
              <a:t>Церковная История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122981" y="949461"/>
            <a:ext cx="28141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Church History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church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citizens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taxes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Prayed for government officials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Engaged extensively in social work.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Counter-cultural. Distanced themselves from: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(Idolatrous) sacrifices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civic events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forms of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756332" y="2073166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церковь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граждане: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Платили налоги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Молились за власти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занимались общественной работой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 против культуры того времени, дистанцировались от: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Жертвоприношений (идолам)</a:t>
            </a:r>
          </a:p>
          <a:p>
            <a:pPr marL="1257300" lvl="2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мероприятий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форм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3108822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007365" y="228123"/>
            <a:ext cx="29744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Early Medieval Christendom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Attempted to legislate morality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persecuted becomes persecutor.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“No wild beasts are such enemies to mankind as are the majority of Christians in their deadly hatred of one another.”– Ammianus (4th 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State church: mandatory christening; clergy employed by government; churches exempt from taxes; magistrates enforce church decrees &amp; doctrine; non-conformity (heresy) = sedition (political); militarism; civic duty and Christian duty coalesce.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175164" y="117693"/>
            <a:ext cx="6608618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Христианство Раннего Средневековья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Пытались узаконить мораль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Преследуемый становится преследователем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«Никакие дикие звери не являются такими врагами человечества, как большинство христиан в их смертельной ненависти друг к другу» -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Аммиан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в).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церковь: обязательное крещение; духовенство, нанятое правительством; церкви освобождены от налогов; магистраты обеспечивают соблюдение церковных указов и доктрин; несоответствие (ересь) = мятеж (политический); милитаризм; гражданский долг и христианский долг сливаются воедино.</a:t>
            </a:r>
          </a:p>
        </p:txBody>
      </p:sp>
    </p:spTree>
    <p:extLst>
      <p:ext uri="{BB962C8B-B14F-4D97-AF65-F5344CB8AC3E}">
        <p14:creationId xmlns:p14="http://schemas.microsoft.com/office/powerpoint/2010/main" val="4052275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007365" y="228123"/>
            <a:ext cx="29744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Early Medieval Christendom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Attempted to legislate morality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persecuted becomes persecutor.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“No wild beasts are such enemies to mankind as are the majority of Christians in their deadly hatred of one another.”– Ammianus (4th 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State church: mandatory christening; clergy employed by government; churches exempt from taxes; magistrates enforce church decrees &amp; doctrine; non-conformity (heresy) = sedition (political); militarism; civic duty and Christian duty coalesce.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175164" y="117693"/>
            <a:ext cx="6608618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Христианство Раннего Средневековья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Пытались узаконить мораль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Преследуемый становится преследователем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«Никакие дикие звери не являются такими врагами человечества, как большинство христиан в их смертельной ненависти друг к другу» -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Аммиан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в).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церковь: обязательное крещение; духовенство, нанятое правительством; церкви освобождены от налогов; магистраты обеспечивают соблюдение церковных указов и доктрин; несоответствие (ересь) = мятеж (политический); милитаризм; гражданский долг и христианский долг сливаются воедино.</a:t>
            </a:r>
          </a:p>
        </p:txBody>
      </p:sp>
    </p:spTree>
    <p:extLst>
      <p:ext uri="{BB962C8B-B14F-4D97-AF65-F5344CB8AC3E}">
        <p14:creationId xmlns:p14="http://schemas.microsoft.com/office/powerpoint/2010/main" val="300755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l the information you should know before travelling to Ukraine">
            <a:extLst>
              <a:ext uri="{FF2B5EF4-FFF2-40B4-BE49-F238E27FC236}">
                <a16:creationId xmlns:a16="http://schemas.microsoft.com/office/drawing/2014/main" id="{96D09532-D310-66C4-4B28-7F0F7470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56" y="1376856"/>
            <a:ext cx="6192571" cy="39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0857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007365" y="228123"/>
            <a:ext cx="29744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Early Medieval Christendom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Attempted to legislate morality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persecuted becomes persecutor.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“No wild beasts are such enemies to mankind as are the majority of Christians in their deadly hatred of one another.”– Ammianus (4th 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State church: mandatory christening; clergy employed by government; churches exempt from taxes; magistrates enforce church decrees &amp; doctrine; non-conformity (heresy) = sedition (political); militarism; civic duty and Christian duty coalesce.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175164" y="117693"/>
            <a:ext cx="6608618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Христианство Раннего Средневековья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Пытались узаконить мораль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Преследуемый становится преследователем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«Никакие дикие звери не являются такими врагами человечества, как большинство христиан в их смертельной ненависти друг к другу» -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Аммиан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в).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церковь: обязательное крещение; духовенство, нанятое правительством; церкви освобождены от налогов; магистраты обеспечивают соблюдение церковных указов и доктрин; несоответствие (ересь) = мятеж (политический); милитаризм; гражданский долг и христианский долг сливаются воедино.</a:t>
            </a:r>
          </a:p>
        </p:txBody>
      </p:sp>
    </p:spTree>
    <p:extLst>
      <p:ext uri="{BB962C8B-B14F-4D97-AF65-F5344CB8AC3E}">
        <p14:creationId xmlns:p14="http://schemas.microsoft.com/office/powerpoint/2010/main" val="2623202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007365" y="228123"/>
            <a:ext cx="29744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Early Medieval Christendom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Attempted to legislate morality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persecuted becomes persecutor.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“No wild beasts are such enemies to mankind as are the majority of Christians in their deadly hatred of one another.”– Ammianus (4th 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State church: mandatory christening; clergy employed by government; churches exempt from taxes; magistrates enforce church decrees &amp; doctrine; non-conformity (heresy) = sedition (political); militarism; civic duty and Christian duty coalesce.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175164" y="117693"/>
            <a:ext cx="6608618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Христианство Раннего Средневековья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Пытались узаконить мораль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Преследуемый становится преследователем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«Никакие дикие звери не являются такими врагами человечества, как большинство христиан в их смертельной ненависти друг к другу» -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Аммиан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в).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церковь: обязательное крещение; духовенство, нанятое правительством; церкви освобождены от налогов; магистраты обеспечивают соблюдение церковных указов и доктрин; несоответствие (ересь) = мятеж (политический); милитаризм; гражданский долг и христианский долг сливаются воедино.</a:t>
            </a:r>
          </a:p>
        </p:txBody>
      </p:sp>
    </p:spTree>
    <p:extLst>
      <p:ext uri="{BB962C8B-B14F-4D97-AF65-F5344CB8AC3E}">
        <p14:creationId xmlns:p14="http://schemas.microsoft.com/office/powerpoint/2010/main" val="976306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007365" y="228123"/>
            <a:ext cx="29744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Early Medieval Christendom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Attempted to legislate morality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persecuted becomes persecutor.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“No wild beasts are such enemies to mankind as are the majority of Christians in their deadly hatred of one another.”– Ammianus (4th 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State church: mandatory christening; clergy employed by government; churches exempt from taxes; magistrates enforce church decrees &amp; doctrine; non-conformity (heresy) = sedition (political); militarism; civic duty and Christian duty coalesce.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175164" y="117693"/>
            <a:ext cx="6608618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Христианство Раннего Средневековья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Пытались узаконить мораль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Преследуемый становится преследователем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«Никакие дикие звери не являются такими врагами человечества, как большинство христиан в их смертельной ненависти друг к другу» -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Аммиан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в).</a:t>
            </a:r>
          </a:p>
          <a:p>
            <a:pPr marL="800100" lvl="1" indent="-342900" fontAlgn="base"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церковь: обязательное крещение; духовенство, нанятое правительством; церкви освобождены от налогов; магистраты обеспечивают соблюдение церковных указов и доктрин; несоответствие (ересь) = мятеж (политический); милитаризм; гражданский долг и христианский долг сливаются воедино.</a:t>
            </a:r>
          </a:p>
        </p:txBody>
      </p:sp>
    </p:spTree>
    <p:extLst>
      <p:ext uri="{BB962C8B-B14F-4D97-AF65-F5344CB8AC3E}">
        <p14:creationId xmlns:p14="http://schemas.microsoft.com/office/powerpoint/2010/main" val="3046320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575033" y="1137745"/>
            <a:ext cx="60434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поздний христианский мир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Принудительное крещение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Крестовые походы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Инквизиция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церковные лидеры (иногда со своими личными армиями)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Христианские армии сражались против других христианских армии и убивали 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76DB-E250-2BF3-0F9F-4F4A49513976}"/>
              </a:ext>
            </a:extLst>
          </p:cNvPr>
          <p:cNvSpPr txBox="1"/>
          <p:nvPr/>
        </p:nvSpPr>
        <p:spPr>
          <a:xfrm>
            <a:off x="9112469" y="1859339"/>
            <a:ext cx="29744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Later Christendom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Forced baptism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Crusades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Inquisition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Armed church leaders (sometimes with their own personal armies)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Christian armies fought and killed Christian armies</a:t>
            </a:r>
          </a:p>
        </p:txBody>
      </p:sp>
    </p:spTree>
    <p:extLst>
      <p:ext uri="{BB962C8B-B14F-4D97-AF65-F5344CB8AC3E}">
        <p14:creationId xmlns:p14="http://schemas.microsoft.com/office/powerpoint/2010/main" val="679829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575033" y="1137745"/>
            <a:ext cx="60434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поздний христианский мир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Принудительное крещение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Крестовые походы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Инквизиция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церковные лидеры (иногда со своими личными армиями)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Христианские армии сражались против других христианских армии и убивали 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76DB-E250-2BF3-0F9F-4F4A49513976}"/>
              </a:ext>
            </a:extLst>
          </p:cNvPr>
          <p:cNvSpPr txBox="1"/>
          <p:nvPr/>
        </p:nvSpPr>
        <p:spPr>
          <a:xfrm>
            <a:off x="9112469" y="1859339"/>
            <a:ext cx="29744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Later Christendom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Forced baptism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Crusades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Inquisition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Armed church leaders (sometimes with their own personal armies)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Christian armies fought and killed Christian armies</a:t>
            </a:r>
          </a:p>
        </p:txBody>
      </p:sp>
    </p:spTree>
    <p:extLst>
      <p:ext uri="{BB962C8B-B14F-4D97-AF65-F5344CB8AC3E}">
        <p14:creationId xmlns:p14="http://schemas.microsoft.com/office/powerpoint/2010/main" val="2247715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575033" y="1137745"/>
            <a:ext cx="60434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поздний христианский мир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Принудительное крещение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Крестовые походы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Инквизиция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церковные лидеры (иногда со своими личными армиями)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Христианские армии сражались против других христианских армии и убивали 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76DB-E250-2BF3-0F9F-4F4A49513976}"/>
              </a:ext>
            </a:extLst>
          </p:cNvPr>
          <p:cNvSpPr txBox="1"/>
          <p:nvPr/>
        </p:nvSpPr>
        <p:spPr>
          <a:xfrm>
            <a:off x="9112469" y="1859339"/>
            <a:ext cx="29744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Later Christendom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Forced baptism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Crusades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Inquisition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Armed church leaders (sometimes with their own personal armies)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Christian armies fought and killed Christian armies</a:t>
            </a:r>
          </a:p>
        </p:txBody>
      </p:sp>
    </p:spTree>
    <p:extLst>
      <p:ext uri="{BB962C8B-B14F-4D97-AF65-F5344CB8AC3E}">
        <p14:creationId xmlns:p14="http://schemas.microsoft.com/office/powerpoint/2010/main" val="1305080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575033" y="1137745"/>
            <a:ext cx="60434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поздний христианский мир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Принудительное крещение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Крестовые походы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Инквизиция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церковные лидеры (иногда со своими личными армиями)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Христианские армии сражались против других христианских армии и убивали 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76DB-E250-2BF3-0F9F-4F4A49513976}"/>
              </a:ext>
            </a:extLst>
          </p:cNvPr>
          <p:cNvSpPr txBox="1"/>
          <p:nvPr/>
        </p:nvSpPr>
        <p:spPr>
          <a:xfrm>
            <a:off x="9112469" y="1859339"/>
            <a:ext cx="29744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Later Christendom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Forced baptism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Crusades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Inquisition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Armed church leaders (sometimes with their own personal armies)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Christian armies fought and killed Christian armies</a:t>
            </a:r>
          </a:p>
        </p:txBody>
      </p:sp>
    </p:spTree>
    <p:extLst>
      <p:ext uri="{BB962C8B-B14F-4D97-AF65-F5344CB8AC3E}">
        <p14:creationId xmlns:p14="http://schemas.microsoft.com/office/powerpoint/2010/main" val="3893976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575033" y="1137745"/>
            <a:ext cx="60434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поздний христианский мир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Принудительное крещение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Крестовые походы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Инквизиция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церковные лидеры (иногда со своими личными армиями)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Христианские армии сражались против других христианских армии и убивали 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76DB-E250-2BF3-0F9F-4F4A49513976}"/>
              </a:ext>
            </a:extLst>
          </p:cNvPr>
          <p:cNvSpPr txBox="1"/>
          <p:nvPr/>
        </p:nvSpPr>
        <p:spPr>
          <a:xfrm>
            <a:off x="9112469" y="1859339"/>
            <a:ext cx="29744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Later Christendom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Forced baptism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Crusades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Inquisition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Armed church leaders (sometimes with their own personal armies)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Christian armies fought and killed Christian armies</a:t>
            </a:r>
          </a:p>
        </p:txBody>
      </p:sp>
    </p:spTree>
    <p:extLst>
      <p:ext uri="{BB962C8B-B14F-4D97-AF65-F5344CB8AC3E}">
        <p14:creationId xmlns:p14="http://schemas.microsoft.com/office/powerpoint/2010/main" val="1507232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575033" y="1137745"/>
            <a:ext cx="60434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поздний христианский мир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Принудительное крещение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Крестовые походы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Инквизиция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Вооруженные церковные лидеры (иногда со своими личными армиями)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Христианские армии сражались против других христианских армии и убивали 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76DB-E250-2BF3-0F9F-4F4A49513976}"/>
              </a:ext>
            </a:extLst>
          </p:cNvPr>
          <p:cNvSpPr txBox="1"/>
          <p:nvPr/>
        </p:nvSpPr>
        <p:spPr>
          <a:xfrm>
            <a:off x="9112469" y="1859339"/>
            <a:ext cx="29744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Later Christendom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Forced baptism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Crusades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Inquisition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Armed church leaders (sometimes with their own personal armies)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Christian armies fought and killed Christian armies</a:t>
            </a:r>
          </a:p>
        </p:txBody>
      </p:sp>
    </p:spTree>
    <p:extLst>
      <p:ext uri="{BB962C8B-B14F-4D97-AF65-F5344CB8AC3E}">
        <p14:creationId xmlns:p14="http://schemas.microsoft.com/office/powerpoint/2010/main" val="3356729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40983" y="1305341"/>
            <a:ext cx="27016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Reformation &amp; dissent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Mainstream Reformation vs. the Radical Reformation (Anabaptists)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Catholics and Orthodox still support warfare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Pacifists: Quakers, Amish, Mennonites, Brethren, Churches of Christ (until World War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406869" y="1137745"/>
            <a:ext cx="62116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и расхождение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основного течения против радикальной реформации (анабаптисты)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Католики и православные по-прежнему поддерживают войну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Пацифисты: Квакеры,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Амиши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Меннониты, Братья, Церкви Христа (до Первой мировой войны)</a:t>
            </a:r>
          </a:p>
        </p:txBody>
      </p:sp>
    </p:spTree>
    <p:extLst>
      <p:ext uri="{BB962C8B-B14F-4D97-AF65-F5344CB8AC3E}">
        <p14:creationId xmlns:p14="http://schemas.microsoft.com/office/powerpoint/2010/main" val="303144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684" y="780391"/>
            <a:ext cx="5985654" cy="2268559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ПЕРСПЕКТИВА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150" y="2741752"/>
            <a:ext cx="5357600" cy="1160213"/>
          </a:xfrm>
        </p:spPr>
        <p:txBody>
          <a:bodyPr>
            <a:normAutofit/>
          </a:bodyPr>
          <a:lstStyle/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063863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40983" y="1305341"/>
            <a:ext cx="27016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Reformation &amp; dissent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Mainstream Reformation vs. the Radical Reformation (Anabaptists)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Catholics and Orthodox still support warfare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Pacifists: Quakers, Amish, Mennonites, Brethren, Churches of Christ (until World War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406869" y="1137745"/>
            <a:ext cx="62116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и расхождение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основного течения против радикальной реформации (анабаптисты)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Католики и православные по-прежнему поддерживают войну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Пацифисты: Квакеры,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Амиши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Меннониты, Братья, Церкви Христа (до Первой мировой войны)</a:t>
            </a:r>
          </a:p>
        </p:txBody>
      </p:sp>
    </p:spTree>
    <p:extLst>
      <p:ext uri="{BB962C8B-B14F-4D97-AF65-F5344CB8AC3E}">
        <p14:creationId xmlns:p14="http://schemas.microsoft.com/office/powerpoint/2010/main" val="422919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40983" y="1305341"/>
            <a:ext cx="27016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Reformation &amp; dissent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Mainstream Reformation vs. the Radical Reformation (Anabaptists)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Catholics and Orthodox still support warfare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Pacifists: Quakers, Amish, Mennonites, Brethren, Churches of Christ (until World War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406869" y="1137745"/>
            <a:ext cx="62116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и расхождение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основного течения против радикальной реформации (анабаптисты)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Католики и православные по-прежнему поддерживают войну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Пацифисты: Квакеры,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Амиши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Меннониты, Братья, Церкви Христа (до Первой мировой войны)</a:t>
            </a:r>
          </a:p>
        </p:txBody>
      </p:sp>
    </p:spTree>
    <p:extLst>
      <p:ext uri="{BB962C8B-B14F-4D97-AF65-F5344CB8AC3E}">
        <p14:creationId xmlns:p14="http://schemas.microsoft.com/office/powerpoint/2010/main" val="2549255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9240983" y="1305341"/>
            <a:ext cx="27016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Reformation &amp; dissent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Mainstream Reformation vs. the Radical Reformation (Anabaptists)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Catholics and Orthodox still support warfare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Pacifists: Quakers, Amish, Mennonites, Brethren, Churches of Christ (until World War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406869" y="1137745"/>
            <a:ext cx="62116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и расхождение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Реформация основного течения против радикальной реформации (анабаптисты)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Католики и православные по-прежнему поддерживают войну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Пацифисты: Квакеры,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Амиши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Меннониты, Братья, Церкви Христа (до Первой мировой войны)</a:t>
            </a:r>
          </a:p>
        </p:txBody>
      </p:sp>
    </p:spTree>
    <p:extLst>
      <p:ext uri="{BB962C8B-B14F-4D97-AF65-F5344CB8AC3E}">
        <p14:creationId xmlns:p14="http://schemas.microsoft.com/office/powerpoint/2010/main" val="328291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116" y="3038555"/>
            <a:ext cx="6705368" cy="780889"/>
          </a:xfrm>
        </p:spPr>
        <p:txBody>
          <a:bodyPr>
            <a:noAutofit/>
          </a:bodyPr>
          <a:lstStyle/>
          <a:p>
            <a:pPr algn="ctr" fontAlgn="base"/>
            <a:r>
              <a:rPr lang="az-Cyrl-AZ" sz="6700" b="1" dirty="0">
                <a:solidFill>
                  <a:srgbClr val="FFFF00"/>
                </a:solidFill>
              </a:rPr>
              <a:t>Заключения</a:t>
            </a:r>
            <a:br>
              <a:rPr lang="az-Cyrl-AZ" sz="6700" b="1" dirty="0">
                <a:solidFill>
                  <a:srgbClr val="FFFF00"/>
                </a:solidFill>
              </a:rPr>
            </a:br>
            <a:r>
              <a:rPr lang="az-Cyrl-AZ" sz="67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571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8950036" y="35061"/>
            <a:ext cx="3000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700" b="1" dirty="0">
                <a:solidFill>
                  <a:schemeClr val="bg1"/>
                </a:solidFill>
              </a:rPr>
              <a:t>Implications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 nation has the right to defend itself. And Ukraine will continue to defend itself.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But Christians don’t have to kill. There are other ways to be a good citizen.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state is not ultimate or supreme. Our allegiance is to Christ as our Lord, not to a government.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unacceptable for a Christian brother or sister to be rude, rough, violent, or disrespectful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always easier to “go with the flow.” It takes true courage to resist.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Christian church has wandered far from the teaching of Christ—nearly every denomination.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618509" y="190354"/>
            <a:ext cx="633152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имеет право защищать себя, и Украина продолжит обороняться. 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христиане не должны убивать. Есть и другие способы быть хорошим гражданином.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не обладает высшей властью. Наша верность принадлежит Христу как нашему Господу, а не правительству.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брата или сестры неприемлемо быть грубым, неприличным, агрессивным или неуважительным.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проще «плыть по течению». Чтобы сопротивляться, требуется истинное мужество.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Христианская церковь далеко отошла от учения Христа — почти каждая конфессия.</a:t>
            </a:r>
          </a:p>
        </p:txBody>
      </p:sp>
    </p:spTree>
    <p:extLst>
      <p:ext uri="{BB962C8B-B14F-4D97-AF65-F5344CB8AC3E}">
        <p14:creationId xmlns:p14="http://schemas.microsoft.com/office/powerpoint/2010/main" val="1209068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8950036" y="35061"/>
            <a:ext cx="3000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700" b="1" dirty="0">
                <a:solidFill>
                  <a:schemeClr val="bg1"/>
                </a:solidFill>
              </a:rPr>
              <a:t>Implications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 nation has the right to defend itself. And Ukraine will continue to defend itself.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But Christians don’t have to kill. There are other ways to be a good citizen.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state is not ultimate or supreme. Our allegiance is to Christ as our Lord, not to a government.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unacceptable for a Christian brother or sister to be rude, rough, violent, or disrespectful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always easier to “go with the flow.” It takes true courage to resist.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Christian church has wandered far from the teaching of Christ—nearly every denomination.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618509" y="190354"/>
            <a:ext cx="633152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имеет право защищать себя, и Украина продолжит обороняться.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христиане не должны убивать. Есть и другие способы быть хорошим гражданином.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не обладает высшей властью. Наша верность принадлежит Христу как нашему Господу, а не правительству.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брата или сестры неприемлемо быть грубым, неприличным, агрессивным или неуважительным.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проще «плыть по течению». Чтобы сопротивляться, требуется истинное мужество.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Христианская церковь далеко отошла от учения Христа — почти каждая конфессия.</a:t>
            </a:r>
          </a:p>
        </p:txBody>
      </p:sp>
    </p:spTree>
    <p:extLst>
      <p:ext uri="{BB962C8B-B14F-4D97-AF65-F5344CB8AC3E}">
        <p14:creationId xmlns:p14="http://schemas.microsoft.com/office/powerpoint/2010/main" val="1405907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8950036" y="35061"/>
            <a:ext cx="3000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700" b="1" dirty="0">
                <a:solidFill>
                  <a:schemeClr val="bg1"/>
                </a:solidFill>
              </a:rPr>
              <a:t>Implications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 nation has the right to defend itself. And Ukraine will continue to defend itself.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But Christians don’t have to kill. There are other ways to be a good citizen.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state is not ultimate or supreme. Our allegiance is to Christ as our Lord, not to a government.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unacceptable for a Christian brother or sister to be rude, rough, violent, or disrespectful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always easier to “go with the flow.” It takes true courage to resist.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Christian church has wandered far from the teaching of Christ—nearly every denomination.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618509" y="190354"/>
            <a:ext cx="633152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имеет право защищать себя, и Украина продолжит обороняться.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христиане не должны убивать. Есть и другие способы быть хорошим гражданином.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не обладает высшей властью. Наша верность принадлежит Христу как нашему Господу, а не правительству.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брата или сестры неприемлемо быть грубым, неприличным, агрессивным или неуважительным.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проще «плыть по течению». Чтобы сопротивляться, требуется истинное мужество.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Христианская церковь далеко отошла от учения Христа — почти каждая конфессия.</a:t>
            </a:r>
          </a:p>
        </p:txBody>
      </p:sp>
    </p:spTree>
    <p:extLst>
      <p:ext uri="{BB962C8B-B14F-4D97-AF65-F5344CB8AC3E}">
        <p14:creationId xmlns:p14="http://schemas.microsoft.com/office/powerpoint/2010/main" val="1761180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8950036" y="35061"/>
            <a:ext cx="3000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700" b="1" dirty="0">
                <a:solidFill>
                  <a:schemeClr val="bg1"/>
                </a:solidFill>
              </a:rPr>
              <a:t>Implications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 nation has the right to defend itself. And Ukraine will continue to defend itself.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But Christians don’t have to kill. There are other ways to be a good citizen.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state is not ultimate or supreme. Our allegiance is to Christ as our Lord, not to a government.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unacceptable for a Christian brother or sister to be rude, rough, violent, or disrespectful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always easier to “go with the flow.” It takes true courage to resist.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Christian church has wandered far from the teaching of Christ—nearly every denomination.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618509" y="190354"/>
            <a:ext cx="633152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имеет право защищать себя, и Украина продолжит обороняться.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христиане не должны убивать. Есть и другие способы быть хорошим гражданином.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не обладает высшей властью. Наша верность принадлежит Христу как нашему Господу, а не правительству.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брата или сестры неприемлемо быть грубым, неприличным, агрессивным или неуважительным.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проще «плыть по течению». Чтобы сопротивляться, требуется истинное мужество.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Христианская церковь далеко отошла от учения Христа — почти каждая конфессия.</a:t>
            </a:r>
          </a:p>
        </p:txBody>
      </p:sp>
    </p:spTree>
    <p:extLst>
      <p:ext uri="{BB962C8B-B14F-4D97-AF65-F5344CB8AC3E}">
        <p14:creationId xmlns:p14="http://schemas.microsoft.com/office/powerpoint/2010/main" val="255730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8950036" y="35061"/>
            <a:ext cx="3000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700" b="1" dirty="0">
                <a:solidFill>
                  <a:schemeClr val="bg1"/>
                </a:solidFill>
              </a:rPr>
              <a:t>Implications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 nation has the right to defend itself. And Ukraine will continue to defend itself.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But Christians don’t have to kill. There are other ways to be a good citizen.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state is not ultimate or supreme. Our allegiance is to Christ as our Lord, not to a government.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unacceptable for a Christian brother or sister to be rude, rough, violent, or disrespectful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always easier to “go with the flow.” It takes true courage to resist.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Christian church has wandered far from the teaching of Christ—nearly every denomination.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618509" y="190354"/>
            <a:ext cx="633152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имеет право защищать себя, и Украина продолжит обороняться.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христиане не должны убивать. Есть и другие способы быть хорошим гражданином.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не обладает высшей властью. Наша верность принадлежит Христу как нашему Господу, а не правительству.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брата или сестры неприемлемо быть грубым, неприличным, агрессивным или неуважительным.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проще «плыть по течению». Чтобы сопротивляться, требуется истинное мужество.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Христианская церковь далеко отошла от учения Христа — почти каждая конфессия.</a:t>
            </a:r>
          </a:p>
        </p:txBody>
      </p:sp>
    </p:spTree>
    <p:extLst>
      <p:ext uri="{BB962C8B-B14F-4D97-AF65-F5344CB8AC3E}">
        <p14:creationId xmlns:p14="http://schemas.microsoft.com/office/powerpoint/2010/main" val="624176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A3FA8-5922-7487-0E21-D74E95CE088E}"/>
              </a:ext>
            </a:extLst>
          </p:cNvPr>
          <p:cNvSpPr txBox="1"/>
          <p:nvPr/>
        </p:nvSpPr>
        <p:spPr>
          <a:xfrm>
            <a:off x="8950036" y="35061"/>
            <a:ext cx="3000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700" b="1" dirty="0">
                <a:solidFill>
                  <a:schemeClr val="bg1"/>
                </a:solidFill>
              </a:rPr>
              <a:t>Implications</a:t>
            </a:r>
          </a:p>
          <a:p>
            <a:pPr fontAlgn="base"/>
            <a:endParaRPr lang="en-US" sz="17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 nation has the right to defend itself. And Ukraine will continue to defend itself.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But Christians don’t have to kill. There are other ways to be a good citizen.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state is not ultimate or supreme. Our allegiance is to Christ as our Lord, not to a government.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unacceptable for a Christian brother or sister to be rude, rough, violent, or disrespectful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It’s always easier to “go with the flow.” It takes true courage to resist.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 Christian church has wandered far from the teaching of Christ—nearly every denomination.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EC2E0-DBF9-A533-4D18-7FE328EB2D00}"/>
              </a:ext>
            </a:extLst>
          </p:cNvPr>
          <p:cNvSpPr txBox="1"/>
          <p:nvPr/>
        </p:nvSpPr>
        <p:spPr>
          <a:xfrm>
            <a:off x="2618509" y="190354"/>
            <a:ext cx="633152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имеет право защищать себя, и Украина продолжит обороняться.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христиане не должны убивать. Есть и другие способы быть хорошим гражданином.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не обладает высшей властью. Наша верность принадлежит Христу как нашему Господу, а не правительству.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брата или сестры неприемлемо быть грубым, неприличным, агрессивным или неуважительным.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проще «плыть по течению». Чтобы сопротивляться, требуется истинное мужество.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Христианская церковь далеко отошла от учения Христа — почти каждая конфессия.</a:t>
            </a:r>
          </a:p>
        </p:txBody>
      </p:sp>
    </p:spTree>
    <p:extLst>
      <p:ext uri="{BB962C8B-B14F-4D97-AF65-F5344CB8AC3E}">
        <p14:creationId xmlns:p14="http://schemas.microsoft.com/office/powerpoint/2010/main" val="37173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81" y="2503727"/>
            <a:ext cx="6442842" cy="2268559"/>
          </a:xfrm>
        </p:spPr>
        <p:txBody>
          <a:bodyPr>
            <a:normAutofit/>
          </a:bodyPr>
          <a:lstStyle/>
          <a:p>
            <a:pPr fontAlgn="base"/>
            <a:br>
              <a:rPr lang="en-US" sz="4900" b="1" dirty="0"/>
            </a:br>
            <a:r>
              <a:rPr lang="ru-RU" sz="4900" b="1" dirty="0"/>
              <a:t>Полное согласие?</a:t>
            </a: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402" y="4192180"/>
            <a:ext cx="5357600" cy="1160213"/>
          </a:xfrm>
        </p:spPr>
        <p:txBody>
          <a:bodyPr>
            <a:normAutofit/>
          </a:bodyPr>
          <a:lstStyle/>
          <a:p>
            <a:endParaRPr lang="en-US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47CB5-B7B1-E2DB-6549-DDF582EA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598" y="2227511"/>
            <a:ext cx="2105992" cy="28209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908280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116" y="3038555"/>
            <a:ext cx="6705368" cy="780889"/>
          </a:xfrm>
        </p:spPr>
        <p:txBody>
          <a:bodyPr>
            <a:noAutofit/>
          </a:bodyPr>
          <a:lstStyle/>
          <a:p>
            <a:pPr algn="ctr" fontAlgn="base"/>
            <a:r>
              <a:rPr lang="az-Cyrl-AZ" sz="7700" b="1" dirty="0">
                <a:solidFill>
                  <a:srgbClr val="FFFF00"/>
                </a:solidFill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76026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449" y="180941"/>
            <a:ext cx="6442842" cy="2268559"/>
          </a:xfrm>
        </p:spPr>
        <p:txBody>
          <a:bodyPr>
            <a:normAutofit/>
          </a:bodyPr>
          <a:lstStyle/>
          <a:p>
            <a:pPr fontAlgn="base"/>
            <a:br>
              <a:rPr lang="en-US" sz="4900" b="1" dirty="0">
                <a:solidFill>
                  <a:srgbClr val="FFFF00"/>
                </a:solidFill>
              </a:rPr>
            </a:br>
            <a:r>
              <a:rPr lang="ru-RU" sz="4900" b="1" dirty="0">
                <a:solidFill>
                  <a:srgbClr val="FFFF00"/>
                </a:solidFill>
              </a:rPr>
              <a:t>Полное согласие?</a:t>
            </a:r>
            <a:endParaRPr lang="en-US" sz="49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079" y="5218088"/>
            <a:ext cx="7672552" cy="116021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/>
              <a:t>Я не ожидаю, что вы во всем со мной согласитесь. Искренние христиане придерживаются разных позиций по этому вопросу.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>
                <a:solidFill>
                  <a:schemeClr val="accent6">
                    <a:lumMod val="50000"/>
                  </a:schemeClr>
                </a:solidFill>
              </a:rPr>
              <a:t>Давайте будем терпеливы к тем, с кем мы не согласны. Несогласие не означает, что другой человек глупый или злой!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>
                <a:solidFill>
                  <a:schemeClr val="accent6">
                    <a:lumMod val="50000"/>
                  </a:schemeClr>
                </a:solidFill>
              </a:rPr>
              <a:t>Требуется время, чтобы осмыслить все, что Библия говорит о насилии (суд и ад, Хананеи, война…)</a:t>
            </a:r>
          </a:p>
          <a:p>
            <a:pPr algn="l"/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9BBBC-B211-56EF-673B-30DF6DA0D166}"/>
              </a:ext>
            </a:extLst>
          </p:cNvPr>
          <p:cNvSpPr txBox="1"/>
          <p:nvPr/>
        </p:nvSpPr>
        <p:spPr>
          <a:xfrm>
            <a:off x="9072232" y="1550877"/>
            <a:ext cx="323406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 agreement?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not expect you to agree with me on everything. Sincere Christians hold different positions on the topic.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be patient with those with whom we disagree. Disagreement doesn’t mean the other person is stupid or evil!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time to process all that the Bible says about violence (judgment and hell, Canaanites, warfare…)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1F3-D1E5-3B6D-A4D4-CA8F6CC1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449" y="180941"/>
            <a:ext cx="6442842" cy="2268559"/>
          </a:xfrm>
        </p:spPr>
        <p:txBody>
          <a:bodyPr>
            <a:normAutofit/>
          </a:bodyPr>
          <a:lstStyle/>
          <a:p>
            <a:pPr fontAlgn="base"/>
            <a:br>
              <a:rPr lang="en-US" sz="4900" b="1" dirty="0">
                <a:solidFill>
                  <a:srgbClr val="FFFF00"/>
                </a:solidFill>
              </a:rPr>
            </a:br>
            <a:r>
              <a:rPr lang="ru-RU" sz="4900" b="1" dirty="0">
                <a:solidFill>
                  <a:srgbClr val="FFFF00"/>
                </a:solidFill>
              </a:rPr>
              <a:t>Полное согласие?</a:t>
            </a:r>
            <a:endParaRPr lang="en-US" sz="49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0DC-6BCA-4330-7E69-DE240992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079" y="5218088"/>
            <a:ext cx="7672552" cy="116021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/>
              <a:t>Я не ожидаю, что вы во всем со мной согласитесь. Искренние христиане придерживаются разных позиций по этому вопросу.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/>
              <a:t>Давайте будем терпеливы к тем, с кем мы не согласны. Несогласие не означает, что другой человек глупый или злой!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z-Cyrl-AZ" sz="2200" dirty="0">
                <a:solidFill>
                  <a:schemeClr val="accent6">
                    <a:lumMod val="50000"/>
                  </a:schemeClr>
                </a:solidFill>
              </a:rPr>
              <a:t>Требуется время, чтобы осмыслить все, что Библия говорит о насилии (суд и ад, Хананеи, война…)</a:t>
            </a:r>
          </a:p>
          <a:p>
            <a:pPr algn="l"/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9BBBC-B211-56EF-673B-30DF6DA0D166}"/>
              </a:ext>
            </a:extLst>
          </p:cNvPr>
          <p:cNvSpPr txBox="1"/>
          <p:nvPr/>
        </p:nvSpPr>
        <p:spPr>
          <a:xfrm>
            <a:off x="9072232" y="1550877"/>
            <a:ext cx="323406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 agreement?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not expect you to agree with me on everything. Sincere Christians hold different positions on the topic.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be patient with those with whom we disagree. Disagreement doesn’t mean the other person is stupid or evil!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3F240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time to process all that the Bible says about violence (judgment and hell, Canaanites, warfare…)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61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{70DB22FA-4E37-0E40-A587-355038A078D8}tf16401378</Template>
  <TotalTime>549</TotalTime>
  <Words>6642</Words>
  <Application>Microsoft Macintosh PowerPoint</Application>
  <PresentationFormat>Widescreen</PresentationFormat>
  <Paragraphs>736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Calibri</vt:lpstr>
      <vt:lpstr>GT Walsheim Medium</vt:lpstr>
      <vt:lpstr>MS Shell Dlg 2</vt:lpstr>
      <vt:lpstr>Roboto Regular</vt:lpstr>
      <vt:lpstr>Symbol</vt:lpstr>
      <vt:lpstr>Times New Roman</vt:lpstr>
      <vt:lpstr>Wingdings</vt:lpstr>
      <vt:lpstr>Wingdings 3</vt:lpstr>
      <vt:lpstr>Madison</vt:lpstr>
      <vt:lpstr>1_Office Theme</vt:lpstr>
      <vt:lpstr>Христианство и война:  где Бог? </vt:lpstr>
      <vt:lpstr>Hello from Livingston, Scotland</vt:lpstr>
      <vt:lpstr>PowerPoint Presentation</vt:lpstr>
      <vt:lpstr>Христианство и война:  где Бог? </vt:lpstr>
      <vt:lpstr>PowerPoint Presentation</vt:lpstr>
      <vt:lpstr>   ПЕРСПЕКТИВА</vt:lpstr>
      <vt:lpstr> Полное согласие?</vt:lpstr>
      <vt:lpstr> Полное согласие?</vt:lpstr>
      <vt:lpstr> Полное согласие?</vt:lpstr>
      <vt:lpstr> Полное согласие?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Наша чувствительность снизилась</vt:lpstr>
      <vt:lpstr>Иудаизм (ветхозаветные времена)</vt:lpstr>
      <vt:lpstr>Иудаизм</vt:lpstr>
      <vt:lpstr>Иудаизм</vt:lpstr>
      <vt:lpstr>Иудаизм</vt:lpstr>
      <vt:lpstr>Иудаизм</vt:lpstr>
      <vt:lpstr>Иудаизм</vt:lpstr>
      <vt:lpstr>Иудаизм</vt:lpstr>
      <vt:lpstr>Иудаизм</vt:lpstr>
      <vt:lpstr>PowerPoint Presentation</vt:lpstr>
      <vt:lpstr>Учение Христа</vt:lpstr>
      <vt:lpstr>Учение Христа</vt:lpstr>
      <vt:lpstr>Учение Христа</vt:lpstr>
      <vt:lpstr>Учение Христа</vt:lpstr>
      <vt:lpstr>PowerPoint Presentation</vt:lpstr>
      <vt:lpstr>Учение Христа</vt:lpstr>
      <vt:lpstr>PowerPoint Presentation</vt:lpstr>
      <vt:lpstr>Учение Христа</vt:lpstr>
      <vt:lpstr>PowerPoint Presentation</vt:lpstr>
      <vt:lpstr>PowerPoint Presentation</vt:lpstr>
      <vt:lpstr>Учение Христа</vt:lpstr>
      <vt:lpstr>PowerPoint Presentation</vt:lpstr>
      <vt:lpstr>Церковная История</vt:lpstr>
      <vt:lpstr>Церковная История</vt:lpstr>
      <vt:lpstr>Церковная История</vt:lpstr>
      <vt:lpstr>Церковная История</vt:lpstr>
      <vt:lpstr>Церковная История</vt:lpstr>
      <vt:lpstr>Церковная История</vt:lpstr>
      <vt:lpstr>Церковная История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Заключения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Христианство и война:  где Бог? </dc:title>
  <dc:creator>Douglas Jacoby</dc:creator>
  <cp:lastModifiedBy>Douglas Jacoby</cp:lastModifiedBy>
  <cp:revision>24</cp:revision>
  <dcterms:created xsi:type="dcterms:W3CDTF">2022-06-11T17:23:20Z</dcterms:created>
  <dcterms:modified xsi:type="dcterms:W3CDTF">2022-06-27T15:38:10Z</dcterms:modified>
</cp:coreProperties>
</file>