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1"/>
  </p:notesMasterIdLst>
  <p:sldIdLst>
    <p:sldId id="258" r:id="rId3"/>
    <p:sldId id="337" r:id="rId4"/>
    <p:sldId id="336" r:id="rId5"/>
    <p:sldId id="333" r:id="rId6"/>
    <p:sldId id="347" r:id="rId7"/>
    <p:sldId id="335" r:id="rId8"/>
    <p:sldId id="272" r:id="rId9"/>
    <p:sldId id="331" r:id="rId10"/>
    <p:sldId id="334" r:id="rId11"/>
    <p:sldId id="338" r:id="rId12"/>
    <p:sldId id="267" r:id="rId13"/>
    <p:sldId id="339" r:id="rId14"/>
    <p:sldId id="363" r:id="rId15"/>
    <p:sldId id="362" r:id="rId16"/>
    <p:sldId id="364" r:id="rId17"/>
    <p:sldId id="263" r:id="rId18"/>
    <p:sldId id="315" r:id="rId19"/>
    <p:sldId id="316" r:id="rId20"/>
    <p:sldId id="367" r:id="rId21"/>
    <p:sldId id="317" r:id="rId22"/>
    <p:sldId id="318" r:id="rId23"/>
    <p:sldId id="314" r:id="rId24"/>
    <p:sldId id="301" r:id="rId25"/>
    <p:sldId id="332" r:id="rId26"/>
    <p:sldId id="276" r:id="rId27"/>
    <p:sldId id="257" r:id="rId28"/>
    <p:sldId id="340" r:id="rId29"/>
    <p:sldId id="348" r:id="rId30"/>
    <p:sldId id="283" r:id="rId31"/>
    <p:sldId id="284" r:id="rId32"/>
    <p:sldId id="277" r:id="rId33"/>
    <p:sldId id="349" r:id="rId34"/>
    <p:sldId id="279" r:id="rId35"/>
    <p:sldId id="278" r:id="rId36"/>
    <p:sldId id="266" r:id="rId37"/>
    <p:sldId id="280" r:id="rId38"/>
    <p:sldId id="281" r:id="rId39"/>
    <p:sldId id="343" r:id="rId40"/>
    <p:sldId id="344" r:id="rId41"/>
    <p:sldId id="342" r:id="rId42"/>
    <p:sldId id="290" r:id="rId43"/>
    <p:sldId id="289" r:id="rId44"/>
    <p:sldId id="282" r:id="rId45"/>
    <p:sldId id="286" r:id="rId46"/>
    <p:sldId id="368" r:id="rId47"/>
    <p:sldId id="288" r:id="rId48"/>
    <p:sldId id="287" r:id="rId49"/>
    <p:sldId id="365" r:id="rId50"/>
    <p:sldId id="327" r:id="rId51"/>
    <p:sldId id="256" r:id="rId52"/>
    <p:sldId id="308" r:id="rId53"/>
    <p:sldId id="291" r:id="rId54"/>
    <p:sldId id="294" r:id="rId55"/>
    <p:sldId id="319" r:id="rId56"/>
    <p:sldId id="320" r:id="rId57"/>
    <p:sldId id="321" r:id="rId58"/>
    <p:sldId id="310" r:id="rId59"/>
    <p:sldId id="296" r:id="rId60"/>
    <p:sldId id="293" r:id="rId61"/>
    <p:sldId id="312" r:id="rId62"/>
    <p:sldId id="328" r:id="rId63"/>
    <p:sldId id="361" r:id="rId64"/>
    <p:sldId id="329" r:id="rId65"/>
    <p:sldId id="345" r:id="rId66"/>
    <p:sldId id="346" r:id="rId67"/>
    <p:sldId id="366" r:id="rId68"/>
    <p:sldId id="313" r:id="rId69"/>
    <p:sldId id="325" r:id="rId7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6"/>
  </p:normalViewPr>
  <p:slideViewPr>
    <p:cSldViewPr snapToGrid="0" snapToObjects="1">
      <p:cViewPr varScale="1">
        <p:scale>
          <a:sx n="119" d="100"/>
          <a:sy n="119" d="100"/>
        </p:scale>
        <p:origin x="808" y="184"/>
      </p:cViewPr>
      <p:guideLst>
        <p:guide orient="horz" pos="1800"/>
        <p:guide pos="2880"/>
      </p:guideLst>
    </p:cSldViewPr>
  </p:slideViewPr>
  <p:notesTextViewPr>
    <p:cViewPr>
      <p:scale>
        <a:sx n="140" d="100"/>
        <a:sy n="140" d="100"/>
      </p:scale>
      <p:origin x="0" y="0"/>
    </p:cViewPr>
  </p:notesTextViewPr>
  <p:sorterViewPr>
    <p:cViewPr>
      <p:scale>
        <a:sx n="66" d="100"/>
        <a:sy n="66" d="100"/>
      </p:scale>
      <p:origin x="0" y="2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364AF9-510D-AD48-94C7-CC95299DB5AF}" type="datetimeFigureOut">
              <a:rPr lang="en-US" smtClean="0"/>
              <a:t>12/5/19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014C0C-D3A0-D347-A028-062FC5374F61}" type="slidenum">
              <a:rPr lang="en-US" smtClean="0"/>
              <a:t>‹#›</a:t>
            </a:fld>
            <a:endParaRPr lang="en-US"/>
          </a:p>
        </p:txBody>
      </p:sp>
    </p:spTree>
    <p:extLst>
      <p:ext uri="{BB962C8B-B14F-4D97-AF65-F5344CB8AC3E}">
        <p14:creationId xmlns:p14="http://schemas.microsoft.com/office/powerpoint/2010/main" val="8981148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1</a:t>
            </a:fld>
            <a:endParaRPr lang="en-US"/>
          </a:p>
        </p:txBody>
      </p:sp>
    </p:spTree>
    <p:extLst>
      <p:ext uri="{BB962C8B-B14F-4D97-AF65-F5344CB8AC3E}">
        <p14:creationId xmlns:p14="http://schemas.microsoft.com/office/powerpoint/2010/main" val="363753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10</a:t>
            </a:fld>
            <a:endParaRPr lang="en-US"/>
          </a:p>
        </p:txBody>
      </p:sp>
    </p:spTree>
    <p:extLst>
      <p:ext uri="{BB962C8B-B14F-4D97-AF65-F5344CB8AC3E}">
        <p14:creationId xmlns:p14="http://schemas.microsoft.com/office/powerpoint/2010/main" val="1813057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a:t>
            </a:r>
            <a:r>
              <a:rPr lang="en-US" dirty="0" err="1">
                <a:solidFill>
                  <a:srgbClr val="FFFFFF"/>
                </a:solidFill>
              </a:rPr>
              <a:t>Nicolaus</a:t>
            </a:r>
            <a:r>
              <a:rPr lang="en-US" dirty="0">
                <a:solidFill>
                  <a:srgbClr val="FFFFFF"/>
                </a:solidFill>
              </a:rPr>
              <a:t> is the same name borne by one of the seven deacons in Acts 6 -- the only person by that name in the Bible, although it is possible that the heretical </a:t>
            </a:r>
            <a:r>
              <a:rPr lang="en-US" dirty="0" err="1">
                <a:solidFill>
                  <a:srgbClr val="FFFFFF"/>
                </a:solidFill>
              </a:rPr>
              <a:t>Nicolaitans</a:t>
            </a:r>
            <a:r>
              <a:rPr lang="en-US" dirty="0">
                <a:solidFill>
                  <a:srgbClr val="FFFFFF"/>
                </a:solidFill>
              </a:rPr>
              <a:t> (Rev 2:6,15) were trading on his name)   </a:t>
            </a:r>
            <a:r>
              <a:rPr lang="en-US" b="1" dirty="0">
                <a:solidFill>
                  <a:srgbClr val="FFFFFF"/>
                </a:solidFill>
              </a:rPr>
              <a:t>CHILDREN   STOCKY</a:t>
            </a: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11</a:t>
            </a:fld>
            <a:endParaRPr lang="en-US"/>
          </a:p>
        </p:txBody>
      </p:sp>
    </p:spTree>
    <p:extLst>
      <p:ext uri="{BB962C8B-B14F-4D97-AF65-F5344CB8AC3E}">
        <p14:creationId xmlns:p14="http://schemas.microsoft.com/office/powerpoint/2010/main" val="37976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12</a:t>
            </a:fld>
            <a:endParaRPr lang="en-US"/>
          </a:p>
        </p:txBody>
      </p:sp>
    </p:spTree>
    <p:extLst>
      <p:ext uri="{BB962C8B-B14F-4D97-AF65-F5344CB8AC3E}">
        <p14:creationId xmlns:p14="http://schemas.microsoft.com/office/powerpoint/2010/main" val="240779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13</a:t>
            </a:fld>
            <a:endParaRPr lang="en-US"/>
          </a:p>
        </p:txBody>
      </p:sp>
    </p:spTree>
    <p:extLst>
      <p:ext uri="{BB962C8B-B14F-4D97-AF65-F5344CB8AC3E}">
        <p14:creationId xmlns:p14="http://schemas.microsoft.com/office/powerpoint/2010/main" val="199087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14</a:t>
            </a:fld>
            <a:endParaRPr lang="en-US"/>
          </a:p>
        </p:txBody>
      </p:sp>
    </p:spTree>
    <p:extLst>
      <p:ext uri="{BB962C8B-B14F-4D97-AF65-F5344CB8AC3E}">
        <p14:creationId xmlns:p14="http://schemas.microsoft.com/office/powerpoint/2010/main" val="1116303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41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7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p:txBody>
      </p:sp>
      <p:sp>
        <p:nvSpPr>
          <p:cNvPr id="4" name="Slide Number Placeholder 3"/>
          <p:cNvSpPr>
            <a:spLocks noGrp="1"/>
          </p:cNvSpPr>
          <p:nvPr>
            <p:ph type="sldNum" sz="quarter" idx="10"/>
          </p:nvPr>
        </p:nvSpPr>
        <p:spPr/>
        <p:txBody>
          <a:bodyPr/>
          <a:lstStyle/>
          <a:p>
            <a:fld id="{38014C0C-D3A0-D347-A028-062FC5374F61}" type="slidenum">
              <a:rPr lang="en-US" smtClean="0"/>
              <a:t>25</a:t>
            </a:fld>
            <a:endParaRPr lang="en-US"/>
          </a:p>
        </p:txBody>
      </p:sp>
    </p:spTree>
    <p:extLst>
      <p:ext uri="{BB962C8B-B14F-4D97-AF65-F5344CB8AC3E}">
        <p14:creationId xmlns:p14="http://schemas.microsoft.com/office/powerpoint/2010/main" val="139764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indent="0">
              <a:buFont typeface="Arial"/>
              <a:buNone/>
            </a:pPr>
            <a:r>
              <a:rPr lang="en-US" sz="1200" dirty="0" err="1">
                <a:solidFill>
                  <a:srgbClr val="FFFFFF"/>
                </a:solidFill>
              </a:rPr>
              <a:t>Patara</a:t>
            </a:r>
            <a:r>
              <a:rPr lang="en-US" sz="1200" dirty="0">
                <a:solidFill>
                  <a:srgbClr val="FFFFFF"/>
                </a:solidFill>
              </a:rPr>
              <a:t> was in the region of Lycia (bottom left of map). --</a:t>
            </a:r>
            <a:r>
              <a:rPr lang="en-US" sz="1200" baseline="0" dirty="0">
                <a:solidFill>
                  <a:srgbClr val="FFFFFF"/>
                </a:solidFill>
              </a:rPr>
              <a:t> </a:t>
            </a:r>
            <a:r>
              <a:rPr lang="en-US" sz="1200" dirty="0" err="1">
                <a:solidFill>
                  <a:srgbClr val="FFFFFF"/>
                </a:solidFill>
              </a:rPr>
              <a:t>Patara</a:t>
            </a:r>
            <a:r>
              <a:rPr lang="en-US" sz="1200" dirty="0">
                <a:solidFill>
                  <a:srgbClr val="FFFFFF"/>
                </a:solidFill>
              </a:rPr>
              <a:t> was opposite the island of Rhodes (look left).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26</a:t>
            </a:fld>
            <a:endParaRPr lang="en-US"/>
          </a:p>
        </p:txBody>
      </p:sp>
    </p:spTree>
    <p:extLst>
      <p:ext uri="{BB962C8B-B14F-4D97-AF65-F5344CB8AC3E}">
        <p14:creationId xmlns:p14="http://schemas.microsoft.com/office/powerpoint/2010/main" val="229593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indent="0">
              <a:buFont typeface="Arial"/>
              <a:buNone/>
            </a:pPr>
            <a:r>
              <a:rPr lang="en-US" sz="1200" dirty="0" err="1">
                <a:solidFill>
                  <a:srgbClr val="FFFFFF"/>
                </a:solidFill>
              </a:rPr>
              <a:t>Patara</a:t>
            </a:r>
            <a:r>
              <a:rPr lang="en-US" sz="1200" dirty="0">
                <a:solidFill>
                  <a:srgbClr val="FFFFFF"/>
                </a:solidFill>
              </a:rPr>
              <a:t> was in the region of Lycia (bottom left of map). --</a:t>
            </a:r>
            <a:r>
              <a:rPr lang="en-US" sz="1200" baseline="0" dirty="0">
                <a:solidFill>
                  <a:srgbClr val="FFFFFF"/>
                </a:solidFill>
              </a:rPr>
              <a:t> </a:t>
            </a:r>
            <a:r>
              <a:rPr lang="en-US" sz="1200" dirty="0" err="1">
                <a:solidFill>
                  <a:srgbClr val="FFFFFF"/>
                </a:solidFill>
              </a:rPr>
              <a:t>Patara</a:t>
            </a:r>
            <a:r>
              <a:rPr lang="en-US" sz="1200" dirty="0">
                <a:solidFill>
                  <a:srgbClr val="FFFFFF"/>
                </a:solidFill>
              </a:rPr>
              <a:t> was opposite the island of Rhodes (look left).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27</a:t>
            </a:fld>
            <a:endParaRPr lang="en-US"/>
          </a:p>
        </p:txBody>
      </p:sp>
    </p:spTree>
    <p:extLst>
      <p:ext uri="{BB962C8B-B14F-4D97-AF65-F5344CB8AC3E}">
        <p14:creationId xmlns:p14="http://schemas.microsoft.com/office/powerpoint/2010/main" val="290442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2</a:t>
            </a:fld>
            <a:endParaRPr lang="en-US"/>
          </a:p>
        </p:txBody>
      </p:sp>
    </p:spTree>
    <p:extLst>
      <p:ext uri="{BB962C8B-B14F-4D97-AF65-F5344CB8AC3E}">
        <p14:creationId xmlns:p14="http://schemas.microsoft.com/office/powerpoint/2010/main" val="957794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p:txBody>
      </p:sp>
      <p:sp>
        <p:nvSpPr>
          <p:cNvPr id="4" name="Slide Number Placeholder 3"/>
          <p:cNvSpPr>
            <a:spLocks noGrp="1"/>
          </p:cNvSpPr>
          <p:nvPr>
            <p:ph type="sldNum" sz="quarter" idx="10"/>
          </p:nvPr>
        </p:nvSpPr>
        <p:spPr/>
        <p:txBody>
          <a:bodyPr/>
          <a:lstStyle/>
          <a:p>
            <a:fld id="{38014C0C-D3A0-D347-A028-062FC5374F61}" type="slidenum">
              <a:rPr lang="en-US" smtClean="0"/>
              <a:t>28</a:t>
            </a:fld>
            <a:endParaRPr lang="en-US"/>
          </a:p>
        </p:txBody>
      </p:sp>
    </p:spTree>
    <p:extLst>
      <p:ext uri="{BB962C8B-B14F-4D97-AF65-F5344CB8AC3E}">
        <p14:creationId xmlns:p14="http://schemas.microsoft.com/office/powerpoint/2010/main" val="198150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p:txBody>
      </p:sp>
      <p:sp>
        <p:nvSpPr>
          <p:cNvPr id="4" name="Slide Number Placeholder 3"/>
          <p:cNvSpPr>
            <a:spLocks noGrp="1"/>
          </p:cNvSpPr>
          <p:nvPr>
            <p:ph type="sldNum" sz="quarter" idx="10"/>
          </p:nvPr>
        </p:nvSpPr>
        <p:spPr/>
        <p:txBody>
          <a:bodyPr/>
          <a:lstStyle/>
          <a:p>
            <a:fld id="{38014C0C-D3A0-D347-A028-062FC5374F61}" type="slidenum">
              <a:rPr lang="en-US" smtClean="0"/>
              <a:t>29</a:t>
            </a:fld>
            <a:endParaRPr lang="en-US"/>
          </a:p>
        </p:txBody>
      </p:sp>
    </p:spTree>
    <p:extLst>
      <p:ext uri="{BB962C8B-B14F-4D97-AF65-F5344CB8AC3E}">
        <p14:creationId xmlns:p14="http://schemas.microsoft.com/office/powerpoint/2010/main" val="139764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p:txBody>
      </p:sp>
      <p:sp>
        <p:nvSpPr>
          <p:cNvPr id="4" name="Slide Number Placeholder 3"/>
          <p:cNvSpPr>
            <a:spLocks noGrp="1"/>
          </p:cNvSpPr>
          <p:nvPr>
            <p:ph type="sldNum" sz="quarter" idx="10"/>
          </p:nvPr>
        </p:nvSpPr>
        <p:spPr/>
        <p:txBody>
          <a:bodyPr/>
          <a:lstStyle/>
          <a:p>
            <a:fld id="{38014C0C-D3A0-D347-A028-062FC5374F61}" type="slidenum">
              <a:rPr lang="en-US" smtClean="0"/>
              <a:t>30</a:t>
            </a:fld>
            <a:endParaRPr lang="en-US"/>
          </a:p>
        </p:txBody>
      </p:sp>
    </p:spTree>
    <p:extLst>
      <p:ext uri="{BB962C8B-B14F-4D97-AF65-F5344CB8AC3E}">
        <p14:creationId xmlns:p14="http://schemas.microsoft.com/office/powerpoint/2010/main" val="139764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p:txBody>
      </p:sp>
      <p:sp>
        <p:nvSpPr>
          <p:cNvPr id="4" name="Slide Number Placeholder 3"/>
          <p:cNvSpPr>
            <a:spLocks noGrp="1"/>
          </p:cNvSpPr>
          <p:nvPr>
            <p:ph type="sldNum" sz="quarter" idx="10"/>
          </p:nvPr>
        </p:nvSpPr>
        <p:spPr/>
        <p:txBody>
          <a:bodyPr/>
          <a:lstStyle/>
          <a:p>
            <a:fld id="{38014C0C-D3A0-D347-A028-062FC5374F61}" type="slidenum">
              <a:rPr lang="en-US" smtClean="0"/>
              <a:t>31</a:t>
            </a:fld>
            <a:endParaRPr lang="en-US"/>
          </a:p>
        </p:txBody>
      </p:sp>
    </p:spTree>
    <p:extLst>
      <p:ext uri="{BB962C8B-B14F-4D97-AF65-F5344CB8AC3E}">
        <p14:creationId xmlns:p14="http://schemas.microsoft.com/office/powerpoint/2010/main" val="139764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p:txBody>
      </p:sp>
      <p:sp>
        <p:nvSpPr>
          <p:cNvPr id="4" name="Slide Number Placeholder 3"/>
          <p:cNvSpPr>
            <a:spLocks noGrp="1"/>
          </p:cNvSpPr>
          <p:nvPr>
            <p:ph type="sldNum" sz="quarter" idx="10"/>
          </p:nvPr>
        </p:nvSpPr>
        <p:spPr/>
        <p:txBody>
          <a:bodyPr/>
          <a:lstStyle/>
          <a:p>
            <a:fld id="{38014C0C-D3A0-D347-A028-062FC5374F61}" type="slidenum">
              <a:rPr lang="en-US" smtClean="0"/>
              <a:t>32</a:t>
            </a:fld>
            <a:endParaRPr lang="en-US"/>
          </a:p>
        </p:txBody>
      </p:sp>
    </p:spTree>
    <p:extLst>
      <p:ext uri="{BB962C8B-B14F-4D97-AF65-F5344CB8AC3E}">
        <p14:creationId xmlns:p14="http://schemas.microsoft.com/office/powerpoint/2010/main" val="1271949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a:p>
            <a:pPr marL="0" indent="0">
              <a:buFont typeface="Arial"/>
              <a:buNone/>
            </a:pPr>
            <a:r>
              <a:rPr lang="en-US" sz="1200" dirty="0">
                <a:solidFill>
                  <a:srgbClr val="FFFFFF"/>
                </a:solidFill>
              </a:rPr>
              <a:t>Apparently he struck everyone he met as an impressive and kind soul -- the ideal leader.</a:t>
            </a:r>
          </a:p>
        </p:txBody>
      </p:sp>
      <p:sp>
        <p:nvSpPr>
          <p:cNvPr id="4" name="Slide Number Placeholder 3"/>
          <p:cNvSpPr>
            <a:spLocks noGrp="1"/>
          </p:cNvSpPr>
          <p:nvPr>
            <p:ph type="sldNum" sz="quarter" idx="10"/>
          </p:nvPr>
        </p:nvSpPr>
        <p:spPr/>
        <p:txBody>
          <a:bodyPr/>
          <a:lstStyle/>
          <a:p>
            <a:fld id="{38014C0C-D3A0-D347-A028-062FC5374F61}" type="slidenum">
              <a:rPr lang="en-US" smtClean="0"/>
              <a:t>33</a:t>
            </a:fld>
            <a:endParaRPr lang="en-US"/>
          </a:p>
        </p:txBody>
      </p:sp>
    </p:spTree>
    <p:extLst>
      <p:ext uri="{BB962C8B-B14F-4D97-AF65-F5344CB8AC3E}">
        <p14:creationId xmlns:p14="http://schemas.microsoft.com/office/powerpoint/2010/main" val="1397641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indent="0">
              <a:buFont typeface="Arial"/>
              <a:buNone/>
            </a:pPr>
            <a:r>
              <a:rPr lang="en-US" sz="1200" dirty="0" err="1">
                <a:solidFill>
                  <a:srgbClr val="FFFFFF"/>
                </a:solidFill>
              </a:rPr>
              <a:t>Patara</a:t>
            </a:r>
            <a:r>
              <a:rPr lang="en-US" sz="1200" dirty="0">
                <a:solidFill>
                  <a:srgbClr val="FFFFFF"/>
                </a:solidFill>
              </a:rPr>
              <a:t> was in the region of Lycia (bottom left of map). --</a:t>
            </a:r>
            <a:r>
              <a:rPr lang="en-US" sz="1200" baseline="0" dirty="0">
                <a:solidFill>
                  <a:srgbClr val="FFFFFF"/>
                </a:solidFill>
              </a:rPr>
              <a:t> </a:t>
            </a:r>
            <a:r>
              <a:rPr lang="en-US" sz="1200" dirty="0" err="1">
                <a:solidFill>
                  <a:srgbClr val="FFFFFF"/>
                </a:solidFill>
              </a:rPr>
              <a:t>Patara</a:t>
            </a:r>
            <a:r>
              <a:rPr lang="en-US" sz="1200" dirty="0">
                <a:solidFill>
                  <a:srgbClr val="FFFFFF"/>
                </a:solidFill>
              </a:rPr>
              <a:t> was opposite the island of Rhodes (look left).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38</a:t>
            </a:fld>
            <a:endParaRPr lang="en-US"/>
          </a:p>
        </p:txBody>
      </p:sp>
    </p:spTree>
    <p:extLst>
      <p:ext uri="{BB962C8B-B14F-4D97-AF65-F5344CB8AC3E}">
        <p14:creationId xmlns:p14="http://schemas.microsoft.com/office/powerpoint/2010/main" val="77697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indent="0">
              <a:buFont typeface="Arial"/>
              <a:buNone/>
            </a:pPr>
            <a:r>
              <a:rPr lang="en-US" sz="1200" dirty="0" err="1">
                <a:solidFill>
                  <a:srgbClr val="FFFFFF"/>
                </a:solidFill>
              </a:rPr>
              <a:t>Patara</a:t>
            </a:r>
            <a:r>
              <a:rPr lang="en-US" sz="1200" dirty="0">
                <a:solidFill>
                  <a:srgbClr val="FFFFFF"/>
                </a:solidFill>
              </a:rPr>
              <a:t> was in the region of Lycia (bottom left of map). --</a:t>
            </a:r>
            <a:r>
              <a:rPr lang="en-US" sz="1200" baseline="0" dirty="0">
                <a:solidFill>
                  <a:srgbClr val="FFFFFF"/>
                </a:solidFill>
              </a:rPr>
              <a:t> </a:t>
            </a:r>
            <a:r>
              <a:rPr lang="en-US" sz="1200" dirty="0" err="1">
                <a:solidFill>
                  <a:srgbClr val="FFFFFF"/>
                </a:solidFill>
              </a:rPr>
              <a:t>Patara</a:t>
            </a:r>
            <a:r>
              <a:rPr lang="en-US" sz="1200" dirty="0">
                <a:solidFill>
                  <a:srgbClr val="FFFFFF"/>
                </a:solidFill>
              </a:rPr>
              <a:t> was opposite the island of Rhodes (look left).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39</a:t>
            </a:fld>
            <a:endParaRPr lang="en-US"/>
          </a:p>
        </p:txBody>
      </p:sp>
    </p:spTree>
    <p:extLst>
      <p:ext uri="{BB962C8B-B14F-4D97-AF65-F5344CB8AC3E}">
        <p14:creationId xmlns:p14="http://schemas.microsoft.com/office/powerpoint/2010/main" val="4175424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indent="0">
              <a:buFont typeface="Arial"/>
              <a:buNone/>
            </a:pPr>
            <a:endParaRPr lang="en-US" sz="1200" dirty="0">
              <a:solidFill>
                <a:srgbClr val="FFFFFF"/>
              </a:solidFill>
            </a:endParaRPr>
          </a:p>
          <a:p>
            <a:pPr marL="0" indent="0">
              <a:buFont typeface="Arial"/>
              <a:buNone/>
            </a:pPr>
            <a:r>
              <a:rPr lang="en-US" sz="1200" dirty="0">
                <a:solidFill>
                  <a:srgbClr val="FFFFFF"/>
                </a:solidFill>
              </a:rPr>
              <a:t>Yet there were to be decades of adventure, hardship, and spiritual growth before this great man of God passed on.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41</a:t>
            </a:fld>
            <a:endParaRPr lang="en-US"/>
          </a:p>
        </p:txBody>
      </p:sp>
    </p:spTree>
    <p:extLst>
      <p:ext uri="{BB962C8B-B14F-4D97-AF65-F5344CB8AC3E}">
        <p14:creationId xmlns:p14="http://schemas.microsoft.com/office/powerpoint/2010/main" val="613470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342900" indent="-342900">
              <a:buFont typeface="Arial"/>
              <a:buChar char="•"/>
            </a:pPr>
            <a:endParaRPr lang="en-US" sz="1200" dirty="0">
              <a:solidFill>
                <a:srgbClr val="FFFFFF"/>
              </a:solidFill>
            </a:endParaRPr>
          </a:p>
          <a:p>
            <a:pPr marL="342900" indent="-342900">
              <a:buFont typeface="Arial"/>
              <a:buChar char="•"/>
            </a:pPr>
            <a:endParaRPr lang="en-US" sz="1200" dirty="0">
              <a:solidFill>
                <a:srgbClr val="FFFFFF"/>
              </a:solidFill>
            </a:endParaRPr>
          </a:p>
          <a:p>
            <a:pPr marL="0" indent="0">
              <a:buFont typeface="Arial"/>
              <a:buNone/>
            </a:pPr>
            <a:r>
              <a:rPr lang="en-US" sz="1200" dirty="0">
                <a:solidFill>
                  <a:srgbClr val="FFFFFF"/>
                </a:solidFill>
              </a:rPr>
              <a:t>Yet there were to be decades of adventure, hardship, and spiritual growth before this great man of God passed on.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42</a:t>
            </a:fld>
            <a:endParaRPr lang="en-US"/>
          </a:p>
        </p:txBody>
      </p:sp>
    </p:spTree>
    <p:extLst>
      <p:ext uri="{BB962C8B-B14F-4D97-AF65-F5344CB8AC3E}">
        <p14:creationId xmlns:p14="http://schemas.microsoft.com/office/powerpoint/2010/main" val="61347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3</a:t>
            </a:fld>
            <a:endParaRPr lang="en-US"/>
          </a:p>
        </p:txBody>
      </p:sp>
    </p:spTree>
    <p:extLst>
      <p:ext uri="{BB962C8B-B14F-4D97-AF65-F5344CB8AC3E}">
        <p14:creationId xmlns:p14="http://schemas.microsoft.com/office/powerpoint/2010/main" val="125043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342900" indent="-342900">
              <a:buFont typeface="Arial"/>
              <a:buChar char="•"/>
            </a:pPr>
            <a:endParaRPr lang="en-US" sz="1200" dirty="0">
              <a:solidFill>
                <a:srgbClr val="FFFFFF"/>
              </a:solidFill>
            </a:endParaRPr>
          </a:p>
          <a:p>
            <a:pPr marL="342900" indent="-342900">
              <a:buFont typeface="Arial"/>
              <a:buChar char="•"/>
            </a:pPr>
            <a:endParaRPr lang="en-US" sz="1200" dirty="0">
              <a:solidFill>
                <a:srgbClr val="FFFFFF"/>
              </a:solidFill>
            </a:endParaRPr>
          </a:p>
          <a:p>
            <a:pPr marL="0" indent="0">
              <a:buFont typeface="Arial"/>
              <a:buNone/>
            </a:pPr>
            <a:r>
              <a:rPr lang="en-US" sz="1200" dirty="0">
                <a:solidFill>
                  <a:srgbClr val="FFFFFF"/>
                </a:solidFill>
              </a:rPr>
              <a:t>Yet there were to be decades of adventure, hardship, and spiritual growth before this great man of God passed on.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43</a:t>
            </a:fld>
            <a:endParaRPr lang="en-US"/>
          </a:p>
        </p:txBody>
      </p:sp>
    </p:spTree>
    <p:extLst>
      <p:ext uri="{BB962C8B-B14F-4D97-AF65-F5344CB8AC3E}">
        <p14:creationId xmlns:p14="http://schemas.microsoft.com/office/powerpoint/2010/main" val="613470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663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Rescinded legal rights of </a:t>
            </a:r>
            <a:r>
              <a:rPr lang="en-US" dirty="0" err="1"/>
              <a:t>Xns</a:t>
            </a:r>
            <a:r>
              <a:rPr lang="en-US" dirty="0"/>
              <a:t>.</a:t>
            </a:r>
            <a:r>
              <a:rPr lang="en-US" baseline="0" dirty="0"/>
              <a:t> UNIVERSAL SACRIFICE. Weakest in Gaul/Britain, strongest in the East (where N lived)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08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497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352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026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939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5363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609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303-311 AD</a:t>
            </a:r>
          </a:p>
          <a:p>
            <a:r>
              <a:rPr lang="en-US" dirty="0">
                <a:solidFill>
                  <a:srgbClr val="FFFFFF"/>
                </a:solidFill>
              </a:rPr>
              <a:t>Feb 24, 303, after consulting Apollo</a:t>
            </a:r>
          </a:p>
          <a:p>
            <a:r>
              <a:rPr lang="en-US" dirty="0">
                <a:solidFill>
                  <a:srgbClr val="FFFFFF"/>
                </a:solidFill>
              </a:rPr>
              <a:t>Britain to Anatolia</a:t>
            </a:r>
          </a:p>
          <a:p>
            <a:r>
              <a:rPr lang="en-US" dirty="0">
                <a:solidFill>
                  <a:srgbClr val="FFFFFF"/>
                </a:solidFill>
              </a:rPr>
              <a:t>Rescinded legal rights</a:t>
            </a:r>
          </a:p>
          <a:p>
            <a:r>
              <a:rPr lang="en-US" dirty="0">
                <a:solidFill>
                  <a:srgbClr val="FFFFFF"/>
                </a:solidFill>
              </a:rPr>
              <a:t>Demanded compliance with Roman religious practices</a:t>
            </a:r>
          </a:p>
          <a:p>
            <a:r>
              <a:rPr lang="en-US" dirty="0">
                <a:solidFill>
                  <a:srgbClr val="FFFFFF"/>
                </a:solidFill>
              </a:rPr>
              <a:t>Later: target clergy—demand sacrifice to gods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63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4</a:t>
            </a:fld>
            <a:endParaRPr lang="en-US"/>
          </a:p>
        </p:txBody>
      </p:sp>
    </p:spTree>
    <p:extLst>
      <p:ext uri="{BB962C8B-B14F-4D97-AF65-F5344CB8AC3E}">
        <p14:creationId xmlns:p14="http://schemas.microsoft.com/office/powerpoint/2010/main" val="2220020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For Christians interested in history and archaeology, they'll be spoiled rotten when they visit Turkey.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7376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014C0C-D3A0-D347-A028-062FC5374F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35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5</a:t>
            </a:fld>
            <a:endParaRPr lang="en-US"/>
          </a:p>
        </p:txBody>
      </p:sp>
    </p:spTree>
    <p:extLst>
      <p:ext uri="{BB962C8B-B14F-4D97-AF65-F5344CB8AC3E}">
        <p14:creationId xmlns:p14="http://schemas.microsoft.com/office/powerpoint/2010/main" val="97026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6</a:t>
            </a:fld>
            <a:endParaRPr lang="en-US"/>
          </a:p>
        </p:txBody>
      </p:sp>
    </p:spTree>
    <p:extLst>
      <p:ext uri="{BB962C8B-B14F-4D97-AF65-F5344CB8AC3E}">
        <p14:creationId xmlns:p14="http://schemas.microsoft.com/office/powerpoint/2010/main" val="232775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7</a:t>
            </a:fld>
            <a:endParaRPr lang="en-US"/>
          </a:p>
        </p:txBody>
      </p:sp>
    </p:spTree>
    <p:extLst>
      <p:ext uri="{BB962C8B-B14F-4D97-AF65-F5344CB8AC3E}">
        <p14:creationId xmlns:p14="http://schemas.microsoft.com/office/powerpoint/2010/main" val="368211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8</a:t>
            </a:fld>
            <a:endParaRPr lang="en-US"/>
          </a:p>
        </p:txBody>
      </p:sp>
    </p:spTree>
    <p:extLst>
      <p:ext uri="{BB962C8B-B14F-4D97-AF65-F5344CB8AC3E}">
        <p14:creationId xmlns:p14="http://schemas.microsoft.com/office/powerpoint/2010/main" val="320242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rPr>
              <a:t>This is the </a:t>
            </a:r>
            <a:r>
              <a:rPr lang="en-US">
                <a:solidFill>
                  <a:srgbClr val="FFFFFF"/>
                </a:solidFill>
              </a:rPr>
              <a:t>story of </a:t>
            </a:r>
            <a:r>
              <a:rPr lang="en-US" dirty="0">
                <a:solidFill>
                  <a:srgbClr val="FFFFFF"/>
                </a:solidFill>
              </a:rPr>
              <a:t>Nicholas of Myra, a 4th century Christian leader, who became "Saint Nick." Though Christmas lore is nearly all fictional, there is an historical core. </a:t>
            </a:r>
          </a:p>
          <a:p>
            <a:endParaRPr lang="en-US" dirty="0"/>
          </a:p>
        </p:txBody>
      </p:sp>
      <p:sp>
        <p:nvSpPr>
          <p:cNvPr id="4" name="Slide Number Placeholder 3"/>
          <p:cNvSpPr>
            <a:spLocks noGrp="1"/>
          </p:cNvSpPr>
          <p:nvPr>
            <p:ph type="sldNum" sz="quarter" idx="10"/>
          </p:nvPr>
        </p:nvSpPr>
        <p:spPr/>
        <p:txBody>
          <a:bodyPr/>
          <a:lstStyle/>
          <a:p>
            <a:fld id="{38014C0C-D3A0-D347-A028-062FC5374F61}" type="slidenum">
              <a:rPr lang="en-US" smtClean="0"/>
              <a:t>9</a:t>
            </a:fld>
            <a:endParaRPr lang="en-US"/>
          </a:p>
        </p:txBody>
      </p:sp>
    </p:spTree>
    <p:extLst>
      <p:ext uri="{BB962C8B-B14F-4D97-AF65-F5344CB8AC3E}">
        <p14:creationId xmlns:p14="http://schemas.microsoft.com/office/powerpoint/2010/main" val="4109871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AB507F-FA72-C245-AB85-87373850D6F7}"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242675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B507F-FA72-C245-AB85-87373850D6F7}"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1352337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B507F-FA72-C245-AB85-87373850D6F7}"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1426961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46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30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167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950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21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6091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1635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978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B507F-FA72-C245-AB85-87373850D6F7}"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2275413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01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5631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435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B507F-FA72-C245-AB85-87373850D6F7}"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37733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B507F-FA72-C245-AB85-87373850D6F7}"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260426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B507F-FA72-C245-AB85-87373850D6F7}" type="datetimeFigureOut">
              <a:rPr lang="en-US" smtClean="0"/>
              <a:t>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91152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AB507F-FA72-C245-AB85-87373850D6F7}" type="datetimeFigureOut">
              <a:rPr lang="en-US" smtClean="0"/>
              <a:t>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401754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B507F-FA72-C245-AB85-87373850D6F7}" type="datetimeFigureOut">
              <a:rPr lang="en-US" smtClean="0"/>
              <a:t>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399647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AB507F-FA72-C245-AB85-87373850D6F7}"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160001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AB507F-FA72-C245-AB85-87373850D6F7}"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049F1-AB17-074D-8D6F-A18F647C09B2}" type="slidenum">
              <a:rPr lang="en-US" smtClean="0"/>
              <a:t>‹#›</a:t>
            </a:fld>
            <a:endParaRPr lang="en-US"/>
          </a:p>
        </p:txBody>
      </p:sp>
    </p:spTree>
    <p:extLst>
      <p:ext uri="{BB962C8B-B14F-4D97-AF65-F5344CB8AC3E}">
        <p14:creationId xmlns:p14="http://schemas.microsoft.com/office/powerpoint/2010/main" val="424567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0AB507F-FA72-C245-AB85-87373850D6F7}" type="datetimeFigureOut">
              <a:rPr lang="en-US" smtClean="0"/>
              <a:t>12/5/19</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57049F1-AB17-074D-8D6F-A18F647C09B2}" type="slidenum">
              <a:rPr lang="en-US" smtClean="0"/>
              <a:t>‹#›</a:t>
            </a:fld>
            <a:endParaRPr lang="en-US"/>
          </a:p>
        </p:txBody>
      </p:sp>
    </p:spTree>
    <p:extLst>
      <p:ext uri="{BB962C8B-B14F-4D97-AF65-F5344CB8AC3E}">
        <p14:creationId xmlns:p14="http://schemas.microsoft.com/office/powerpoint/2010/main" val="881644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00AB507F-FA72-C245-AB85-87373850D6F7}" type="datetimeFigureOut">
              <a:rPr lang="en-US" smtClean="0">
                <a:solidFill>
                  <a:prstClr val="black">
                    <a:tint val="75000"/>
                  </a:prstClr>
                </a:solidFill>
                <a:latin typeface="Calibri"/>
              </a:rPr>
              <a:pPr/>
              <a:t>12/5/19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57049F1-AB17-074D-8D6F-A18F647C09B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943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6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9895" y="1266313"/>
            <a:ext cx="5200316" cy="1600398"/>
          </a:xfrm>
        </p:spPr>
        <p:txBody>
          <a:bodyPr>
            <a:normAutofit fontScale="90000"/>
          </a:bodyPr>
          <a:lstStyle/>
          <a:p>
            <a:r>
              <a:rPr lang="en-US" sz="5600" cap="small" dirty="0">
                <a:solidFill>
                  <a:srgbClr val="FFFF00"/>
                </a:solidFill>
                <a:latin typeface="Calisto MT"/>
                <a:cs typeface="Calisto MT"/>
              </a:rPr>
              <a:t>St. Nick: </a:t>
            </a:r>
            <a:br>
              <a:rPr lang="en-US" dirty="0">
                <a:solidFill>
                  <a:srgbClr val="FFFF00"/>
                </a:solidFill>
                <a:latin typeface="Calisto MT"/>
                <a:cs typeface="Calisto MT"/>
              </a:rPr>
            </a:br>
            <a:r>
              <a:rPr lang="en-US" sz="3800" cap="small" dirty="0">
                <a:solidFill>
                  <a:srgbClr val="FFFF00"/>
                </a:solidFill>
                <a:latin typeface="Calisto MT"/>
                <a:cs typeface="Calisto MT"/>
              </a:rPr>
              <a:t>Christmas Lore or</a:t>
            </a:r>
            <a:br>
              <a:rPr lang="en-US" sz="3800" cap="small" dirty="0">
                <a:solidFill>
                  <a:srgbClr val="FFFF00"/>
                </a:solidFill>
                <a:latin typeface="Calisto MT"/>
                <a:cs typeface="Calisto MT"/>
              </a:rPr>
            </a:br>
            <a:r>
              <a:rPr lang="en-US" sz="3800" cap="small" dirty="0">
                <a:solidFill>
                  <a:srgbClr val="FFFF00"/>
                </a:solidFill>
                <a:latin typeface="Calisto MT"/>
                <a:cs typeface="Calisto MT"/>
              </a:rPr>
              <a:t>Historical Core?</a:t>
            </a:r>
          </a:p>
        </p:txBody>
      </p:sp>
      <p:sp>
        <p:nvSpPr>
          <p:cNvPr id="3" name="Subtitle 2"/>
          <p:cNvSpPr>
            <a:spLocks noGrp="1"/>
          </p:cNvSpPr>
          <p:nvPr>
            <p:ph type="subTitle" idx="1"/>
          </p:nvPr>
        </p:nvSpPr>
        <p:spPr>
          <a:xfrm>
            <a:off x="1371600" y="3884793"/>
            <a:ext cx="6400800" cy="1366376"/>
          </a:xfrm>
        </p:spPr>
        <p:txBody>
          <a:bodyPr>
            <a:normAutofit fontScale="92500" lnSpcReduction="10000"/>
          </a:bodyPr>
          <a:lstStyle/>
          <a:p>
            <a:r>
              <a:rPr lang="en-US" dirty="0">
                <a:solidFill>
                  <a:schemeClr val="bg1"/>
                </a:solidFill>
                <a:latin typeface="Bangla Sangam MN"/>
                <a:cs typeface="Bangla Sangam MN"/>
              </a:rPr>
              <a:t>Douglas Jacoby, IBTM</a:t>
            </a:r>
          </a:p>
          <a:p>
            <a:r>
              <a:rPr lang="en-US" sz="2700" dirty="0">
                <a:solidFill>
                  <a:schemeClr val="bg1"/>
                </a:solidFill>
                <a:latin typeface="Bangla Sangam MN"/>
                <a:cs typeface="Bangla Sangam MN"/>
              </a:rPr>
              <a:t>North River Church of Christ</a:t>
            </a:r>
          </a:p>
          <a:p>
            <a:r>
              <a:rPr lang="en-US" sz="2600" dirty="0">
                <a:solidFill>
                  <a:schemeClr val="bg1"/>
                </a:solidFill>
                <a:latin typeface="Bangla Sangam MN"/>
                <a:cs typeface="Bangla Sangam MN"/>
              </a:rPr>
              <a:t>4 Dec 2019</a:t>
            </a:r>
          </a:p>
        </p:txBody>
      </p:sp>
      <p:pic>
        <p:nvPicPr>
          <p:cNvPr id="6" name="Picture 5" descr="St Nicholas of My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6905" y="582860"/>
            <a:ext cx="2298837" cy="2906298"/>
          </a:xfrm>
          <a:prstGeom prst="rect">
            <a:avLst/>
          </a:prstGeom>
        </p:spPr>
      </p:pic>
    </p:spTree>
    <p:extLst>
      <p:ext uri="{BB962C8B-B14F-4D97-AF65-F5344CB8AC3E}">
        <p14:creationId xmlns:p14="http://schemas.microsoft.com/office/powerpoint/2010/main" val="21275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4" name="Picture 3">
            <a:extLst>
              <a:ext uri="{FF2B5EF4-FFF2-40B4-BE49-F238E27FC236}">
                <a16:creationId xmlns:a16="http://schemas.microsoft.com/office/drawing/2014/main" id="{97C3C4FC-F77D-6E4D-98CA-207012641AA4}"/>
              </a:ext>
            </a:extLst>
          </p:cNvPr>
          <p:cNvPicPr>
            <a:picLocks noChangeAspect="1"/>
          </p:cNvPicPr>
          <p:nvPr/>
        </p:nvPicPr>
        <p:blipFill>
          <a:blip r:embed="rId3"/>
          <a:stretch>
            <a:fillRect/>
          </a:stretch>
        </p:blipFill>
        <p:spPr>
          <a:xfrm>
            <a:off x="3991087" y="1381091"/>
            <a:ext cx="4803231" cy="3188528"/>
          </a:xfrm>
          <a:prstGeom prst="rect">
            <a:avLst/>
          </a:prstGeom>
        </p:spPr>
      </p:pic>
    </p:spTree>
    <p:extLst>
      <p:ext uri="{BB962C8B-B14F-4D97-AF65-F5344CB8AC3E}">
        <p14:creationId xmlns:p14="http://schemas.microsoft.com/office/powerpoint/2010/main" val="3437781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M.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9410" y="1125311"/>
            <a:ext cx="4500154" cy="3750128"/>
          </a:xfrm>
          <a:prstGeom prst="rect">
            <a:avLst/>
          </a:prstGeom>
          <a:scene3d>
            <a:camera prst="orthographicFront">
              <a:rot lat="0" lon="5400000" rev="0"/>
            </a:camera>
            <a:lightRig rig="threePt" dir="t"/>
          </a:scene3d>
        </p:spPr>
      </p:pic>
      <p:pic>
        <p:nvPicPr>
          <p:cNvPr id="5" name="Picture 4" descr="NM.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223030" y="348615"/>
            <a:ext cx="4419600" cy="5303520"/>
          </a:xfrm>
          <a:prstGeom prst="rect">
            <a:avLst/>
          </a:prstGeom>
          <a:ln>
            <a:solidFill>
              <a:schemeClr val="bg1"/>
            </a:solidFill>
          </a:ln>
        </p:spPr>
      </p:pic>
    </p:spTree>
    <p:extLst>
      <p:ext uri="{BB962C8B-B14F-4D97-AF65-F5344CB8AC3E}">
        <p14:creationId xmlns:p14="http://schemas.microsoft.com/office/powerpoint/2010/main" val="260484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5" name="Picture 4">
            <a:extLst>
              <a:ext uri="{FF2B5EF4-FFF2-40B4-BE49-F238E27FC236}">
                <a16:creationId xmlns:a16="http://schemas.microsoft.com/office/drawing/2014/main" id="{DAF5629F-7AE3-D245-981A-EEB9450BF532}"/>
              </a:ext>
            </a:extLst>
          </p:cNvPr>
          <p:cNvPicPr>
            <a:picLocks noChangeAspect="1"/>
          </p:cNvPicPr>
          <p:nvPr/>
        </p:nvPicPr>
        <p:blipFill>
          <a:blip r:embed="rId3"/>
          <a:stretch>
            <a:fillRect/>
          </a:stretch>
        </p:blipFill>
        <p:spPr>
          <a:xfrm>
            <a:off x="2323652" y="529659"/>
            <a:ext cx="4195482" cy="4195482"/>
          </a:xfrm>
          <a:prstGeom prst="rect">
            <a:avLst/>
          </a:prstGeom>
          <a:ln>
            <a:solidFill>
              <a:schemeClr val="bg1"/>
            </a:solidFill>
          </a:ln>
        </p:spPr>
      </p:pic>
    </p:spTree>
    <p:extLst>
      <p:ext uri="{BB962C8B-B14F-4D97-AF65-F5344CB8AC3E}">
        <p14:creationId xmlns:p14="http://schemas.microsoft.com/office/powerpoint/2010/main" val="317172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r>
              <a:rPr lang="en-US" dirty="0">
                <a:solidFill>
                  <a:srgbClr val="FFFF00"/>
                </a:solidFill>
                <a:latin typeface="Calisto MT"/>
                <a:cs typeface="Calisto MT"/>
              </a:rPr>
              <a:t>Nicholas of Myra</a:t>
            </a: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6" name="Picture 5" descr="St Nicholas of My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6905" y="614949"/>
            <a:ext cx="2298837" cy="2928438"/>
          </a:xfrm>
          <a:prstGeom prst="rect">
            <a:avLst/>
          </a:prstGeom>
        </p:spPr>
      </p:pic>
    </p:spTree>
    <p:extLst>
      <p:ext uri="{BB962C8B-B14F-4D97-AF65-F5344CB8AC3E}">
        <p14:creationId xmlns:p14="http://schemas.microsoft.com/office/powerpoint/2010/main" val="427070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r>
              <a:rPr lang="en-US" dirty="0">
                <a:solidFill>
                  <a:srgbClr val="FFFF00"/>
                </a:solidFill>
                <a:latin typeface="Calisto MT"/>
                <a:cs typeface="Calisto MT"/>
              </a:rPr>
              <a:t>Nicholas of Myra</a:t>
            </a:r>
          </a:p>
        </p:txBody>
      </p:sp>
      <p:sp>
        <p:nvSpPr>
          <p:cNvPr id="3" name="Subtitle 2"/>
          <p:cNvSpPr>
            <a:spLocks noGrp="1"/>
          </p:cNvSpPr>
          <p:nvPr>
            <p:ph type="subTitle" idx="1"/>
          </p:nvPr>
        </p:nvSpPr>
        <p:spPr>
          <a:xfrm>
            <a:off x="4572000" y="2769462"/>
            <a:ext cx="4434840" cy="1867889"/>
          </a:xfrm>
        </p:spPr>
        <p:txBody>
          <a:bodyPr>
            <a:noAutofit/>
          </a:bodyPr>
          <a:lstStyle/>
          <a:p>
            <a:pPr marL="571500" indent="-571500" algn="l">
              <a:buAutoNum type="romanUcPeriod"/>
            </a:pPr>
            <a:r>
              <a:rPr lang="en-US" dirty="0">
                <a:solidFill>
                  <a:schemeClr val="bg1"/>
                </a:solidFill>
                <a:latin typeface="Bangla Sangam MN"/>
                <a:cs typeface="Bangla Sangam MN"/>
              </a:rPr>
              <a:t>Legend</a:t>
            </a:r>
          </a:p>
          <a:p>
            <a:pPr marL="571500" indent="-571500" algn="l">
              <a:buAutoNum type="romanUcPeriod"/>
            </a:pPr>
            <a:r>
              <a:rPr lang="en-US" dirty="0">
                <a:solidFill>
                  <a:schemeClr val="bg1"/>
                </a:solidFill>
                <a:latin typeface="Bangla Sangam MN"/>
                <a:cs typeface="Bangla Sangam MN"/>
              </a:rPr>
              <a:t>Life</a:t>
            </a:r>
          </a:p>
          <a:p>
            <a:pPr marL="571500" indent="-571500" algn="l">
              <a:buAutoNum type="romanUcPeriod"/>
            </a:pPr>
            <a:r>
              <a:rPr lang="en-US" dirty="0">
                <a:solidFill>
                  <a:schemeClr val="bg1"/>
                </a:solidFill>
                <a:latin typeface="Bangla Sangam MN"/>
                <a:cs typeface="Bangla Sangam MN"/>
              </a:rPr>
              <a:t>Legacy</a:t>
            </a:r>
          </a:p>
        </p:txBody>
      </p:sp>
      <p:pic>
        <p:nvPicPr>
          <p:cNvPr id="6" name="Picture 5" descr="St Nicholas of My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6905" y="614949"/>
            <a:ext cx="2298837" cy="2928438"/>
          </a:xfrm>
          <a:prstGeom prst="rect">
            <a:avLst/>
          </a:prstGeom>
        </p:spPr>
      </p:pic>
    </p:spTree>
    <p:extLst>
      <p:ext uri="{BB962C8B-B14F-4D97-AF65-F5344CB8AC3E}">
        <p14:creationId xmlns:p14="http://schemas.microsoft.com/office/powerpoint/2010/main" val="287159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28240" y="3920489"/>
            <a:ext cx="4887519" cy="1157109"/>
          </a:xfrm>
        </p:spPr>
        <p:txBody>
          <a:bodyPr>
            <a:normAutofit/>
          </a:bodyPr>
          <a:lstStyle/>
          <a:p>
            <a:r>
              <a:rPr lang="en-US" cap="small" dirty="0">
                <a:solidFill>
                  <a:srgbClr val="FFFF00"/>
                </a:solidFill>
                <a:latin typeface="Calisto MT"/>
                <a:cs typeface="Calisto MT"/>
              </a:rPr>
              <a:t>I. Legend</a:t>
            </a:r>
          </a:p>
        </p:txBody>
      </p:sp>
      <p:pic>
        <p:nvPicPr>
          <p:cNvPr id="4" name="Picture 3">
            <a:extLst>
              <a:ext uri="{FF2B5EF4-FFF2-40B4-BE49-F238E27FC236}">
                <a16:creationId xmlns:a16="http://schemas.microsoft.com/office/drawing/2014/main" id="{9ECA025B-6643-B041-8F3B-57FF44FE8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1885" y="773575"/>
            <a:ext cx="3580228" cy="2928448"/>
          </a:xfrm>
          <a:prstGeom prst="rect">
            <a:avLst/>
          </a:prstGeom>
          <a:ln>
            <a:solidFill>
              <a:schemeClr val="bg1"/>
            </a:solidFill>
          </a:ln>
        </p:spPr>
      </p:pic>
    </p:spTree>
    <p:extLst>
      <p:ext uri="{BB962C8B-B14F-4D97-AF65-F5344CB8AC3E}">
        <p14:creationId xmlns:p14="http://schemas.microsoft.com/office/powerpoint/2010/main" val="288259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0316" y="55421"/>
            <a:ext cx="9023683" cy="560153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mn-cs"/>
              </a:rPr>
              <a:t>Legends of Nicholas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mn-ea"/>
                <a:cs typeface="+mn-cs"/>
              </a:rPr>
              <a:t>Nicholas was revered for his help to many persons, children and mariners especially. Not surprisingly, in the superstitious Middle Ages, the historical Nicholas was embellished: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000000"/>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Children—3 girls too poor for a dowry. Money thrown through open window or down chimney. In some parts of the world, children may leave carrots and hay for St. Nick (who visits by quadruped, but not reindeer).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000000"/>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Helped sailors in a storm—became the patron saint of sailors.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000000"/>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He's also the patron saint of (repentant) thieves.</a:t>
            </a:r>
            <a:endParaRPr kumimoji="0" lang="en-US" sz="21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a:ea typeface="+mn-ea"/>
                <a:cs typeface="+mn-cs"/>
              </a:rPr>
              <a:t>"One legend tells how during a terrible famine, a malicious butcher lured three little children into his house, where he killed them, placing their remains in a barrel to cure, planning to sell them off as ham. Saint Nicholas, visiting the region to care for the hungry, not only saw through the butcher's horrific crime but also resurrected the three boys from the barrel by his prayers." (Adapted from Wikipedia)</a:t>
            </a:r>
          </a:p>
        </p:txBody>
      </p:sp>
    </p:spTree>
    <p:extLst>
      <p:ext uri="{BB962C8B-B14F-4D97-AF65-F5344CB8AC3E}">
        <p14:creationId xmlns:p14="http://schemas.microsoft.com/office/powerpoint/2010/main" val="4045954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0316" y="55421"/>
            <a:ext cx="9023683" cy="560153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mn-cs"/>
              </a:rPr>
              <a:t>Legends of Nicholas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mn-ea"/>
                <a:cs typeface="+mn-cs"/>
              </a:rPr>
              <a:t>Nicholas was revered for his help to many persons, children and mariners especially. Not surprisingly, in the superstitious Middle Ages, </a:t>
            </a:r>
            <a:r>
              <a:rPr kumimoji="0" lang="en-US" sz="2200" b="0" i="0" u="none" strike="noStrike" kern="1200" cap="none" spc="0" normalizeH="0" baseline="0" noProof="0" dirty="0">
                <a:ln>
                  <a:noFill/>
                </a:ln>
                <a:solidFill>
                  <a:srgbClr val="FFFF00"/>
                </a:solidFill>
                <a:effectLst/>
                <a:uLnTx/>
                <a:uFillTx/>
                <a:latin typeface="Calibri"/>
                <a:ea typeface="+mn-ea"/>
                <a:cs typeface="+mn-cs"/>
              </a:rPr>
              <a:t>the historical Nicholas was embellished</a:t>
            </a:r>
            <a:r>
              <a:rPr kumimoji="0" lang="en-US" sz="2200" b="0" i="0" u="none" strike="noStrike" kern="1200" cap="none" spc="0" normalizeH="0" baseline="0" noProof="0" dirty="0">
                <a:ln>
                  <a:noFill/>
                </a:ln>
                <a:solidFill>
                  <a:srgbClr val="FFFFFF"/>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Children—3 girls too poor for a dowry. Money thrown through open window or down chimney. In some parts of the world, children may leave carrots and hay for St. Nick (who visits by quadruped, but not reindeer).</a:t>
            </a: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000000"/>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Helped sailors in a storm—became the patron saint of sailors.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000000"/>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He's also the patron saint of (repentant) thieves.</a:t>
            </a:r>
            <a:endParaRPr kumimoji="0" lang="en-US" sz="21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a:ea typeface="+mn-ea"/>
                <a:cs typeface="+mn-cs"/>
              </a:rPr>
              <a:t>"One legend tells how during a terrible famine, a malicious butcher lured three little children into his house, where he killed them, placing their remains in a barrel to cure, planning to sell them off as ham. Saint Nicholas, visiting the region to care for the hungry, not only saw through the butcher's horrific crime but also resurrected the three boys from the barrel by his prayers." (Adapted from Wikipedia)</a:t>
            </a:r>
          </a:p>
        </p:txBody>
      </p:sp>
      <p:pic>
        <p:nvPicPr>
          <p:cNvPr id="3" name="Picture 2">
            <a:extLst>
              <a:ext uri="{FF2B5EF4-FFF2-40B4-BE49-F238E27FC236}">
                <a16:creationId xmlns:a16="http://schemas.microsoft.com/office/drawing/2014/main" id="{922CB929-0781-7F4B-8E95-B76C68590173}"/>
              </a:ext>
            </a:extLst>
          </p:cNvPr>
          <p:cNvPicPr>
            <a:picLocks noChangeAspect="1"/>
          </p:cNvPicPr>
          <p:nvPr/>
        </p:nvPicPr>
        <p:blipFill>
          <a:blip r:embed="rId2"/>
          <a:stretch>
            <a:fillRect/>
          </a:stretch>
        </p:blipFill>
        <p:spPr>
          <a:xfrm>
            <a:off x="2704502" y="3119717"/>
            <a:ext cx="3535888" cy="2363994"/>
          </a:xfrm>
          <a:prstGeom prst="rect">
            <a:avLst/>
          </a:prstGeom>
          <a:ln>
            <a:solidFill>
              <a:schemeClr val="bg1"/>
            </a:solidFill>
          </a:ln>
        </p:spPr>
      </p:pic>
    </p:spTree>
    <p:extLst>
      <p:ext uri="{BB962C8B-B14F-4D97-AF65-F5344CB8AC3E}">
        <p14:creationId xmlns:p14="http://schemas.microsoft.com/office/powerpoint/2010/main" val="131327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0316" y="55421"/>
            <a:ext cx="9023683" cy="560153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mn-cs"/>
              </a:rPr>
              <a:t>Legends of Nicholas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mn-ea"/>
                <a:cs typeface="+mn-cs"/>
              </a:rPr>
              <a:t>Nicholas was revered for his help to many persons, children and mariners especially. Not surprisingly, in the superstitious Middle Ages, the historical Nicholas was embellished: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Children—3 girls too poor for a dowry. Money thrown through open window or down chimney. In some parts of the world, children may leave carrots and hay for St. Nick (who visits by quadruped, but not reindeer).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Helped sailors in a storm—became the patron saint of sailors.</a:t>
            </a: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000000"/>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He's also the patron saint of (repentant) thieves.</a:t>
            </a:r>
            <a:endParaRPr kumimoji="0" lang="en-US" sz="21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a:ea typeface="+mn-ea"/>
                <a:cs typeface="+mn-cs"/>
              </a:rPr>
              <a:t>"One legend tells how during a terrible famine, a malicious butcher lured three little children into his house, where he killed them, placing their remains in a barrel to cure, planning to sell them off as ham. Saint Nicholas, visiting the region to care for the hungry, not only saw through the butcher's horrific crime but also resurrected the three boys from the barrel by his prayers." (Adapted from Wikipedia)</a:t>
            </a:r>
          </a:p>
        </p:txBody>
      </p:sp>
    </p:spTree>
    <p:extLst>
      <p:ext uri="{BB962C8B-B14F-4D97-AF65-F5344CB8AC3E}">
        <p14:creationId xmlns:p14="http://schemas.microsoft.com/office/powerpoint/2010/main" val="182666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00889-0B69-8F43-9162-D66DB4D84BA5}"/>
              </a:ext>
            </a:extLst>
          </p:cNvPr>
          <p:cNvPicPr>
            <a:picLocks noChangeAspect="1"/>
          </p:cNvPicPr>
          <p:nvPr/>
        </p:nvPicPr>
        <p:blipFill>
          <a:blip r:embed="rId2"/>
          <a:stretch>
            <a:fillRect/>
          </a:stretch>
        </p:blipFill>
        <p:spPr>
          <a:xfrm>
            <a:off x="3131230" y="1463040"/>
            <a:ext cx="2601283" cy="3246856"/>
          </a:xfrm>
          <a:prstGeom prst="rect">
            <a:avLst/>
          </a:prstGeom>
        </p:spPr>
      </p:pic>
    </p:spTree>
    <p:extLst>
      <p:ext uri="{BB962C8B-B14F-4D97-AF65-F5344CB8AC3E}">
        <p14:creationId xmlns:p14="http://schemas.microsoft.com/office/powerpoint/2010/main" val="117496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4" name="Picture 3">
            <a:extLst>
              <a:ext uri="{FF2B5EF4-FFF2-40B4-BE49-F238E27FC236}">
                <a16:creationId xmlns:a16="http://schemas.microsoft.com/office/drawing/2014/main" id="{B45D778C-993B-9848-AE49-F29CCD88C718}"/>
              </a:ext>
            </a:extLst>
          </p:cNvPr>
          <p:cNvPicPr>
            <a:picLocks noChangeAspect="1"/>
          </p:cNvPicPr>
          <p:nvPr/>
        </p:nvPicPr>
        <p:blipFill>
          <a:blip r:embed="rId3"/>
          <a:stretch>
            <a:fillRect/>
          </a:stretch>
        </p:blipFill>
        <p:spPr>
          <a:xfrm>
            <a:off x="-8845" y="0"/>
            <a:ext cx="9152845" cy="5715000"/>
          </a:xfrm>
          <a:prstGeom prst="rect">
            <a:avLst/>
          </a:prstGeom>
          <a:ln>
            <a:solidFill>
              <a:schemeClr val="bg1"/>
            </a:solidFill>
          </a:ln>
        </p:spPr>
      </p:pic>
    </p:spTree>
    <p:extLst>
      <p:ext uri="{BB962C8B-B14F-4D97-AF65-F5344CB8AC3E}">
        <p14:creationId xmlns:p14="http://schemas.microsoft.com/office/powerpoint/2010/main" val="1037505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0316" y="55421"/>
            <a:ext cx="9023683" cy="560153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mn-cs"/>
              </a:rPr>
              <a:t>Legends of Nicholas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mn-ea"/>
                <a:cs typeface="+mn-cs"/>
              </a:rPr>
              <a:t>Nicholas was revered for his help to many persons, children and mariners especially. Not surprisingly, in the superstitious Middle Ages, the historical Nicholas was embellished: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Children—3 girls too poor for a dowry. Money thrown through open window or down chimney. In some parts of the world, children may leave carrots and hay for St. Nick (who visits by quadruped, but not reindeer).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Helped sailors in a storm—became the patron saint of sailors.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He's also the patron saint of (repentant) thieves.</a:t>
            </a:r>
            <a:endParaRPr kumimoji="0" lang="en-US" sz="21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a:ea typeface="+mn-ea"/>
                <a:cs typeface="+mn-cs"/>
              </a:rPr>
              <a:t>"One legend tells how during a terrible famine, a malicious butcher lured three little children into his house, where he killed them, placing their remains in a barrel to cure, planning to sell them off as ham. Saint Nicholas, visiting the region to care for the hungry, not only saw through the butcher's horrific crime but also resurrected the three boys from the barrel by his prayers." (Adapted from Wikipedia)</a:t>
            </a:r>
          </a:p>
        </p:txBody>
      </p:sp>
    </p:spTree>
    <p:extLst>
      <p:ext uri="{BB962C8B-B14F-4D97-AF65-F5344CB8AC3E}">
        <p14:creationId xmlns:p14="http://schemas.microsoft.com/office/powerpoint/2010/main" val="3202440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0316" y="55421"/>
            <a:ext cx="9023683" cy="560153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Calibri"/>
                <a:ea typeface="+mn-ea"/>
                <a:cs typeface="+mn-cs"/>
              </a:rPr>
              <a:t>Legends of Nicholas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a:ea typeface="+mn-ea"/>
                <a:cs typeface="+mn-cs"/>
              </a:rPr>
              <a:t>Nicholas was revered for his help to many persons, children and mariners especially. Not surprisingly, in the superstitious Middle Ages, the historical Nicholas was embellished: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Children—3 girls too poor for a dowry. Money thrown through open window or down chimney. In some parts of the world, children may leave carrots and hay for St. Nick (who visits by quadruped, but not reindeer).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Helped sailors in a storm—became the patron saint of sailors.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Wingdings"/>
                <a:ea typeface="Wingdings"/>
                <a:cs typeface="Wingdings"/>
                <a:sym typeface="Wingdings"/>
              </a:rPr>
              <a:t></a:t>
            </a:r>
            <a:r>
              <a:rPr kumimoji="0" lang="en-US" sz="2200" b="0" i="0" u="none" strike="noStrike" kern="1200" cap="none" spc="0" normalizeH="0" baseline="0" noProof="0" dirty="0">
                <a:ln>
                  <a:noFill/>
                </a:ln>
                <a:solidFill>
                  <a:srgbClr val="FFFFFF"/>
                </a:solidFill>
                <a:effectLst/>
                <a:uLnTx/>
                <a:uFillTx/>
                <a:latin typeface="Calibri"/>
                <a:ea typeface="+mn-ea"/>
                <a:cs typeface="+mn-cs"/>
                <a:sym typeface="Wingdings"/>
              </a:rPr>
              <a:t>  </a:t>
            </a:r>
            <a:r>
              <a:rPr kumimoji="0" lang="en-US" sz="2200" b="0" i="0" u="none" strike="noStrike" kern="1200" cap="none" spc="0" normalizeH="0" baseline="0" noProof="0" dirty="0">
                <a:ln>
                  <a:noFill/>
                </a:ln>
                <a:solidFill>
                  <a:srgbClr val="FFFFFF"/>
                </a:solidFill>
                <a:effectLst/>
                <a:uLnTx/>
                <a:uFillTx/>
                <a:latin typeface="Calibri"/>
                <a:ea typeface="+mn-ea"/>
                <a:cs typeface="+mn-cs"/>
              </a:rPr>
              <a:t>He's also the patron saint of (repentant) thieves.</a:t>
            </a:r>
            <a:endParaRPr kumimoji="0" lang="en-US" sz="21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00"/>
                </a:solidFill>
                <a:effectLst/>
                <a:uLnTx/>
                <a:uFillTx/>
                <a:latin typeface="Calibri"/>
                <a:ea typeface="+mn-ea"/>
                <a:cs typeface="+mn-cs"/>
              </a:rPr>
              <a:t>One legend tells how during a terrible famine, a malicious butcher lured three little children into his house, where he killed them, placing their remains in a barrel to cure, planning to sell them off as ham.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100" dirty="0">
                <a:solidFill>
                  <a:srgbClr val="FFFF00"/>
                </a:solidFill>
                <a:latin typeface="Calibri"/>
              </a:rPr>
              <a:t>	</a:t>
            </a:r>
            <a:r>
              <a:rPr kumimoji="0" lang="en-US" sz="2100" b="0" i="0" u="none" strike="noStrike" kern="1200" cap="none" spc="0" normalizeH="0" baseline="0" noProof="0" dirty="0">
                <a:ln>
                  <a:noFill/>
                </a:ln>
                <a:solidFill>
                  <a:srgbClr val="FFFF00"/>
                </a:solidFill>
                <a:effectLst/>
                <a:uLnTx/>
                <a:uFillTx/>
                <a:latin typeface="Calibri"/>
                <a:ea typeface="+mn-ea"/>
                <a:cs typeface="+mn-cs"/>
              </a:rPr>
              <a:t>Saint Nicholas, visiting the region to care for the hungry, not only saw through the butcher's horrific crime but also resurrected (or communicated with) the three boys in the barrel by his prayers. (Adapted from Wikipedia)</a:t>
            </a:r>
          </a:p>
        </p:txBody>
      </p:sp>
    </p:spTree>
    <p:extLst>
      <p:ext uri="{BB962C8B-B14F-4D97-AF65-F5344CB8AC3E}">
        <p14:creationId xmlns:p14="http://schemas.microsoft.com/office/powerpoint/2010/main" val="3294985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nicholas-saving-3-children-from-the-evil-butch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4316" y="235591"/>
            <a:ext cx="3406380" cy="5178619"/>
          </a:xfrm>
          <a:prstGeom prst="rect">
            <a:avLst/>
          </a:prstGeom>
        </p:spPr>
      </p:pic>
    </p:spTree>
    <p:extLst>
      <p:ext uri="{BB962C8B-B14F-4D97-AF65-F5344CB8AC3E}">
        <p14:creationId xmlns:p14="http://schemas.microsoft.com/office/powerpoint/2010/main" val="269575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6722"/>
            <a:ext cx="9144000" cy="5570757"/>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Three little children sought the plain / Gleaners of the golden grain / They lingered past the angel-song / And dewy shadows swept along / 'Mid the silence of the wood /  The butcher's lonely cottage stood / "Butcher! lodge us for the night / Lodge us till the morning light."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"Enter in, ye children small / I can find a place for all” / The butcher seized a knife straightway / And did the little creatures slay / He put them in a tub of brine / In pieces small as they were swine.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St. Nicholas, at seven years end / His way did to the forest wend / He sought the butcher's cottage drear / "Butcher! I would rest me here!” /  "Enter! enter, St. Nicholas! / You are welcome, St. Nicholas! / Enter! enter, St. Nicholas! / There's place for you the night to pass.”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Scarce had the Saint his entrance made / He would the supper board was laid / "Will you have of ham a slice?” "I will not, for it is not nice!” / "Of this veal you'll take a bit?” / "No! I do not relish it” / "Give me of the little swine / For seven long years hath lain in brine!"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The butcher caught the words he said / And forthwith from the portal fled / "Butcher! butcher! do not flee / Repent and God will pardon thee!” / St. Nicholas the tub drew near / And lo! he placed three fingers there.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The first one said, "I sweetly rest!” / The second said, "I too am blest!” / The third replied,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’Tis</a:t>
            </a:r>
            <a:r>
              <a:rPr kumimoji="0" lang="en-US" sz="1800" b="0" i="0" u="none" strike="noStrike" kern="1200" cap="none" spc="0" normalizeH="0" baseline="0" noProof="0" dirty="0">
                <a:ln>
                  <a:noFill/>
                </a:ln>
                <a:solidFill>
                  <a:srgbClr val="FFFF00"/>
                </a:solidFill>
                <a:effectLst/>
                <a:uLnTx/>
                <a:uFillTx/>
                <a:latin typeface="Calibri"/>
                <a:ea typeface="+mn-ea"/>
                <a:cs typeface="+mn-cs"/>
              </a:rPr>
              <a:t> well with me / In Paradise I seem to be!”</a:t>
            </a:r>
          </a:p>
        </p:txBody>
      </p:sp>
    </p:spTree>
    <p:extLst>
      <p:ext uri="{BB962C8B-B14F-4D97-AF65-F5344CB8AC3E}">
        <p14:creationId xmlns:p14="http://schemas.microsoft.com/office/powerpoint/2010/main" val="410629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28240" y="3920489"/>
            <a:ext cx="4887519" cy="1157109"/>
          </a:xfrm>
        </p:spPr>
        <p:txBody>
          <a:bodyPr>
            <a:normAutofit/>
          </a:bodyPr>
          <a:lstStyle/>
          <a:p>
            <a:r>
              <a:rPr lang="en-US" cap="small" dirty="0">
                <a:solidFill>
                  <a:srgbClr val="FFFF00"/>
                </a:solidFill>
                <a:latin typeface="Calisto MT"/>
                <a:cs typeface="Calisto MT"/>
              </a:rPr>
              <a:t>II. Life</a:t>
            </a:r>
          </a:p>
        </p:txBody>
      </p:sp>
      <p:pic>
        <p:nvPicPr>
          <p:cNvPr id="4" name="Picture 3">
            <a:extLst>
              <a:ext uri="{FF2B5EF4-FFF2-40B4-BE49-F238E27FC236}">
                <a16:creationId xmlns:a16="http://schemas.microsoft.com/office/drawing/2014/main" id="{9ECA025B-6643-B041-8F3B-57FF44FE8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1885" y="773575"/>
            <a:ext cx="3580228" cy="2928448"/>
          </a:xfrm>
          <a:prstGeom prst="rect">
            <a:avLst/>
          </a:prstGeom>
          <a:ln>
            <a:solidFill>
              <a:schemeClr val="bg1"/>
            </a:solidFill>
          </a:ln>
        </p:spPr>
      </p:pic>
    </p:spTree>
    <p:extLst>
      <p:ext uri="{BB962C8B-B14F-4D97-AF65-F5344CB8AC3E}">
        <p14:creationId xmlns:p14="http://schemas.microsoft.com/office/powerpoint/2010/main" val="2181972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98402" y="254000"/>
            <a:ext cx="8604966" cy="2062103"/>
          </a:xfrm>
          <a:prstGeom prst="rect">
            <a:avLst/>
          </a:prstGeom>
        </p:spPr>
        <p:txBody>
          <a:bodyPr wrap="square">
            <a:spAutoFit/>
          </a:bodyPr>
          <a:lstStyle/>
          <a:p>
            <a:r>
              <a:rPr lang="en-US" sz="4400" dirty="0">
                <a:solidFill>
                  <a:srgbClr val="FFFF00"/>
                </a:solidFill>
              </a:rPr>
              <a:t>The Life of Nicholas</a:t>
            </a:r>
          </a:p>
          <a:p>
            <a:endParaRPr lang="en-US" sz="2800" dirty="0">
              <a:solidFill>
                <a:srgbClr val="FFFFFF"/>
              </a:solidFill>
            </a:endParaRPr>
          </a:p>
          <a:p>
            <a:pPr marL="342900" indent="-342900">
              <a:buFont typeface="Arial"/>
              <a:buChar char="•"/>
            </a:pPr>
            <a:r>
              <a:rPr lang="en-US" sz="2800" dirty="0">
                <a:solidFill>
                  <a:srgbClr val="FFFFFF"/>
                </a:solidFill>
              </a:rPr>
              <a:t>Born in the late 3rd century (</a:t>
            </a:r>
            <a:r>
              <a:rPr lang="en-US" sz="2800" dirty="0">
                <a:solidFill>
                  <a:srgbClr val="FFFF00"/>
                </a:solidFill>
              </a:rPr>
              <a:t>270 </a:t>
            </a:r>
            <a:r>
              <a:rPr lang="en-US" sz="2800" cap="small" dirty="0">
                <a:solidFill>
                  <a:srgbClr val="FFFF00"/>
                </a:solidFill>
              </a:rPr>
              <a:t>ad</a:t>
            </a:r>
            <a:r>
              <a:rPr lang="en-US" sz="2800" dirty="0">
                <a:solidFill>
                  <a:srgbClr val="FFFFFF"/>
                </a:solidFill>
              </a:rPr>
              <a:t>) in </a:t>
            </a:r>
            <a:r>
              <a:rPr lang="en-US" sz="2800" dirty="0" err="1">
                <a:solidFill>
                  <a:srgbClr val="FFFFFF"/>
                </a:solidFill>
              </a:rPr>
              <a:t>Patara</a:t>
            </a:r>
            <a:r>
              <a:rPr lang="en-US" sz="2800" dirty="0">
                <a:solidFill>
                  <a:srgbClr val="FFFFFF"/>
                </a:solidFill>
              </a:rPr>
              <a:t>, in Asia Minor.</a:t>
            </a:r>
          </a:p>
        </p:txBody>
      </p:sp>
    </p:spTree>
    <p:extLst>
      <p:ext uri="{BB962C8B-B14F-4D97-AF65-F5344CB8AC3E}">
        <p14:creationId xmlns:p14="http://schemas.microsoft.com/office/powerpoint/2010/main" val="1669865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25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205181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25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5" name="5-Point Star 4">
            <a:extLst>
              <a:ext uri="{FF2B5EF4-FFF2-40B4-BE49-F238E27FC236}">
                <a16:creationId xmlns:a16="http://schemas.microsoft.com/office/drawing/2014/main" id="{4936CDB6-A272-7244-85C8-98B7308A4B48}"/>
              </a:ext>
            </a:extLst>
          </p:cNvPr>
          <p:cNvSpPr/>
          <p:nvPr/>
        </p:nvSpPr>
        <p:spPr>
          <a:xfrm>
            <a:off x="3184264" y="4238513"/>
            <a:ext cx="527124" cy="46048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8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98402" y="254000"/>
            <a:ext cx="8604966" cy="2062103"/>
          </a:xfrm>
          <a:prstGeom prst="rect">
            <a:avLst/>
          </a:prstGeom>
        </p:spPr>
        <p:txBody>
          <a:bodyPr wrap="square">
            <a:spAutoFit/>
          </a:bodyPr>
          <a:lstStyle/>
          <a:p>
            <a:r>
              <a:rPr lang="en-US" sz="4400" dirty="0">
                <a:solidFill>
                  <a:srgbClr val="FFFF00"/>
                </a:solidFill>
              </a:rPr>
              <a:t>The Life of Nicholas</a:t>
            </a:r>
          </a:p>
          <a:p>
            <a:endParaRPr lang="en-US" sz="2800" dirty="0">
              <a:solidFill>
                <a:srgbClr val="FFFFFF"/>
              </a:solidFill>
            </a:endParaRPr>
          </a:p>
          <a:p>
            <a:pPr marL="342900" indent="-342900">
              <a:buFont typeface="Arial"/>
              <a:buChar char="•"/>
            </a:pPr>
            <a:r>
              <a:rPr lang="en-US" sz="2800" dirty="0">
                <a:solidFill>
                  <a:srgbClr val="FFFFFF"/>
                </a:solidFill>
              </a:rPr>
              <a:t>Born in the late 3rd century (</a:t>
            </a:r>
            <a:r>
              <a:rPr lang="en-US" sz="2800" dirty="0">
                <a:solidFill>
                  <a:srgbClr val="FFFF00"/>
                </a:solidFill>
              </a:rPr>
              <a:t>270 </a:t>
            </a:r>
            <a:r>
              <a:rPr lang="en-US" sz="2800" cap="small" dirty="0">
                <a:solidFill>
                  <a:srgbClr val="FFFF00"/>
                </a:solidFill>
              </a:rPr>
              <a:t>ad</a:t>
            </a:r>
            <a:r>
              <a:rPr lang="en-US" sz="2800" dirty="0">
                <a:solidFill>
                  <a:srgbClr val="FFFFFF"/>
                </a:solidFill>
              </a:rPr>
              <a:t>) in </a:t>
            </a:r>
            <a:r>
              <a:rPr lang="en-US" sz="2800" dirty="0" err="1">
                <a:solidFill>
                  <a:srgbClr val="FFFFFF"/>
                </a:solidFill>
              </a:rPr>
              <a:t>Patara</a:t>
            </a:r>
            <a:r>
              <a:rPr lang="en-US" sz="2800" dirty="0">
                <a:solidFill>
                  <a:srgbClr val="FFFFFF"/>
                </a:solidFill>
              </a:rPr>
              <a:t>, in Asia Minor.</a:t>
            </a:r>
          </a:p>
        </p:txBody>
      </p:sp>
    </p:spTree>
    <p:extLst>
      <p:ext uri="{BB962C8B-B14F-4D97-AF65-F5344CB8AC3E}">
        <p14:creationId xmlns:p14="http://schemas.microsoft.com/office/powerpoint/2010/main" val="409716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98402" y="254000"/>
            <a:ext cx="8604966" cy="2923877"/>
          </a:xfrm>
          <a:prstGeom prst="rect">
            <a:avLst/>
          </a:prstGeom>
        </p:spPr>
        <p:txBody>
          <a:bodyPr wrap="square">
            <a:spAutoFit/>
          </a:bodyPr>
          <a:lstStyle/>
          <a:p>
            <a:r>
              <a:rPr lang="en-US" sz="4400" dirty="0">
                <a:solidFill>
                  <a:srgbClr val="FFFF00"/>
                </a:solidFill>
              </a:rPr>
              <a:t>The Life of Nicholas</a:t>
            </a:r>
          </a:p>
          <a:p>
            <a:endParaRPr lang="en-US" sz="2800" dirty="0">
              <a:solidFill>
                <a:srgbClr val="FFFFFF"/>
              </a:solidFill>
            </a:endParaRPr>
          </a:p>
          <a:p>
            <a:pPr marL="342900" indent="-342900">
              <a:buFont typeface="Arial"/>
              <a:buChar char="•"/>
            </a:pPr>
            <a:r>
              <a:rPr lang="en-US" sz="2800" dirty="0">
                <a:solidFill>
                  <a:srgbClr val="FFFFFF"/>
                </a:solidFill>
              </a:rPr>
              <a:t>Born in the late 3rd century (</a:t>
            </a:r>
            <a:r>
              <a:rPr lang="en-US" sz="2800" dirty="0">
                <a:solidFill>
                  <a:srgbClr val="FFFF00"/>
                </a:solidFill>
              </a:rPr>
              <a:t>270 </a:t>
            </a:r>
            <a:r>
              <a:rPr lang="en-US" sz="2800" cap="small" dirty="0">
                <a:solidFill>
                  <a:srgbClr val="FFFF00"/>
                </a:solidFill>
              </a:rPr>
              <a:t>ad</a:t>
            </a:r>
            <a:r>
              <a:rPr lang="en-US" sz="2800" dirty="0">
                <a:solidFill>
                  <a:srgbClr val="FFFFFF"/>
                </a:solidFill>
              </a:rPr>
              <a:t>) in </a:t>
            </a:r>
            <a:r>
              <a:rPr lang="en-US" sz="2800" dirty="0" err="1">
                <a:solidFill>
                  <a:srgbClr val="FFFFFF"/>
                </a:solidFill>
              </a:rPr>
              <a:t>Patara</a:t>
            </a:r>
            <a:r>
              <a:rPr lang="en-US" sz="2800" dirty="0">
                <a:solidFill>
                  <a:srgbClr val="FFFFFF"/>
                </a:solidFill>
              </a:rPr>
              <a:t>, in Asia Minor.</a:t>
            </a:r>
          </a:p>
          <a:p>
            <a:pPr marL="342900" indent="-342900">
              <a:buFont typeface="Arial"/>
              <a:buChar char="•"/>
            </a:pPr>
            <a:r>
              <a:rPr lang="en-US" sz="2800" dirty="0">
                <a:solidFill>
                  <a:srgbClr val="FFFFFF"/>
                </a:solidFill>
              </a:rPr>
              <a:t>Nicholas' parents were wealthy, and so he grew up in </a:t>
            </a:r>
            <a:r>
              <a:rPr lang="en-US" sz="2800" dirty="0">
                <a:solidFill>
                  <a:srgbClr val="FFFF00"/>
                </a:solidFill>
              </a:rPr>
              <a:t>privilege</a:t>
            </a:r>
            <a:r>
              <a:rPr lang="en-US" sz="2800" dirty="0">
                <a:solidFill>
                  <a:srgbClr val="FFFFFF"/>
                </a:solidFill>
              </a:rPr>
              <a:t>, and as an only child. </a:t>
            </a:r>
          </a:p>
        </p:txBody>
      </p:sp>
      <p:pic>
        <p:nvPicPr>
          <p:cNvPr id="3" name="Picture 2" descr="A picture containing indoor, table, sitting, small&#10;&#10;Description automatically generated">
            <a:extLst>
              <a:ext uri="{FF2B5EF4-FFF2-40B4-BE49-F238E27FC236}">
                <a16:creationId xmlns:a16="http://schemas.microsoft.com/office/drawing/2014/main" id="{63728415-ABDA-374C-8D09-04F5D4C04A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0069" y="2857500"/>
            <a:ext cx="3675529" cy="2756647"/>
          </a:xfrm>
          <a:prstGeom prst="rect">
            <a:avLst/>
          </a:prstGeom>
        </p:spPr>
      </p:pic>
    </p:spTree>
    <p:extLst>
      <p:ext uri="{BB962C8B-B14F-4D97-AF65-F5344CB8AC3E}">
        <p14:creationId xmlns:p14="http://schemas.microsoft.com/office/powerpoint/2010/main" val="368625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4" name="Picture 3">
            <a:extLst>
              <a:ext uri="{FF2B5EF4-FFF2-40B4-BE49-F238E27FC236}">
                <a16:creationId xmlns:a16="http://schemas.microsoft.com/office/drawing/2014/main" id="{0B98AC35-98CA-DB48-BAAB-CC66E8ADB4A0}"/>
              </a:ext>
            </a:extLst>
          </p:cNvPr>
          <p:cNvPicPr>
            <a:picLocks noChangeAspect="1"/>
          </p:cNvPicPr>
          <p:nvPr/>
        </p:nvPicPr>
        <p:blipFill>
          <a:blip r:embed="rId3"/>
          <a:stretch>
            <a:fillRect/>
          </a:stretch>
        </p:blipFill>
        <p:spPr>
          <a:xfrm>
            <a:off x="5829300" y="2606133"/>
            <a:ext cx="2645036" cy="2645036"/>
          </a:xfrm>
          <a:prstGeom prst="rect">
            <a:avLst/>
          </a:prstGeom>
          <a:ln>
            <a:solidFill>
              <a:schemeClr val="bg1"/>
            </a:solidFill>
          </a:ln>
        </p:spPr>
      </p:pic>
    </p:spTree>
    <p:extLst>
      <p:ext uri="{BB962C8B-B14F-4D97-AF65-F5344CB8AC3E}">
        <p14:creationId xmlns:p14="http://schemas.microsoft.com/office/powerpoint/2010/main" val="1190312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98402" y="254000"/>
            <a:ext cx="8604966" cy="3785652"/>
          </a:xfrm>
          <a:prstGeom prst="rect">
            <a:avLst/>
          </a:prstGeom>
        </p:spPr>
        <p:txBody>
          <a:bodyPr wrap="square">
            <a:spAutoFit/>
          </a:bodyPr>
          <a:lstStyle/>
          <a:p>
            <a:r>
              <a:rPr lang="en-US" sz="4400" dirty="0">
                <a:solidFill>
                  <a:srgbClr val="FFFF00"/>
                </a:solidFill>
              </a:rPr>
              <a:t>The Life of Nicholas</a:t>
            </a:r>
          </a:p>
          <a:p>
            <a:endParaRPr lang="en-US" sz="2800" dirty="0">
              <a:solidFill>
                <a:srgbClr val="FFFFFF"/>
              </a:solidFill>
            </a:endParaRPr>
          </a:p>
          <a:p>
            <a:pPr marL="342900" indent="-342900">
              <a:buFont typeface="Arial"/>
              <a:buChar char="•"/>
            </a:pPr>
            <a:r>
              <a:rPr lang="en-US" sz="2800" dirty="0">
                <a:solidFill>
                  <a:srgbClr val="FFFFFF"/>
                </a:solidFill>
              </a:rPr>
              <a:t>Born in the late 3rd century (</a:t>
            </a:r>
            <a:r>
              <a:rPr lang="en-US" sz="2800" dirty="0">
                <a:solidFill>
                  <a:srgbClr val="FFFF00"/>
                </a:solidFill>
              </a:rPr>
              <a:t>270 </a:t>
            </a:r>
            <a:r>
              <a:rPr lang="en-US" sz="2800" cap="small" dirty="0">
                <a:solidFill>
                  <a:srgbClr val="FFFF00"/>
                </a:solidFill>
              </a:rPr>
              <a:t>ad</a:t>
            </a:r>
            <a:r>
              <a:rPr lang="en-US" sz="2800" dirty="0">
                <a:solidFill>
                  <a:srgbClr val="FFFFFF"/>
                </a:solidFill>
              </a:rPr>
              <a:t>) in </a:t>
            </a:r>
            <a:r>
              <a:rPr lang="en-US" sz="2800" dirty="0" err="1">
                <a:solidFill>
                  <a:srgbClr val="FFFFFF"/>
                </a:solidFill>
              </a:rPr>
              <a:t>Patara</a:t>
            </a:r>
            <a:r>
              <a:rPr lang="en-US" sz="2800" dirty="0">
                <a:solidFill>
                  <a:srgbClr val="FFFFFF"/>
                </a:solidFill>
              </a:rPr>
              <a:t>, in Asia Minor.</a:t>
            </a:r>
          </a:p>
          <a:p>
            <a:pPr marL="342900" indent="-342900">
              <a:buFont typeface="Arial"/>
              <a:buChar char="•"/>
            </a:pPr>
            <a:r>
              <a:rPr lang="en-US" sz="2800" dirty="0">
                <a:solidFill>
                  <a:srgbClr val="FFFFFF"/>
                </a:solidFill>
              </a:rPr>
              <a:t>Nicholas' parents were wealthy, and so he grew up in </a:t>
            </a:r>
            <a:r>
              <a:rPr lang="en-US" sz="2800" dirty="0">
                <a:solidFill>
                  <a:srgbClr val="FFFF00"/>
                </a:solidFill>
              </a:rPr>
              <a:t>privilege</a:t>
            </a:r>
            <a:r>
              <a:rPr lang="en-US" sz="2800" dirty="0">
                <a:solidFill>
                  <a:srgbClr val="FFFFFF"/>
                </a:solidFill>
              </a:rPr>
              <a:t>, and as an only child. </a:t>
            </a:r>
          </a:p>
          <a:p>
            <a:pPr marL="342900" indent="-342900">
              <a:buFont typeface="Arial"/>
              <a:buChar char="•"/>
            </a:pPr>
            <a:r>
              <a:rPr lang="en-US" sz="2800" dirty="0">
                <a:solidFill>
                  <a:srgbClr val="FFFFFF"/>
                </a:solidFill>
              </a:rPr>
              <a:t>Yet both his parents died during an epidemic; young Nicholas was </a:t>
            </a:r>
            <a:r>
              <a:rPr lang="en-US" sz="2800" dirty="0">
                <a:solidFill>
                  <a:srgbClr val="FFFF00"/>
                </a:solidFill>
              </a:rPr>
              <a:t>on his own</a:t>
            </a:r>
            <a:r>
              <a:rPr lang="en-US" sz="2800" dirty="0">
                <a:solidFill>
                  <a:srgbClr val="FFFFFF"/>
                </a:solidFill>
              </a:rPr>
              <a:t>. And rich. </a:t>
            </a:r>
          </a:p>
        </p:txBody>
      </p:sp>
      <p:pic>
        <p:nvPicPr>
          <p:cNvPr id="3" name="Picture 2">
            <a:extLst>
              <a:ext uri="{FF2B5EF4-FFF2-40B4-BE49-F238E27FC236}">
                <a16:creationId xmlns:a16="http://schemas.microsoft.com/office/drawing/2014/main" id="{3FF6A611-FA03-5248-A810-FEE2E7BE6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1883" y="3517751"/>
            <a:ext cx="3142353" cy="2094902"/>
          </a:xfrm>
          <a:prstGeom prst="rect">
            <a:avLst/>
          </a:prstGeom>
        </p:spPr>
      </p:pic>
    </p:spTree>
    <p:extLst>
      <p:ext uri="{BB962C8B-B14F-4D97-AF65-F5344CB8AC3E}">
        <p14:creationId xmlns:p14="http://schemas.microsoft.com/office/powerpoint/2010/main" val="3626026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10793" y="248570"/>
            <a:ext cx="8522413" cy="4647426"/>
          </a:xfrm>
          <a:prstGeom prst="rect">
            <a:avLst/>
          </a:prstGeom>
        </p:spPr>
        <p:txBody>
          <a:bodyPr wrap="square">
            <a:spAutoFit/>
          </a:bodyPr>
          <a:lstStyle/>
          <a:p>
            <a:r>
              <a:rPr lang="en-US" sz="4400" dirty="0">
                <a:solidFill>
                  <a:srgbClr val="FFFF00"/>
                </a:solidFill>
              </a:rPr>
              <a:t>The Life of Nicholas</a:t>
            </a:r>
          </a:p>
          <a:p>
            <a:endParaRPr lang="en-US" sz="2800" dirty="0">
              <a:solidFill>
                <a:srgbClr val="FFFFFF"/>
              </a:solidFill>
            </a:endParaRPr>
          </a:p>
          <a:p>
            <a:pPr marL="342900" indent="-342900">
              <a:buFont typeface="Arial"/>
              <a:buChar char="•"/>
            </a:pPr>
            <a:r>
              <a:rPr lang="en-US" sz="2800" dirty="0">
                <a:solidFill>
                  <a:srgbClr val="FFFFFF"/>
                </a:solidFill>
              </a:rPr>
              <a:t>Born in the late 3rd century (</a:t>
            </a:r>
            <a:r>
              <a:rPr lang="en-US" sz="2800" dirty="0">
                <a:solidFill>
                  <a:srgbClr val="FFFF00"/>
                </a:solidFill>
              </a:rPr>
              <a:t>270 </a:t>
            </a:r>
            <a:r>
              <a:rPr lang="en-US" sz="2800" cap="small" dirty="0">
                <a:solidFill>
                  <a:srgbClr val="FFFF00"/>
                </a:solidFill>
              </a:rPr>
              <a:t>ad</a:t>
            </a:r>
            <a:r>
              <a:rPr lang="en-US" sz="2800" dirty="0">
                <a:solidFill>
                  <a:srgbClr val="FFFFFF"/>
                </a:solidFill>
              </a:rPr>
              <a:t>) in </a:t>
            </a:r>
            <a:r>
              <a:rPr lang="en-US" sz="2800" dirty="0" err="1">
                <a:solidFill>
                  <a:srgbClr val="FFFFFF"/>
                </a:solidFill>
              </a:rPr>
              <a:t>Patara</a:t>
            </a:r>
            <a:r>
              <a:rPr lang="en-US" sz="2800" dirty="0">
                <a:solidFill>
                  <a:srgbClr val="FFFFFF"/>
                </a:solidFill>
              </a:rPr>
              <a:t>, in Asia Minor.</a:t>
            </a:r>
          </a:p>
          <a:p>
            <a:pPr marL="342900" indent="-342900">
              <a:buFont typeface="Arial"/>
              <a:buChar char="•"/>
            </a:pPr>
            <a:r>
              <a:rPr lang="en-US" sz="2800" dirty="0">
                <a:solidFill>
                  <a:srgbClr val="FFFFFF"/>
                </a:solidFill>
              </a:rPr>
              <a:t>Nicholas' parents were wealthy, and so he grew up in </a:t>
            </a:r>
            <a:r>
              <a:rPr lang="en-US" sz="2800" dirty="0">
                <a:solidFill>
                  <a:srgbClr val="FFFF00"/>
                </a:solidFill>
              </a:rPr>
              <a:t>privilege</a:t>
            </a:r>
            <a:r>
              <a:rPr lang="en-US" sz="2800" dirty="0">
                <a:solidFill>
                  <a:srgbClr val="FFFFFF"/>
                </a:solidFill>
              </a:rPr>
              <a:t>, and as an only child. </a:t>
            </a:r>
          </a:p>
          <a:p>
            <a:pPr marL="342900" indent="-342900">
              <a:buFont typeface="Arial"/>
              <a:buChar char="•"/>
            </a:pPr>
            <a:r>
              <a:rPr lang="en-US" sz="2800" dirty="0">
                <a:solidFill>
                  <a:srgbClr val="FFFFFF"/>
                </a:solidFill>
              </a:rPr>
              <a:t>Yet both his parents died during an epidemic; young Nicholas was </a:t>
            </a:r>
            <a:r>
              <a:rPr lang="en-US" sz="2800" dirty="0">
                <a:solidFill>
                  <a:srgbClr val="FFFF00"/>
                </a:solidFill>
              </a:rPr>
              <a:t>on his own</a:t>
            </a:r>
            <a:r>
              <a:rPr lang="en-US" sz="2800" dirty="0">
                <a:solidFill>
                  <a:srgbClr val="FFFFFF"/>
                </a:solidFill>
              </a:rPr>
              <a:t>. And rich. </a:t>
            </a:r>
          </a:p>
          <a:p>
            <a:pPr marL="342900" indent="-342900">
              <a:buFont typeface="Arial"/>
              <a:buChar char="•"/>
            </a:pPr>
            <a:r>
              <a:rPr lang="en-US" sz="2800" dirty="0">
                <a:solidFill>
                  <a:srgbClr val="FFFFFF"/>
                </a:solidFill>
              </a:rPr>
              <a:t>His uncle, who lived in </a:t>
            </a:r>
            <a:r>
              <a:rPr lang="en-US" sz="2800" dirty="0" err="1">
                <a:solidFill>
                  <a:srgbClr val="FFFFFF"/>
                </a:solidFill>
              </a:rPr>
              <a:t>Patara</a:t>
            </a:r>
            <a:r>
              <a:rPr lang="en-US" sz="2800" dirty="0">
                <a:solidFill>
                  <a:srgbClr val="FFFFFF"/>
                </a:solidFill>
              </a:rPr>
              <a:t>, and was the overseer of the </a:t>
            </a:r>
            <a:r>
              <a:rPr lang="en-US" sz="2800" dirty="0">
                <a:solidFill>
                  <a:srgbClr val="FFFF00"/>
                </a:solidFill>
              </a:rPr>
              <a:t>church</a:t>
            </a:r>
            <a:r>
              <a:rPr lang="en-US" sz="2800" dirty="0">
                <a:solidFill>
                  <a:srgbClr val="FFFFFF"/>
                </a:solidFill>
              </a:rPr>
              <a:t> there, and took him under his wing.</a:t>
            </a:r>
          </a:p>
        </p:txBody>
      </p:sp>
    </p:spTree>
    <p:extLst>
      <p:ext uri="{BB962C8B-B14F-4D97-AF65-F5344CB8AC3E}">
        <p14:creationId xmlns:p14="http://schemas.microsoft.com/office/powerpoint/2010/main" val="3511884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6C5DE-5513-A746-A0AB-29D7BFE5E12D}"/>
              </a:ext>
            </a:extLst>
          </p:cNvPr>
          <p:cNvPicPr>
            <a:picLocks noChangeAspect="1"/>
          </p:cNvPicPr>
          <p:nvPr/>
        </p:nvPicPr>
        <p:blipFill>
          <a:blip r:embed="rId3"/>
          <a:stretch>
            <a:fillRect/>
          </a:stretch>
        </p:blipFill>
        <p:spPr>
          <a:xfrm>
            <a:off x="0" y="1"/>
            <a:ext cx="9144000" cy="6000750"/>
          </a:xfrm>
          <a:prstGeom prst="rect">
            <a:avLst/>
          </a:prstGeom>
        </p:spPr>
      </p:pic>
    </p:spTree>
    <p:extLst>
      <p:ext uri="{BB962C8B-B14F-4D97-AF65-F5344CB8AC3E}">
        <p14:creationId xmlns:p14="http://schemas.microsoft.com/office/powerpoint/2010/main" val="1323833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21549" y="195410"/>
            <a:ext cx="8521000" cy="5509201"/>
          </a:xfrm>
          <a:prstGeom prst="rect">
            <a:avLst/>
          </a:prstGeom>
        </p:spPr>
        <p:txBody>
          <a:bodyPr wrap="square">
            <a:spAutoFit/>
          </a:bodyPr>
          <a:lstStyle/>
          <a:p>
            <a:r>
              <a:rPr lang="en-US" sz="4400" dirty="0">
                <a:solidFill>
                  <a:srgbClr val="FFFF00"/>
                </a:solidFill>
              </a:rPr>
              <a:t>The Life of Nicholas</a:t>
            </a:r>
          </a:p>
          <a:p>
            <a:endParaRPr lang="en-US" sz="2800" dirty="0">
              <a:solidFill>
                <a:srgbClr val="FFFFFF"/>
              </a:solidFill>
            </a:endParaRPr>
          </a:p>
          <a:p>
            <a:pPr marL="342900" indent="-342900">
              <a:buFont typeface="Arial"/>
              <a:buChar char="•"/>
            </a:pPr>
            <a:r>
              <a:rPr lang="en-US" sz="2800" dirty="0">
                <a:solidFill>
                  <a:srgbClr val="FFFFFF"/>
                </a:solidFill>
              </a:rPr>
              <a:t>Born in the late 3rd century (</a:t>
            </a:r>
            <a:r>
              <a:rPr lang="en-US" sz="2800" dirty="0">
                <a:solidFill>
                  <a:srgbClr val="FFFF00"/>
                </a:solidFill>
              </a:rPr>
              <a:t>270 </a:t>
            </a:r>
            <a:r>
              <a:rPr lang="en-US" sz="2800" cap="small" dirty="0">
                <a:solidFill>
                  <a:srgbClr val="FFFF00"/>
                </a:solidFill>
              </a:rPr>
              <a:t>ad</a:t>
            </a:r>
            <a:r>
              <a:rPr lang="en-US" sz="2800" dirty="0">
                <a:solidFill>
                  <a:srgbClr val="FFFFFF"/>
                </a:solidFill>
              </a:rPr>
              <a:t>) in </a:t>
            </a:r>
            <a:r>
              <a:rPr lang="en-US" sz="2800" dirty="0" err="1">
                <a:solidFill>
                  <a:srgbClr val="FFFFFF"/>
                </a:solidFill>
              </a:rPr>
              <a:t>Patara</a:t>
            </a:r>
            <a:r>
              <a:rPr lang="en-US" sz="2800" dirty="0">
                <a:solidFill>
                  <a:srgbClr val="FFFFFF"/>
                </a:solidFill>
              </a:rPr>
              <a:t>, in Asia Minor.</a:t>
            </a:r>
          </a:p>
          <a:p>
            <a:pPr marL="342900" indent="-342900">
              <a:buFont typeface="Arial"/>
              <a:buChar char="•"/>
            </a:pPr>
            <a:r>
              <a:rPr lang="en-US" sz="2800" dirty="0">
                <a:solidFill>
                  <a:srgbClr val="FFFFFF"/>
                </a:solidFill>
              </a:rPr>
              <a:t>Nicholas' parents were wealthy, and so he grew up in </a:t>
            </a:r>
            <a:r>
              <a:rPr lang="en-US" sz="2800" dirty="0">
                <a:solidFill>
                  <a:srgbClr val="FFFF00"/>
                </a:solidFill>
              </a:rPr>
              <a:t>privilege</a:t>
            </a:r>
            <a:r>
              <a:rPr lang="en-US" sz="2800" dirty="0">
                <a:solidFill>
                  <a:srgbClr val="FFFFFF"/>
                </a:solidFill>
              </a:rPr>
              <a:t>, and as an only child. </a:t>
            </a:r>
          </a:p>
          <a:p>
            <a:pPr marL="342900" indent="-342900">
              <a:buFont typeface="Arial"/>
              <a:buChar char="•"/>
            </a:pPr>
            <a:r>
              <a:rPr lang="en-US" sz="2800" dirty="0">
                <a:solidFill>
                  <a:srgbClr val="FFFFFF"/>
                </a:solidFill>
              </a:rPr>
              <a:t>Yet both his parents died during an epidemic; young Nicholas was </a:t>
            </a:r>
            <a:r>
              <a:rPr lang="en-US" sz="2800" dirty="0">
                <a:solidFill>
                  <a:srgbClr val="FFFF00"/>
                </a:solidFill>
              </a:rPr>
              <a:t>on his own</a:t>
            </a:r>
            <a:r>
              <a:rPr lang="en-US" sz="2800" dirty="0">
                <a:solidFill>
                  <a:srgbClr val="FFFFFF"/>
                </a:solidFill>
              </a:rPr>
              <a:t>. And rich. </a:t>
            </a:r>
          </a:p>
          <a:p>
            <a:pPr marL="342900" indent="-342900">
              <a:buFont typeface="Arial"/>
              <a:buChar char="•"/>
            </a:pPr>
            <a:r>
              <a:rPr lang="en-US" sz="2800" dirty="0">
                <a:solidFill>
                  <a:srgbClr val="FFFFFF"/>
                </a:solidFill>
              </a:rPr>
              <a:t>His uncle, who lived in </a:t>
            </a:r>
            <a:r>
              <a:rPr lang="en-US" sz="2800" dirty="0" err="1">
                <a:solidFill>
                  <a:srgbClr val="FFFFFF"/>
                </a:solidFill>
              </a:rPr>
              <a:t>Patara</a:t>
            </a:r>
            <a:r>
              <a:rPr lang="en-US" sz="2800" dirty="0">
                <a:solidFill>
                  <a:srgbClr val="FFFFFF"/>
                </a:solidFill>
              </a:rPr>
              <a:t>, and was the overseer of the </a:t>
            </a:r>
            <a:r>
              <a:rPr lang="en-US" sz="2800" dirty="0">
                <a:solidFill>
                  <a:srgbClr val="FFFF00"/>
                </a:solidFill>
              </a:rPr>
              <a:t>church</a:t>
            </a:r>
            <a:r>
              <a:rPr lang="en-US" sz="2800" dirty="0">
                <a:solidFill>
                  <a:srgbClr val="FFFFFF"/>
                </a:solidFill>
              </a:rPr>
              <a:t> there, and took him under his wing.</a:t>
            </a:r>
          </a:p>
          <a:p>
            <a:pPr marL="342900" indent="-342900">
              <a:buFont typeface="Arial"/>
              <a:buChar char="•"/>
            </a:pPr>
            <a:r>
              <a:rPr lang="en-US" sz="2800" dirty="0">
                <a:solidFill>
                  <a:srgbClr val="FFFFFF"/>
                </a:solidFill>
              </a:rPr>
              <a:t>He matured, gave generously to the poor, and rose in </a:t>
            </a:r>
            <a:r>
              <a:rPr lang="en-US" sz="2800" dirty="0">
                <a:solidFill>
                  <a:srgbClr val="FFFF00"/>
                </a:solidFill>
              </a:rPr>
              <a:t>leadership</a:t>
            </a:r>
            <a:r>
              <a:rPr lang="en-US" sz="2800" dirty="0">
                <a:solidFill>
                  <a:srgbClr val="FFFFFF"/>
                </a:solidFill>
              </a:rPr>
              <a:t> to become principal leader in Myra. </a:t>
            </a:r>
          </a:p>
        </p:txBody>
      </p:sp>
    </p:spTree>
    <p:extLst>
      <p:ext uri="{BB962C8B-B14F-4D97-AF65-F5344CB8AC3E}">
        <p14:creationId xmlns:p14="http://schemas.microsoft.com/office/powerpoint/2010/main" val="2160226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ap-of-Myr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0900" y="1005417"/>
            <a:ext cx="7429500" cy="3704167"/>
          </a:xfrm>
          <a:prstGeom prst="rect">
            <a:avLst/>
          </a:prstGeom>
        </p:spPr>
      </p:pic>
    </p:spTree>
    <p:extLst>
      <p:ext uri="{BB962C8B-B14F-4D97-AF65-F5344CB8AC3E}">
        <p14:creationId xmlns:p14="http://schemas.microsoft.com/office/powerpoint/2010/main" val="154909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NM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0"/>
            <a:ext cx="6555874" cy="5715000"/>
          </a:xfrm>
          <a:prstGeom prst="rect">
            <a:avLst/>
          </a:prstGeom>
        </p:spPr>
      </p:pic>
    </p:spTree>
    <p:extLst>
      <p:ext uri="{BB962C8B-B14F-4D97-AF65-F5344CB8AC3E}">
        <p14:creationId xmlns:p14="http://schemas.microsoft.com/office/powerpoint/2010/main" val="1060983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434090" y="164455"/>
            <a:ext cx="8456693" cy="5170647"/>
          </a:xfrm>
          <a:prstGeom prst="rect">
            <a:avLst/>
          </a:prstGeom>
        </p:spPr>
        <p:txBody>
          <a:bodyPr wrap="square">
            <a:spAutoFit/>
          </a:bodyPr>
          <a:lstStyle/>
          <a:p>
            <a:r>
              <a:rPr lang="en-US" sz="4400" dirty="0">
                <a:solidFill>
                  <a:srgbClr val="FFFF00"/>
                </a:solidFill>
              </a:rPr>
              <a:t>The Life of Nicholas</a:t>
            </a:r>
            <a:endParaRPr lang="en-US" sz="2600" dirty="0">
              <a:solidFill>
                <a:srgbClr val="FFFFFF"/>
              </a:solidFill>
            </a:endParaRPr>
          </a:p>
          <a:p>
            <a:pPr marL="342900" indent="-342900">
              <a:buFont typeface="Arial"/>
              <a:buChar char="•"/>
            </a:pPr>
            <a:r>
              <a:rPr lang="en-US" sz="2600" dirty="0">
                <a:solidFill>
                  <a:srgbClr val="FFFFFF"/>
                </a:solidFill>
              </a:rPr>
              <a:t>Born in the late 3rd century (</a:t>
            </a:r>
            <a:r>
              <a:rPr lang="en-US" sz="2400" dirty="0">
                <a:solidFill>
                  <a:srgbClr val="FFFF00"/>
                </a:solidFill>
              </a:rPr>
              <a:t>270 </a:t>
            </a:r>
            <a:r>
              <a:rPr lang="en-US" sz="2400" cap="small" dirty="0">
                <a:solidFill>
                  <a:srgbClr val="FFFF00"/>
                </a:solidFill>
              </a:rPr>
              <a:t>ad</a:t>
            </a:r>
            <a:r>
              <a:rPr lang="en-US" sz="2600" dirty="0">
                <a:solidFill>
                  <a:srgbClr val="FFFFFF"/>
                </a:solidFill>
              </a:rPr>
              <a:t>) in </a:t>
            </a:r>
            <a:r>
              <a:rPr lang="en-US" sz="2600" dirty="0" err="1">
                <a:solidFill>
                  <a:srgbClr val="FFFFFF"/>
                </a:solidFill>
              </a:rPr>
              <a:t>Patara</a:t>
            </a:r>
            <a:r>
              <a:rPr lang="en-US" sz="2600" dirty="0">
                <a:solidFill>
                  <a:srgbClr val="FFFFFF"/>
                </a:solidFill>
              </a:rPr>
              <a:t>, in Asia Minor.</a:t>
            </a:r>
          </a:p>
          <a:p>
            <a:pPr marL="342900" indent="-342900">
              <a:buFont typeface="Arial"/>
              <a:buChar char="•"/>
            </a:pPr>
            <a:r>
              <a:rPr lang="en-US" sz="2600" dirty="0">
                <a:solidFill>
                  <a:srgbClr val="FFFFFF"/>
                </a:solidFill>
              </a:rPr>
              <a:t>Nicholas' parents were wealthy, and so he grew up in </a:t>
            </a:r>
            <a:r>
              <a:rPr lang="en-US" sz="2600" dirty="0">
                <a:solidFill>
                  <a:srgbClr val="FFFF00"/>
                </a:solidFill>
              </a:rPr>
              <a:t>privilege</a:t>
            </a:r>
            <a:r>
              <a:rPr lang="en-US" sz="2600" dirty="0">
                <a:solidFill>
                  <a:srgbClr val="FFFFFF"/>
                </a:solidFill>
              </a:rPr>
              <a:t>, and as an only child. </a:t>
            </a:r>
          </a:p>
          <a:p>
            <a:pPr marL="342900" indent="-342900">
              <a:buFont typeface="Arial"/>
              <a:buChar char="•"/>
            </a:pPr>
            <a:r>
              <a:rPr lang="en-US" sz="2600" dirty="0">
                <a:solidFill>
                  <a:srgbClr val="FFFFFF"/>
                </a:solidFill>
              </a:rPr>
              <a:t>Yet both his parents died during an epidemic; young Nicholas was </a:t>
            </a:r>
            <a:r>
              <a:rPr lang="en-US" sz="2600" dirty="0">
                <a:solidFill>
                  <a:srgbClr val="FFFF00"/>
                </a:solidFill>
              </a:rPr>
              <a:t>on his own</a:t>
            </a:r>
            <a:r>
              <a:rPr lang="en-US" sz="2600" dirty="0">
                <a:solidFill>
                  <a:srgbClr val="FFFFFF"/>
                </a:solidFill>
              </a:rPr>
              <a:t>. And rich. </a:t>
            </a:r>
          </a:p>
          <a:p>
            <a:pPr marL="342900" indent="-342900">
              <a:buFont typeface="Arial"/>
              <a:buChar char="•"/>
            </a:pPr>
            <a:r>
              <a:rPr lang="en-US" sz="2600" dirty="0">
                <a:solidFill>
                  <a:srgbClr val="FFFFFF"/>
                </a:solidFill>
              </a:rPr>
              <a:t>His uncle, who lived in </a:t>
            </a:r>
            <a:r>
              <a:rPr lang="en-US" sz="2600" dirty="0" err="1">
                <a:solidFill>
                  <a:srgbClr val="FFFFFF"/>
                </a:solidFill>
              </a:rPr>
              <a:t>Patara</a:t>
            </a:r>
            <a:r>
              <a:rPr lang="en-US" sz="2600" dirty="0">
                <a:solidFill>
                  <a:srgbClr val="FFFFFF"/>
                </a:solidFill>
              </a:rPr>
              <a:t>, and was the overseer of the </a:t>
            </a:r>
            <a:r>
              <a:rPr lang="en-US" sz="2600" dirty="0">
                <a:solidFill>
                  <a:srgbClr val="FFFF00"/>
                </a:solidFill>
              </a:rPr>
              <a:t>church</a:t>
            </a:r>
            <a:r>
              <a:rPr lang="en-US" sz="2600" dirty="0">
                <a:solidFill>
                  <a:srgbClr val="FFFFFF"/>
                </a:solidFill>
              </a:rPr>
              <a:t> there, and took him under his </a:t>
            </a:r>
            <a:r>
              <a:rPr lang="en-US" sz="2600" dirty="0" err="1">
                <a:solidFill>
                  <a:srgbClr val="FFFFFF"/>
                </a:solidFill>
              </a:rPr>
              <a:t>wingz</a:t>
            </a:r>
            <a:endParaRPr lang="en-US" sz="2600" dirty="0">
              <a:solidFill>
                <a:srgbClr val="FFFFFF"/>
              </a:solidFill>
            </a:endParaRPr>
          </a:p>
          <a:p>
            <a:pPr marL="342900" indent="-342900">
              <a:buFont typeface="Arial"/>
              <a:buChar char="•"/>
            </a:pPr>
            <a:r>
              <a:rPr lang="en-US" sz="2600" dirty="0">
                <a:solidFill>
                  <a:srgbClr val="FFFFFF"/>
                </a:solidFill>
              </a:rPr>
              <a:t>He matured, gave generously to the poor, and rose in </a:t>
            </a:r>
            <a:r>
              <a:rPr lang="en-US" sz="2600" dirty="0">
                <a:solidFill>
                  <a:srgbClr val="FFFF00"/>
                </a:solidFill>
              </a:rPr>
              <a:t>leadership</a:t>
            </a:r>
            <a:r>
              <a:rPr lang="en-US" sz="2600" dirty="0">
                <a:solidFill>
                  <a:srgbClr val="FFFFFF"/>
                </a:solidFill>
              </a:rPr>
              <a:t> to become principal leader in Myra. </a:t>
            </a:r>
          </a:p>
          <a:p>
            <a:pPr marL="342900" indent="-342900">
              <a:buFont typeface="Arial"/>
              <a:buChar char="•"/>
            </a:pPr>
            <a:r>
              <a:rPr lang="en-US" sz="2600" dirty="0">
                <a:solidFill>
                  <a:srgbClr val="FFFFFF"/>
                </a:solidFill>
              </a:rPr>
              <a:t>He spent most of his life in Myra, dying in </a:t>
            </a:r>
            <a:r>
              <a:rPr lang="en-US" sz="2600" dirty="0">
                <a:solidFill>
                  <a:srgbClr val="FFFF00"/>
                </a:solidFill>
              </a:rPr>
              <a:t>343</a:t>
            </a:r>
            <a:r>
              <a:rPr lang="en-US" sz="2600" dirty="0">
                <a:solidFill>
                  <a:srgbClr val="FFFFFF"/>
                </a:solidFill>
              </a:rPr>
              <a:t>.</a:t>
            </a:r>
          </a:p>
        </p:txBody>
      </p:sp>
    </p:spTree>
    <p:extLst>
      <p:ext uri="{BB962C8B-B14F-4D97-AF65-F5344CB8AC3E}">
        <p14:creationId xmlns:p14="http://schemas.microsoft.com/office/powerpoint/2010/main" val="1530710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434090" y="164455"/>
            <a:ext cx="8456693" cy="5570756"/>
          </a:xfrm>
          <a:prstGeom prst="rect">
            <a:avLst/>
          </a:prstGeom>
        </p:spPr>
        <p:txBody>
          <a:bodyPr wrap="square">
            <a:spAutoFit/>
          </a:bodyPr>
          <a:lstStyle/>
          <a:p>
            <a:r>
              <a:rPr lang="en-US" sz="4400" dirty="0">
                <a:solidFill>
                  <a:srgbClr val="FFFF00"/>
                </a:solidFill>
              </a:rPr>
              <a:t>The Life of Nicholas</a:t>
            </a:r>
            <a:endParaRPr lang="en-US" sz="2600" dirty="0">
              <a:solidFill>
                <a:srgbClr val="FFFFFF"/>
              </a:solidFill>
            </a:endParaRPr>
          </a:p>
          <a:p>
            <a:pPr marL="342900" indent="-342900">
              <a:buFont typeface="Arial"/>
              <a:buChar char="•"/>
            </a:pPr>
            <a:r>
              <a:rPr lang="en-US" sz="2600" dirty="0">
                <a:solidFill>
                  <a:srgbClr val="FFFFFF"/>
                </a:solidFill>
              </a:rPr>
              <a:t>Born in the late 3rd century (</a:t>
            </a:r>
            <a:r>
              <a:rPr lang="en-US" sz="2400" dirty="0">
                <a:solidFill>
                  <a:srgbClr val="FFFF00"/>
                </a:solidFill>
              </a:rPr>
              <a:t>270 </a:t>
            </a:r>
            <a:r>
              <a:rPr lang="en-US" sz="2400" cap="small" dirty="0">
                <a:solidFill>
                  <a:srgbClr val="FFFF00"/>
                </a:solidFill>
              </a:rPr>
              <a:t>ad</a:t>
            </a:r>
            <a:r>
              <a:rPr lang="en-US" sz="2600" dirty="0">
                <a:solidFill>
                  <a:srgbClr val="FFFFFF"/>
                </a:solidFill>
              </a:rPr>
              <a:t>) in </a:t>
            </a:r>
            <a:r>
              <a:rPr lang="en-US" sz="2600" dirty="0" err="1">
                <a:solidFill>
                  <a:srgbClr val="FFFFFF"/>
                </a:solidFill>
              </a:rPr>
              <a:t>Patara</a:t>
            </a:r>
            <a:r>
              <a:rPr lang="en-US" sz="2600" dirty="0">
                <a:solidFill>
                  <a:srgbClr val="FFFFFF"/>
                </a:solidFill>
              </a:rPr>
              <a:t>, in Asia Minor.</a:t>
            </a:r>
          </a:p>
          <a:p>
            <a:pPr marL="342900" indent="-342900">
              <a:buFont typeface="Arial"/>
              <a:buChar char="•"/>
            </a:pPr>
            <a:r>
              <a:rPr lang="en-US" sz="2600" dirty="0">
                <a:solidFill>
                  <a:srgbClr val="FFFFFF"/>
                </a:solidFill>
              </a:rPr>
              <a:t>Nicholas' parents were wealthy, and so he grew up in </a:t>
            </a:r>
            <a:r>
              <a:rPr lang="en-US" sz="2600" dirty="0">
                <a:solidFill>
                  <a:srgbClr val="FFFF00"/>
                </a:solidFill>
              </a:rPr>
              <a:t>privilege</a:t>
            </a:r>
            <a:r>
              <a:rPr lang="en-US" sz="2600" dirty="0">
                <a:solidFill>
                  <a:srgbClr val="FFFFFF"/>
                </a:solidFill>
              </a:rPr>
              <a:t>, and as an only child. </a:t>
            </a:r>
          </a:p>
          <a:p>
            <a:pPr marL="342900" indent="-342900">
              <a:buFont typeface="Arial"/>
              <a:buChar char="•"/>
            </a:pPr>
            <a:r>
              <a:rPr lang="en-US" sz="2600" dirty="0">
                <a:solidFill>
                  <a:srgbClr val="FFFFFF"/>
                </a:solidFill>
              </a:rPr>
              <a:t>Yet both his parents died during an epidemic; young Nicholas was </a:t>
            </a:r>
            <a:r>
              <a:rPr lang="en-US" sz="2600" dirty="0">
                <a:solidFill>
                  <a:srgbClr val="FFFF00"/>
                </a:solidFill>
              </a:rPr>
              <a:t>on his own</a:t>
            </a:r>
            <a:r>
              <a:rPr lang="en-US" sz="2600" dirty="0">
                <a:solidFill>
                  <a:srgbClr val="FFFFFF"/>
                </a:solidFill>
              </a:rPr>
              <a:t>. And rich. </a:t>
            </a:r>
          </a:p>
          <a:p>
            <a:pPr marL="342900" indent="-342900">
              <a:buFont typeface="Arial"/>
              <a:buChar char="•"/>
            </a:pPr>
            <a:r>
              <a:rPr lang="en-US" sz="2600" dirty="0">
                <a:solidFill>
                  <a:srgbClr val="FFFFFF"/>
                </a:solidFill>
              </a:rPr>
              <a:t>His uncle, who lived in </a:t>
            </a:r>
            <a:r>
              <a:rPr lang="en-US" sz="2600" dirty="0" err="1">
                <a:solidFill>
                  <a:srgbClr val="FFFFFF"/>
                </a:solidFill>
              </a:rPr>
              <a:t>Patara</a:t>
            </a:r>
            <a:r>
              <a:rPr lang="en-US" sz="2600" dirty="0">
                <a:solidFill>
                  <a:srgbClr val="FFFFFF"/>
                </a:solidFill>
              </a:rPr>
              <a:t>, and was the overseer of the </a:t>
            </a:r>
            <a:r>
              <a:rPr lang="en-US" sz="2600" dirty="0">
                <a:solidFill>
                  <a:srgbClr val="FFFF00"/>
                </a:solidFill>
              </a:rPr>
              <a:t>church</a:t>
            </a:r>
            <a:r>
              <a:rPr lang="en-US" sz="2600" dirty="0">
                <a:solidFill>
                  <a:srgbClr val="FFFFFF"/>
                </a:solidFill>
              </a:rPr>
              <a:t> there, and took him under his </a:t>
            </a:r>
            <a:r>
              <a:rPr lang="en-US" sz="2600" dirty="0" err="1">
                <a:solidFill>
                  <a:srgbClr val="FFFFFF"/>
                </a:solidFill>
              </a:rPr>
              <a:t>wingz</a:t>
            </a:r>
            <a:endParaRPr lang="en-US" sz="2600" dirty="0">
              <a:solidFill>
                <a:srgbClr val="FFFFFF"/>
              </a:solidFill>
            </a:endParaRPr>
          </a:p>
          <a:p>
            <a:pPr marL="342900" indent="-342900">
              <a:buFont typeface="Arial"/>
              <a:buChar char="•"/>
            </a:pPr>
            <a:r>
              <a:rPr lang="en-US" sz="2600" dirty="0">
                <a:solidFill>
                  <a:srgbClr val="FFFFFF"/>
                </a:solidFill>
              </a:rPr>
              <a:t>He matured, gave generously to the poor, and rose in </a:t>
            </a:r>
            <a:r>
              <a:rPr lang="en-US" sz="2600" dirty="0">
                <a:solidFill>
                  <a:srgbClr val="FFFF00"/>
                </a:solidFill>
              </a:rPr>
              <a:t>leadership</a:t>
            </a:r>
            <a:r>
              <a:rPr lang="en-US" sz="2600" dirty="0">
                <a:solidFill>
                  <a:srgbClr val="FFFFFF"/>
                </a:solidFill>
              </a:rPr>
              <a:t> to become principal leader in Myra. </a:t>
            </a:r>
          </a:p>
          <a:p>
            <a:pPr marL="342900" indent="-342900">
              <a:buFont typeface="Arial"/>
              <a:buChar char="•"/>
            </a:pPr>
            <a:r>
              <a:rPr lang="en-US" sz="2600" dirty="0">
                <a:solidFill>
                  <a:srgbClr val="FFFFFF"/>
                </a:solidFill>
              </a:rPr>
              <a:t>He spent most of his life in Myra, dying in </a:t>
            </a:r>
            <a:r>
              <a:rPr lang="en-US" sz="2600" dirty="0">
                <a:solidFill>
                  <a:srgbClr val="FFFF00"/>
                </a:solidFill>
              </a:rPr>
              <a:t>343</a:t>
            </a:r>
            <a:r>
              <a:rPr lang="en-US" sz="2600" dirty="0">
                <a:solidFill>
                  <a:srgbClr val="FFFFFF"/>
                </a:solidFill>
              </a:rPr>
              <a:t>.</a:t>
            </a:r>
          </a:p>
          <a:p>
            <a:pPr marL="342900" indent="-342900">
              <a:buFont typeface="Arial"/>
              <a:buChar char="•"/>
            </a:pPr>
            <a:r>
              <a:rPr lang="en-US" sz="2600" dirty="0">
                <a:solidFill>
                  <a:srgbClr val="FFFFFF"/>
                </a:solidFill>
              </a:rPr>
              <a:t>Initially buried on an island near Rhodes—later in </a:t>
            </a:r>
            <a:r>
              <a:rPr lang="en-US" sz="2600" dirty="0">
                <a:solidFill>
                  <a:srgbClr val="FFFF00"/>
                </a:solidFill>
              </a:rPr>
              <a:t>Bari</a:t>
            </a:r>
            <a:r>
              <a:rPr lang="en-US" sz="2600" dirty="0">
                <a:solidFill>
                  <a:srgbClr val="FFFFFF"/>
                </a:solidFill>
              </a:rPr>
              <a:t>.</a:t>
            </a:r>
          </a:p>
        </p:txBody>
      </p:sp>
    </p:spTree>
    <p:extLst>
      <p:ext uri="{BB962C8B-B14F-4D97-AF65-F5344CB8AC3E}">
        <p14:creationId xmlns:p14="http://schemas.microsoft.com/office/powerpoint/2010/main" val="163869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25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872826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25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5" name="5-Point Star 4">
            <a:extLst>
              <a:ext uri="{FF2B5EF4-FFF2-40B4-BE49-F238E27FC236}">
                <a16:creationId xmlns:a16="http://schemas.microsoft.com/office/drawing/2014/main" id="{4936CDB6-A272-7244-85C8-98B7308A4B48}"/>
              </a:ext>
            </a:extLst>
          </p:cNvPr>
          <p:cNvSpPr/>
          <p:nvPr/>
        </p:nvSpPr>
        <p:spPr>
          <a:xfrm>
            <a:off x="2426619" y="4238513"/>
            <a:ext cx="527124" cy="46048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950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5" name="Picture 4">
            <a:extLst>
              <a:ext uri="{FF2B5EF4-FFF2-40B4-BE49-F238E27FC236}">
                <a16:creationId xmlns:a16="http://schemas.microsoft.com/office/drawing/2014/main" id="{CED35694-8B4B-424A-B88C-50CA4A71A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6970" y="1454853"/>
            <a:ext cx="2805293" cy="2805293"/>
          </a:xfrm>
          <a:prstGeom prst="rect">
            <a:avLst/>
          </a:prstGeom>
        </p:spPr>
      </p:pic>
    </p:spTree>
    <p:extLst>
      <p:ext uri="{BB962C8B-B14F-4D97-AF65-F5344CB8AC3E}">
        <p14:creationId xmlns:p14="http://schemas.microsoft.com/office/powerpoint/2010/main" val="447010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2" name="Picture 1">
            <a:extLst>
              <a:ext uri="{FF2B5EF4-FFF2-40B4-BE49-F238E27FC236}">
                <a16:creationId xmlns:a16="http://schemas.microsoft.com/office/drawing/2014/main" id="{F144DA1F-5B19-304B-8BB7-9E1F3D9826CD}"/>
              </a:ext>
            </a:extLst>
          </p:cNvPr>
          <p:cNvPicPr>
            <a:picLocks noChangeAspect="1"/>
          </p:cNvPicPr>
          <p:nvPr/>
        </p:nvPicPr>
        <p:blipFill>
          <a:blip r:embed="rId2"/>
          <a:stretch>
            <a:fillRect/>
          </a:stretch>
        </p:blipFill>
        <p:spPr>
          <a:xfrm>
            <a:off x="876748" y="-1306222"/>
            <a:ext cx="7069567" cy="9089443"/>
          </a:xfrm>
          <a:prstGeom prst="rect">
            <a:avLst/>
          </a:prstGeom>
        </p:spPr>
      </p:pic>
      <p:sp>
        <p:nvSpPr>
          <p:cNvPr id="4" name="5-Point Star 3">
            <a:extLst>
              <a:ext uri="{FF2B5EF4-FFF2-40B4-BE49-F238E27FC236}">
                <a16:creationId xmlns:a16="http://schemas.microsoft.com/office/drawing/2014/main" id="{811B8710-C53B-DF44-8419-B1773E2F515E}"/>
              </a:ext>
            </a:extLst>
          </p:cNvPr>
          <p:cNvSpPr/>
          <p:nvPr/>
        </p:nvSpPr>
        <p:spPr>
          <a:xfrm>
            <a:off x="6476103" y="1904103"/>
            <a:ext cx="408791" cy="40879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5476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240632" y="164455"/>
            <a:ext cx="8650151" cy="4478149"/>
          </a:xfrm>
          <a:prstGeom prst="rect">
            <a:avLst/>
          </a:prstGeom>
        </p:spPr>
        <p:txBody>
          <a:bodyPr wrap="square">
            <a:spAutoFit/>
          </a:bodyPr>
          <a:lstStyle/>
          <a:p>
            <a:r>
              <a:rPr lang="en-US" sz="3100" dirty="0">
                <a:solidFill>
                  <a:srgbClr val="FFFF00"/>
                </a:solidFill>
              </a:rPr>
              <a:t>The Life of Nicholas</a:t>
            </a:r>
            <a:endParaRPr lang="en-US" sz="2300" dirty="0">
              <a:solidFill>
                <a:srgbClr val="FFFFFF"/>
              </a:solidFill>
            </a:endParaRPr>
          </a:p>
          <a:p>
            <a:pPr marL="342900" indent="-342900">
              <a:buFont typeface="Arial"/>
              <a:buChar char="•"/>
            </a:pPr>
            <a:r>
              <a:rPr lang="en-US" sz="2300" dirty="0">
                <a:solidFill>
                  <a:srgbClr val="FFFFFF"/>
                </a:solidFill>
              </a:rPr>
              <a:t>Born in the late 3rd century (</a:t>
            </a:r>
            <a:r>
              <a:rPr lang="en-US" sz="2400" dirty="0">
                <a:solidFill>
                  <a:srgbClr val="FFFF00"/>
                </a:solidFill>
              </a:rPr>
              <a:t>270 </a:t>
            </a:r>
            <a:r>
              <a:rPr lang="en-US" sz="2400" cap="small" dirty="0">
                <a:solidFill>
                  <a:srgbClr val="FFFF00"/>
                </a:solidFill>
              </a:rPr>
              <a:t>ad</a:t>
            </a:r>
            <a:r>
              <a:rPr lang="en-US" sz="2300" dirty="0">
                <a:solidFill>
                  <a:srgbClr val="FFFFFF"/>
                </a:solidFill>
              </a:rPr>
              <a:t>) in </a:t>
            </a:r>
            <a:r>
              <a:rPr lang="en-US" sz="2300" dirty="0" err="1">
                <a:solidFill>
                  <a:srgbClr val="FFFFFF"/>
                </a:solidFill>
              </a:rPr>
              <a:t>Patara</a:t>
            </a:r>
            <a:r>
              <a:rPr lang="en-US" sz="2300" dirty="0">
                <a:solidFill>
                  <a:srgbClr val="FFFFFF"/>
                </a:solidFill>
              </a:rPr>
              <a:t>, in Asia Minor.</a:t>
            </a:r>
          </a:p>
          <a:p>
            <a:pPr marL="342900" indent="-342900">
              <a:buFont typeface="Arial"/>
              <a:buChar char="•"/>
            </a:pPr>
            <a:r>
              <a:rPr lang="en-US" sz="2300" dirty="0">
                <a:solidFill>
                  <a:srgbClr val="FFFFFF"/>
                </a:solidFill>
              </a:rPr>
              <a:t>Nicholas' parents were wealthy, and so he grew up in </a:t>
            </a:r>
            <a:r>
              <a:rPr lang="en-US" sz="2300" dirty="0">
                <a:solidFill>
                  <a:srgbClr val="FFFF00"/>
                </a:solidFill>
              </a:rPr>
              <a:t>privilege</a:t>
            </a:r>
            <a:r>
              <a:rPr lang="en-US" sz="2300" dirty="0">
                <a:solidFill>
                  <a:srgbClr val="FFFFFF"/>
                </a:solidFill>
              </a:rPr>
              <a:t>, and as an only child. </a:t>
            </a:r>
          </a:p>
          <a:p>
            <a:pPr marL="342900" indent="-342900">
              <a:buFont typeface="Arial"/>
              <a:buChar char="•"/>
            </a:pPr>
            <a:r>
              <a:rPr lang="en-US" sz="2300" dirty="0">
                <a:solidFill>
                  <a:srgbClr val="FFFFFF"/>
                </a:solidFill>
              </a:rPr>
              <a:t>Yet both his parents died during an epidemic; young Nicholas was </a:t>
            </a:r>
            <a:r>
              <a:rPr lang="en-US" sz="2300" dirty="0">
                <a:solidFill>
                  <a:srgbClr val="FFFF00"/>
                </a:solidFill>
              </a:rPr>
              <a:t>on his own</a:t>
            </a:r>
            <a:r>
              <a:rPr lang="en-US" sz="2300" dirty="0">
                <a:solidFill>
                  <a:srgbClr val="FFFFFF"/>
                </a:solidFill>
              </a:rPr>
              <a:t>. And rich. </a:t>
            </a:r>
          </a:p>
          <a:p>
            <a:pPr marL="342900" indent="-342900">
              <a:buFont typeface="Arial"/>
              <a:buChar char="•"/>
            </a:pPr>
            <a:r>
              <a:rPr lang="en-US" sz="2300" dirty="0">
                <a:solidFill>
                  <a:srgbClr val="FFFFFF"/>
                </a:solidFill>
              </a:rPr>
              <a:t>His uncle, who lived in </a:t>
            </a:r>
            <a:r>
              <a:rPr lang="en-US" sz="2300" dirty="0" err="1">
                <a:solidFill>
                  <a:srgbClr val="FFFFFF"/>
                </a:solidFill>
              </a:rPr>
              <a:t>Patara</a:t>
            </a:r>
            <a:r>
              <a:rPr lang="en-US" sz="2300" dirty="0">
                <a:solidFill>
                  <a:srgbClr val="FFFFFF"/>
                </a:solidFill>
              </a:rPr>
              <a:t>, and was the overseer of the </a:t>
            </a:r>
            <a:r>
              <a:rPr lang="en-US" sz="2300" dirty="0">
                <a:solidFill>
                  <a:srgbClr val="FFFF00"/>
                </a:solidFill>
              </a:rPr>
              <a:t>church</a:t>
            </a:r>
            <a:r>
              <a:rPr lang="en-US" sz="2300" dirty="0">
                <a:solidFill>
                  <a:srgbClr val="FFFFFF"/>
                </a:solidFill>
              </a:rPr>
              <a:t> there, and took him under his </a:t>
            </a:r>
            <a:r>
              <a:rPr lang="en-US" sz="2300" dirty="0" err="1">
                <a:solidFill>
                  <a:srgbClr val="FFFFFF"/>
                </a:solidFill>
              </a:rPr>
              <a:t>wingz</a:t>
            </a:r>
            <a:endParaRPr lang="en-US" sz="2300" dirty="0">
              <a:solidFill>
                <a:srgbClr val="FFFFFF"/>
              </a:solidFill>
            </a:endParaRPr>
          </a:p>
          <a:p>
            <a:pPr marL="342900" indent="-342900">
              <a:buFont typeface="Arial"/>
              <a:buChar char="•"/>
            </a:pPr>
            <a:r>
              <a:rPr lang="en-US" sz="2300" dirty="0">
                <a:solidFill>
                  <a:srgbClr val="FFFFFF"/>
                </a:solidFill>
              </a:rPr>
              <a:t>He matured, gave generously to the poor, and rose in </a:t>
            </a:r>
            <a:r>
              <a:rPr lang="en-US" sz="2300" dirty="0">
                <a:solidFill>
                  <a:srgbClr val="FFFF00"/>
                </a:solidFill>
              </a:rPr>
              <a:t>leadership</a:t>
            </a:r>
            <a:r>
              <a:rPr lang="en-US" sz="2300" dirty="0">
                <a:solidFill>
                  <a:srgbClr val="FFFFFF"/>
                </a:solidFill>
              </a:rPr>
              <a:t> to become principal leader in Myra. </a:t>
            </a:r>
          </a:p>
          <a:p>
            <a:pPr marL="342900" indent="-342900">
              <a:buFont typeface="Arial"/>
              <a:buChar char="•"/>
            </a:pPr>
            <a:r>
              <a:rPr lang="en-US" sz="2300" dirty="0">
                <a:solidFill>
                  <a:srgbClr val="FFFFFF"/>
                </a:solidFill>
              </a:rPr>
              <a:t>He spent most of his life in Myra, dying in </a:t>
            </a:r>
            <a:r>
              <a:rPr lang="en-US" sz="2300" dirty="0">
                <a:solidFill>
                  <a:srgbClr val="FFFF00"/>
                </a:solidFill>
              </a:rPr>
              <a:t>343</a:t>
            </a:r>
            <a:r>
              <a:rPr lang="en-US" sz="2300" dirty="0">
                <a:solidFill>
                  <a:srgbClr val="FFFFFF"/>
                </a:solidFill>
              </a:rPr>
              <a:t>.</a:t>
            </a:r>
          </a:p>
          <a:p>
            <a:pPr marL="342900" indent="-342900">
              <a:buFont typeface="Arial"/>
              <a:buChar char="•"/>
            </a:pPr>
            <a:r>
              <a:rPr lang="en-US" sz="2300" dirty="0">
                <a:solidFill>
                  <a:srgbClr val="FFFFFF"/>
                </a:solidFill>
              </a:rPr>
              <a:t>Initially buried on an island near Rhodes—later in </a:t>
            </a:r>
            <a:r>
              <a:rPr lang="en-US" sz="2300" dirty="0">
                <a:solidFill>
                  <a:srgbClr val="FFFF00"/>
                </a:solidFill>
              </a:rPr>
              <a:t>Bari</a:t>
            </a:r>
            <a:r>
              <a:rPr lang="en-US" sz="2300" dirty="0">
                <a:solidFill>
                  <a:srgbClr val="FFFFFF"/>
                </a:solidFill>
              </a:rPr>
              <a:t>.</a:t>
            </a:r>
          </a:p>
        </p:txBody>
      </p:sp>
    </p:spTree>
    <p:extLst>
      <p:ext uri="{BB962C8B-B14F-4D97-AF65-F5344CB8AC3E}">
        <p14:creationId xmlns:p14="http://schemas.microsoft.com/office/powerpoint/2010/main" val="645858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240632" y="164455"/>
            <a:ext cx="8650151" cy="5186035"/>
          </a:xfrm>
          <a:prstGeom prst="rect">
            <a:avLst/>
          </a:prstGeom>
        </p:spPr>
        <p:txBody>
          <a:bodyPr wrap="square">
            <a:spAutoFit/>
          </a:bodyPr>
          <a:lstStyle/>
          <a:p>
            <a:r>
              <a:rPr lang="en-US" sz="3100" dirty="0">
                <a:solidFill>
                  <a:srgbClr val="FFFF00"/>
                </a:solidFill>
              </a:rPr>
              <a:t>The Life of Nicholas</a:t>
            </a:r>
            <a:endParaRPr lang="en-US" sz="2300" dirty="0">
              <a:solidFill>
                <a:srgbClr val="FFFFFF"/>
              </a:solidFill>
            </a:endParaRPr>
          </a:p>
          <a:p>
            <a:pPr marL="342900" indent="-342900">
              <a:buFont typeface="Arial"/>
              <a:buChar char="•"/>
            </a:pPr>
            <a:r>
              <a:rPr lang="en-US" sz="2300" dirty="0">
                <a:solidFill>
                  <a:srgbClr val="FFFFFF"/>
                </a:solidFill>
              </a:rPr>
              <a:t>Born in the late 3rd century (</a:t>
            </a:r>
            <a:r>
              <a:rPr lang="en-US" sz="2400" dirty="0">
                <a:solidFill>
                  <a:srgbClr val="FFFF00"/>
                </a:solidFill>
              </a:rPr>
              <a:t>270 </a:t>
            </a:r>
            <a:r>
              <a:rPr lang="en-US" sz="2400" cap="small" dirty="0">
                <a:solidFill>
                  <a:srgbClr val="FFFF00"/>
                </a:solidFill>
              </a:rPr>
              <a:t>ad</a:t>
            </a:r>
            <a:r>
              <a:rPr lang="en-US" sz="2300" dirty="0">
                <a:solidFill>
                  <a:srgbClr val="FFFFFF"/>
                </a:solidFill>
              </a:rPr>
              <a:t>) in </a:t>
            </a:r>
            <a:r>
              <a:rPr lang="en-US" sz="2300" dirty="0" err="1">
                <a:solidFill>
                  <a:srgbClr val="FFFFFF"/>
                </a:solidFill>
              </a:rPr>
              <a:t>Patara</a:t>
            </a:r>
            <a:r>
              <a:rPr lang="en-US" sz="2300" dirty="0">
                <a:solidFill>
                  <a:srgbClr val="FFFFFF"/>
                </a:solidFill>
              </a:rPr>
              <a:t>, in Asia Minor.</a:t>
            </a:r>
          </a:p>
          <a:p>
            <a:pPr marL="342900" indent="-342900">
              <a:buFont typeface="Arial"/>
              <a:buChar char="•"/>
            </a:pPr>
            <a:r>
              <a:rPr lang="en-US" sz="2300" dirty="0">
                <a:solidFill>
                  <a:srgbClr val="FFFFFF"/>
                </a:solidFill>
              </a:rPr>
              <a:t>Nicholas' parents were wealthy, and so he grew up in </a:t>
            </a:r>
            <a:r>
              <a:rPr lang="en-US" sz="2300" dirty="0">
                <a:solidFill>
                  <a:srgbClr val="FFFF00"/>
                </a:solidFill>
              </a:rPr>
              <a:t>privilege</a:t>
            </a:r>
            <a:r>
              <a:rPr lang="en-US" sz="2300" dirty="0">
                <a:solidFill>
                  <a:srgbClr val="FFFFFF"/>
                </a:solidFill>
              </a:rPr>
              <a:t>, and as an only child. </a:t>
            </a:r>
          </a:p>
          <a:p>
            <a:pPr marL="342900" indent="-342900">
              <a:buFont typeface="Arial"/>
              <a:buChar char="•"/>
            </a:pPr>
            <a:r>
              <a:rPr lang="en-US" sz="2300" dirty="0">
                <a:solidFill>
                  <a:srgbClr val="FFFFFF"/>
                </a:solidFill>
              </a:rPr>
              <a:t>Yet both his parents died during an epidemic; young Nicholas was </a:t>
            </a:r>
            <a:r>
              <a:rPr lang="en-US" sz="2300" dirty="0">
                <a:solidFill>
                  <a:srgbClr val="FFFF00"/>
                </a:solidFill>
              </a:rPr>
              <a:t>on his own</a:t>
            </a:r>
            <a:r>
              <a:rPr lang="en-US" sz="2300" dirty="0">
                <a:solidFill>
                  <a:srgbClr val="FFFFFF"/>
                </a:solidFill>
              </a:rPr>
              <a:t>. And rich. </a:t>
            </a:r>
          </a:p>
          <a:p>
            <a:pPr marL="342900" indent="-342900">
              <a:buFont typeface="Arial"/>
              <a:buChar char="•"/>
            </a:pPr>
            <a:r>
              <a:rPr lang="en-US" sz="2300" dirty="0">
                <a:solidFill>
                  <a:srgbClr val="FFFFFF"/>
                </a:solidFill>
              </a:rPr>
              <a:t>His uncle, who lived in </a:t>
            </a:r>
            <a:r>
              <a:rPr lang="en-US" sz="2300" dirty="0" err="1">
                <a:solidFill>
                  <a:srgbClr val="FFFFFF"/>
                </a:solidFill>
              </a:rPr>
              <a:t>Patara</a:t>
            </a:r>
            <a:r>
              <a:rPr lang="en-US" sz="2300" dirty="0">
                <a:solidFill>
                  <a:srgbClr val="FFFFFF"/>
                </a:solidFill>
              </a:rPr>
              <a:t>, and was the overseer of the </a:t>
            </a:r>
            <a:r>
              <a:rPr lang="en-US" sz="2300" dirty="0">
                <a:solidFill>
                  <a:srgbClr val="FFFF00"/>
                </a:solidFill>
              </a:rPr>
              <a:t>church</a:t>
            </a:r>
            <a:r>
              <a:rPr lang="en-US" sz="2300" dirty="0">
                <a:solidFill>
                  <a:srgbClr val="FFFFFF"/>
                </a:solidFill>
              </a:rPr>
              <a:t> there, and took him under his </a:t>
            </a:r>
            <a:r>
              <a:rPr lang="en-US" sz="2300" dirty="0" err="1">
                <a:solidFill>
                  <a:srgbClr val="FFFFFF"/>
                </a:solidFill>
              </a:rPr>
              <a:t>wingz</a:t>
            </a:r>
            <a:endParaRPr lang="en-US" sz="2300" dirty="0">
              <a:solidFill>
                <a:srgbClr val="FFFFFF"/>
              </a:solidFill>
            </a:endParaRPr>
          </a:p>
          <a:p>
            <a:pPr marL="342900" indent="-342900">
              <a:buFont typeface="Arial"/>
              <a:buChar char="•"/>
            </a:pPr>
            <a:r>
              <a:rPr lang="en-US" sz="2300" dirty="0">
                <a:solidFill>
                  <a:srgbClr val="FFFFFF"/>
                </a:solidFill>
              </a:rPr>
              <a:t>He matured, gave generously to the poor, and rose in </a:t>
            </a:r>
            <a:r>
              <a:rPr lang="en-US" sz="2300" dirty="0">
                <a:solidFill>
                  <a:srgbClr val="FFFF00"/>
                </a:solidFill>
              </a:rPr>
              <a:t>leadership</a:t>
            </a:r>
            <a:r>
              <a:rPr lang="en-US" sz="2300" dirty="0">
                <a:solidFill>
                  <a:srgbClr val="FFFFFF"/>
                </a:solidFill>
              </a:rPr>
              <a:t> to become principal leader in Myra. </a:t>
            </a:r>
          </a:p>
          <a:p>
            <a:pPr marL="342900" indent="-342900">
              <a:buFont typeface="Arial"/>
              <a:buChar char="•"/>
            </a:pPr>
            <a:r>
              <a:rPr lang="en-US" sz="2300" dirty="0">
                <a:solidFill>
                  <a:srgbClr val="FFFFFF"/>
                </a:solidFill>
              </a:rPr>
              <a:t>He spent most of his life in Myra, dying in </a:t>
            </a:r>
            <a:r>
              <a:rPr lang="en-US" sz="2300" dirty="0">
                <a:solidFill>
                  <a:srgbClr val="FFFF00"/>
                </a:solidFill>
              </a:rPr>
              <a:t>343</a:t>
            </a:r>
            <a:r>
              <a:rPr lang="en-US" sz="2300" dirty="0">
                <a:solidFill>
                  <a:srgbClr val="FFFFFF"/>
                </a:solidFill>
              </a:rPr>
              <a:t>.</a:t>
            </a:r>
          </a:p>
          <a:p>
            <a:pPr marL="342900" indent="-342900">
              <a:buFont typeface="Arial"/>
              <a:buChar char="•"/>
            </a:pPr>
            <a:r>
              <a:rPr lang="en-US" sz="2300" dirty="0">
                <a:solidFill>
                  <a:srgbClr val="FFFFFF"/>
                </a:solidFill>
              </a:rPr>
              <a:t>Initially buried on an island near Rhodes—later in </a:t>
            </a:r>
            <a:r>
              <a:rPr lang="en-US" sz="2300" dirty="0">
                <a:solidFill>
                  <a:srgbClr val="FFFF00"/>
                </a:solidFill>
              </a:rPr>
              <a:t>Bari</a:t>
            </a:r>
            <a:r>
              <a:rPr lang="en-US" sz="2300" dirty="0">
                <a:solidFill>
                  <a:srgbClr val="FFFFFF"/>
                </a:solidFill>
              </a:rPr>
              <a:t>.</a:t>
            </a:r>
          </a:p>
          <a:p>
            <a:pPr marL="342900" indent="-342900">
              <a:buFont typeface="Arial"/>
              <a:buChar char="•"/>
            </a:pPr>
            <a:r>
              <a:rPr lang="en-US" sz="2300" i="1" dirty="0">
                <a:solidFill>
                  <a:srgbClr val="FFFF00"/>
                </a:solidFill>
              </a:rPr>
              <a:t>Small</a:t>
            </a:r>
            <a:r>
              <a:rPr lang="en-US" sz="2300" dirty="0">
                <a:solidFill>
                  <a:srgbClr val="FFFF00"/>
                </a:solidFill>
              </a:rPr>
              <a:t> in stature </a:t>
            </a:r>
            <a:r>
              <a:rPr lang="en-US" sz="2300" dirty="0">
                <a:solidFill>
                  <a:srgbClr val="FFFFFF"/>
                </a:solidFill>
              </a:rPr>
              <a:t>(2005 study of his remains revealed he was ~5’ tall, with a broken nose), </a:t>
            </a:r>
            <a:r>
              <a:rPr lang="en-US" sz="2300" i="1" dirty="0">
                <a:solidFill>
                  <a:srgbClr val="FFFF00"/>
                </a:solidFill>
              </a:rPr>
              <a:t>large</a:t>
            </a:r>
            <a:r>
              <a:rPr lang="en-US" sz="2300" dirty="0">
                <a:solidFill>
                  <a:srgbClr val="FFFF00"/>
                </a:solidFill>
              </a:rPr>
              <a:t> in faith &amp; impact</a:t>
            </a:r>
            <a:r>
              <a:rPr lang="en-US" sz="2300" dirty="0">
                <a:solidFill>
                  <a:srgbClr val="FFFFFF"/>
                </a:solidFill>
              </a:rPr>
              <a:t>.</a:t>
            </a:r>
          </a:p>
        </p:txBody>
      </p:sp>
    </p:spTree>
    <p:extLst>
      <p:ext uri="{BB962C8B-B14F-4D97-AF65-F5344CB8AC3E}">
        <p14:creationId xmlns:p14="http://schemas.microsoft.com/office/powerpoint/2010/main" val="1212322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8737" y="1778000"/>
            <a:ext cx="7312526" cy="1460500"/>
          </a:xfrm>
        </p:spPr>
        <p:txBody>
          <a:bodyPr>
            <a:noAutofit/>
          </a:bodyPr>
          <a:lstStyle/>
          <a:p>
            <a:pPr algn="l"/>
            <a:r>
              <a:rPr lang="en-US" sz="2200" i="1" dirty="0">
                <a:solidFill>
                  <a:srgbClr val="FFFFFF"/>
                </a:solidFill>
              </a:rPr>
              <a:t>Small in stature (2005 study of his remains revealed he was ~ 5’ tall, with a broken nose).</a:t>
            </a:r>
          </a:p>
          <a:p>
            <a:pPr algn="l"/>
            <a:endParaRPr lang="en-US" sz="2500" dirty="0">
              <a:solidFill>
                <a:srgbClr val="FFFFFF"/>
              </a:solidFill>
            </a:endParaRPr>
          </a:p>
          <a:p>
            <a:pPr algn="l"/>
            <a:r>
              <a:rPr lang="en-US" sz="2500" dirty="0">
                <a:solidFill>
                  <a:srgbClr val="FFFF00"/>
                </a:solidFill>
              </a:rPr>
              <a:t>Bones</a:t>
            </a:r>
            <a:r>
              <a:rPr lang="en-US" sz="2500" dirty="0">
                <a:solidFill>
                  <a:srgbClr val="FFFFFF"/>
                </a:solidFill>
              </a:rPr>
              <a:t>—In the 11th C, Italians removed his bones to Bari, and smaller fragments to Venice. In 1993, scientific study of his original burial place supported the claim that both sets of bones came from the same body. </a:t>
            </a:r>
          </a:p>
          <a:p>
            <a:pPr algn="l"/>
            <a:endParaRPr lang="en-US" sz="2500" dirty="0">
              <a:solidFill>
                <a:srgbClr val="FFFFFF"/>
              </a:solidFill>
            </a:endParaRPr>
          </a:p>
          <a:p>
            <a:pPr algn="l"/>
            <a:endParaRPr lang="en-US" sz="2500" dirty="0"/>
          </a:p>
        </p:txBody>
      </p:sp>
      <p:sp>
        <p:nvSpPr>
          <p:cNvPr id="4" name="Rectangle 3"/>
          <p:cNvSpPr/>
          <p:nvPr/>
        </p:nvSpPr>
        <p:spPr>
          <a:xfrm>
            <a:off x="434090" y="164455"/>
            <a:ext cx="8456693" cy="769441"/>
          </a:xfrm>
          <a:prstGeom prst="rect">
            <a:avLst/>
          </a:prstGeom>
        </p:spPr>
        <p:txBody>
          <a:bodyPr wrap="square">
            <a:spAutoFit/>
          </a:bodyPr>
          <a:lstStyle/>
          <a:p>
            <a:r>
              <a:rPr lang="en-US" sz="4400" dirty="0">
                <a:solidFill>
                  <a:srgbClr val="FFFF00"/>
                </a:solidFill>
              </a:rPr>
              <a:t>Bones of Nicholas</a:t>
            </a:r>
            <a:endParaRPr lang="en-US" sz="2600" dirty="0">
              <a:solidFill>
                <a:srgbClr val="FFFFFF"/>
              </a:solidFill>
            </a:endParaRPr>
          </a:p>
        </p:txBody>
      </p:sp>
    </p:spTree>
    <p:extLst>
      <p:ext uri="{BB962C8B-B14F-4D97-AF65-F5344CB8AC3E}">
        <p14:creationId xmlns:p14="http://schemas.microsoft.com/office/powerpoint/2010/main" val="1310108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368AA-DCDD-1143-A62F-3DB3A06F6D70}"/>
              </a:ext>
            </a:extLst>
          </p:cNvPr>
          <p:cNvPicPr>
            <a:picLocks noChangeAspect="1"/>
          </p:cNvPicPr>
          <p:nvPr/>
        </p:nvPicPr>
        <p:blipFill>
          <a:blip r:embed="rId2"/>
          <a:stretch>
            <a:fillRect/>
          </a:stretch>
        </p:blipFill>
        <p:spPr>
          <a:xfrm>
            <a:off x="2606936" y="1481193"/>
            <a:ext cx="3670151" cy="2752613"/>
          </a:xfrm>
          <a:prstGeom prst="rect">
            <a:avLst/>
          </a:prstGeom>
          <a:ln>
            <a:solidFill>
              <a:schemeClr val="bg1"/>
            </a:solidFill>
          </a:ln>
        </p:spPr>
      </p:pic>
    </p:spTree>
    <p:extLst>
      <p:ext uri="{BB962C8B-B14F-4D97-AF65-F5344CB8AC3E}">
        <p14:creationId xmlns:p14="http://schemas.microsoft.com/office/powerpoint/2010/main" val="3623273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n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6075" y="0"/>
            <a:ext cx="4287925" cy="5715000"/>
          </a:xfrm>
          <a:prstGeom prst="rect">
            <a:avLst/>
          </a:prstGeom>
        </p:spPr>
      </p:pic>
    </p:spTree>
    <p:extLst>
      <p:ext uri="{BB962C8B-B14F-4D97-AF65-F5344CB8AC3E}">
        <p14:creationId xmlns:p14="http://schemas.microsoft.com/office/powerpoint/2010/main" val="553406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nn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6075" y="0"/>
            <a:ext cx="4287925" cy="5715000"/>
          </a:xfrm>
          <a:prstGeom prst="rect">
            <a:avLst/>
          </a:prstGeom>
        </p:spPr>
      </p:pic>
      <p:pic>
        <p:nvPicPr>
          <p:cNvPr id="5" name="Picture 4" descr="n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421" y="792079"/>
            <a:ext cx="5080000" cy="3810000"/>
          </a:xfrm>
          <a:prstGeom prst="rect">
            <a:avLst/>
          </a:prstGeom>
          <a:ln>
            <a:solidFill>
              <a:srgbClr val="FFFF00">
                <a:alpha val="95000"/>
              </a:srgbClr>
            </a:solidFill>
          </a:ln>
        </p:spPr>
      </p:pic>
    </p:spTree>
    <p:extLst>
      <p:ext uri="{BB962C8B-B14F-4D97-AF65-F5344CB8AC3E}">
        <p14:creationId xmlns:p14="http://schemas.microsoft.com/office/powerpoint/2010/main" val="3759566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Nic.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99" y="494632"/>
            <a:ext cx="9072701" cy="4763168"/>
          </a:xfrm>
          <a:prstGeom prst="rect">
            <a:avLst/>
          </a:prstGeom>
        </p:spPr>
      </p:pic>
    </p:spTree>
    <p:extLst>
      <p:ext uri="{BB962C8B-B14F-4D97-AF65-F5344CB8AC3E}">
        <p14:creationId xmlns:p14="http://schemas.microsoft.com/office/powerpoint/2010/main" val="2645306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28240" y="3920489"/>
            <a:ext cx="4887519" cy="1157109"/>
          </a:xfrm>
        </p:spPr>
        <p:txBody>
          <a:bodyPr>
            <a:normAutofit/>
          </a:bodyPr>
          <a:lstStyle/>
          <a:p>
            <a:r>
              <a:rPr lang="en-US" cap="small" dirty="0">
                <a:solidFill>
                  <a:srgbClr val="FFFF00"/>
                </a:solidFill>
                <a:latin typeface="Calisto MT"/>
                <a:cs typeface="Calisto MT"/>
              </a:rPr>
              <a:t>III. Legacy</a:t>
            </a:r>
          </a:p>
        </p:txBody>
      </p:sp>
      <p:pic>
        <p:nvPicPr>
          <p:cNvPr id="4" name="Picture 3">
            <a:extLst>
              <a:ext uri="{FF2B5EF4-FFF2-40B4-BE49-F238E27FC236}">
                <a16:creationId xmlns:a16="http://schemas.microsoft.com/office/drawing/2014/main" id="{9ECA025B-6643-B041-8F3B-57FF44FE8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1885" y="773575"/>
            <a:ext cx="3580228" cy="2928448"/>
          </a:xfrm>
          <a:prstGeom prst="rect">
            <a:avLst/>
          </a:prstGeom>
          <a:ln>
            <a:solidFill>
              <a:schemeClr val="bg1"/>
            </a:solidFill>
          </a:ln>
        </p:spPr>
      </p:pic>
    </p:spTree>
    <p:extLst>
      <p:ext uri="{BB962C8B-B14F-4D97-AF65-F5344CB8AC3E}">
        <p14:creationId xmlns:p14="http://schemas.microsoft.com/office/powerpoint/2010/main" val="308589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92929" y="221142"/>
            <a:ext cx="8617466" cy="9848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Nicholas was imprisoned in the persecution of Diocletian. </a:t>
            </a:r>
          </a:p>
        </p:txBody>
      </p:sp>
      <p:pic>
        <p:nvPicPr>
          <p:cNvPr id="3" name="Picture 2">
            <a:extLst>
              <a:ext uri="{FF2B5EF4-FFF2-40B4-BE49-F238E27FC236}">
                <a16:creationId xmlns:a16="http://schemas.microsoft.com/office/drawing/2014/main" id="{864F09F9-57B6-1140-A541-5A15F280A8EC}"/>
              </a:ext>
            </a:extLst>
          </p:cNvPr>
          <p:cNvPicPr>
            <a:picLocks noChangeAspect="1"/>
          </p:cNvPicPr>
          <p:nvPr/>
        </p:nvPicPr>
        <p:blipFill>
          <a:blip r:embed="rId2"/>
          <a:stretch>
            <a:fillRect/>
          </a:stretch>
        </p:blipFill>
        <p:spPr>
          <a:xfrm>
            <a:off x="2657139" y="1725933"/>
            <a:ext cx="3087444" cy="2065250"/>
          </a:xfrm>
          <a:prstGeom prst="rect">
            <a:avLst/>
          </a:prstGeom>
          <a:ln>
            <a:solidFill>
              <a:schemeClr val="bg1"/>
            </a:solidFill>
          </a:ln>
        </p:spPr>
      </p:pic>
    </p:spTree>
    <p:extLst>
      <p:ext uri="{BB962C8B-B14F-4D97-AF65-F5344CB8AC3E}">
        <p14:creationId xmlns:p14="http://schemas.microsoft.com/office/powerpoint/2010/main" val="1587629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4" name="Picture 3">
            <a:extLst>
              <a:ext uri="{FF2B5EF4-FFF2-40B4-BE49-F238E27FC236}">
                <a16:creationId xmlns:a16="http://schemas.microsoft.com/office/drawing/2014/main" id="{1ABE118D-B982-384A-B2FC-2420B483E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453" y="325889"/>
            <a:ext cx="2847101" cy="4693024"/>
          </a:xfrm>
          <a:prstGeom prst="rect">
            <a:avLst/>
          </a:prstGeom>
        </p:spPr>
      </p:pic>
    </p:spTree>
    <p:extLst>
      <p:ext uri="{BB962C8B-B14F-4D97-AF65-F5344CB8AC3E}">
        <p14:creationId xmlns:p14="http://schemas.microsoft.com/office/powerpoint/2010/main" val="1273303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8853" y="550334"/>
            <a:ext cx="7772400" cy="1225021"/>
          </a:xfrm>
        </p:spPr>
        <p:txBody>
          <a:bodyPr>
            <a:normAutofit/>
          </a:bodyPr>
          <a:lstStyle/>
          <a:p>
            <a:r>
              <a:rPr lang="en-US" sz="3600" dirty="0"/>
              <a:t>Persecution of Diocletian, 303-313 </a:t>
            </a:r>
            <a:r>
              <a:rPr lang="en-US" sz="3600" cap="small" dirty="0"/>
              <a:t>ad</a:t>
            </a:r>
          </a:p>
        </p:txBody>
      </p:sp>
      <p:sp>
        <p:nvSpPr>
          <p:cNvPr id="3" name="Subtitle 2"/>
          <p:cNvSpPr>
            <a:spLocks noGrp="1"/>
          </p:cNvSpPr>
          <p:nvPr>
            <p:ph type="subTitle" idx="1"/>
          </p:nvPr>
        </p:nvSpPr>
        <p:spPr/>
        <p:txBody>
          <a:bodyPr/>
          <a:lstStyle/>
          <a:p>
            <a:endParaRPr lang="en-US"/>
          </a:p>
        </p:txBody>
      </p:sp>
      <p:pic>
        <p:nvPicPr>
          <p:cNvPr id="8" name="Picture 7" descr="Diocletian_RIC_106_Cyzicus_obv.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5669" y="1775355"/>
            <a:ext cx="3768712" cy="3689995"/>
          </a:xfrm>
          <a:prstGeom prst="rect">
            <a:avLst/>
          </a:prstGeom>
        </p:spPr>
      </p:pic>
    </p:spTree>
    <p:extLst>
      <p:ext uri="{BB962C8B-B14F-4D97-AF65-F5344CB8AC3E}">
        <p14:creationId xmlns:p14="http://schemas.microsoft.com/office/powerpoint/2010/main" val="840301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Bishops (overseers)</a:t>
            </a:r>
            <a:br>
              <a:rPr lang="en-US" dirty="0"/>
            </a:br>
            <a:r>
              <a:rPr lang="en-US" dirty="0"/>
              <a:t>Buildings (converted homes)</a:t>
            </a:r>
            <a:br>
              <a:rPr lang="en-US" dirty="0"/>
            </a:br>
            <a:r>
              <a:rPr lang="en-US" dirty="0"/>
              <a:t>Bibles (or biblical books)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99238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92929" y="221142"/>
            <a:ext cx="8617466" cy="5386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 name="Picture 1" descr="Jean-Léon_Gérôme_-_The_Christian_Martyrs'_Last_Prayer_-_Walters_371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882" y="221142"/>
            <a:ext cx="8044644" cy="4283875"/>
          </a:xfrm>
          <a:prstGeom prst="rect">
            <a:avLst/>
          </a:prstGeom>
        </p:spPr>
      </p:pic>
      <p:sp>
        <p:nvSpPr>
          <p:cNvPr id="3" name="TextBox 2"/>
          <p:cNvSpPr txBox="1"/>
          <p:nvPr/>
        </p:nvSpPr>
        <p:spPr>
          <a:xfrm>
            <a:off x="1270000" y="4692316"/>
            <a:ext cx="6336631" cy="6924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The Christian Martyrs’ Last Prayer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Jean-Léon </a:t>
            </a:r>
            <a:r>
              <a:rPr kumimoji="0" lang="en-US" sz="1700" b="0" i="0" u="none" strike="noStrike" kern="1200" cap="none" spc="0" normalizeH="0" baseline="0" noProof="0" dirty="0" err="1">
                <a:ln>
                  <a:noFill/>
                </a:ln>
                <a:solidFill>
                  <a:prstClr val="white"/>
                </a:solidFill>
                <a:effectLst/>
                <a:uLnTx/>
                <a:uFillTx/>
                <a:latin typeface="Calibri"/>
                <a:ea typeface="+mn-ea"/>
                <a:cs typeface="+mn-cs"/>
              </a:rPr>
              <a:t>Gérôme</a:t>
            </a:r>
            <a:r>
              <a:rPr kumimoji="0" lang="en-US" sz="1700" b="0" i="0" u="none" strike="noStrike" kern="1200" cap="none" spc="0" normalizeH="0" baseline="0" noProof="0" dirty="0">
                <a:ln>
                  <a:noFill/>
                </a:ln>
                <a:solidFill>
                  <a:prstClr val="white"/>
                </a:solidFill>
                <a:effectLst/>
                <a:uLnTx/>
                <a:uFillTx/>
                <a:latin typeface="Calibri"/>
                <a:ea typeface="+mn-ea"/>
                <a:cs typeface="+mn-cs"/>
              </a:rPr>
              <a:t> (1883)</a:t>
            </a:r>
          </a:p>
        </p:txBody>
      </p:sp>
    </p:spTree>
    <p:extLst>
      <p:ext uri="{BB962C8B-B14F-4D97-AF65-F5344CB8AC3E}">
        <p14:creationId xmlns:p14="http://schemas.microsoft.com/office/powerpoint/2010/main" val="2531469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163053"/>
            <a:ext cx="6400800" cy="3535947"/>
          </a:xfrm>
        </p:spPr>
        <p:txBody>
          <a:bodyPr/>
          <a:lstStyle/>
          <a:p>
            <a:r>
              <a:rPr lang="en-US" sz="4400" b="1" dirty="0">
                <a:solidFill>
                  <a:srgbClr val="0000FF"/>
                </a:solidFill>
              </a:rPr>
              <a:t>CONFESSORS</a:t>
            </a:r>
          </a:p>
          <a:p>
            <a:endParaRPr lang="en-US" sz="4400" b="1" dirty="0">
              <a:solidFill>
                <a:srgbClr val="0000FF"/>
              </a:solidFill>
            </a:endParaRPr>
          </a:p>
          <a:p>
            <a:r>
              <a:rPr lang="en-US" sz="4400" b="1" dirty="0">
                <a:solidFill>
                  <a:schemeClr val="bg1"/>
                </a:solidFill>
              </a:rPr>
              <a:t>WITNESSES</a:t>
            </a:r>
          </a:p>
        </p:txBody>
      </p:sp>
    </p:spTree>
    <p:extLst>
      <p:ext uri="{BB962C8B-B14F-4D97-AF65-F5344CB8AC3E}">
        <p14:creationId xmlns:p14="http://schemas.microsoft.com/office/powerpoint/2010/main" val="2794004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1895" y="1236520"/>
            <a:ext cx="7606631"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“Everyone therefore who acknowledges me before others, I also will acknowledge before my Father in heaven; but whoever denies me before others, I also will deny before my Father in heaven. 	 </a:t>
            </a:r>
            <a:r>
              <a:rPr kumimoji="0" lang="en-US" sz="3200" b="0" i="1" u="none" strike="noStrike" kern="1200" cap="none" spc="0" normalizeH="0" baseline="0" noProof="0" dirty="0">
                <a:ln>
                  <a:noFill/>
                </a:ln>
                <a:solidFill>
                  <a:srgbClr val="000090"/>
                </a:solidFill>
                <a:effectLst/>
                <a:uLnTx/>
                <a:uFillTx/>
                <a:latin typeface="Calibri"/>
                <a:ea typeface="+mn-ea"/>
                <a:cs typeface="+mn-cs"/>
              </a:rPr>
              <a:t>Matthew 10:32-33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200" i="1" dirty="0">
              <a:solidFill>
                <a:srgbClr val="000090"/>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0090"/>
              </a:solidFill>
              <a:effectLst/>
              <a:uLnTx/>
              <a:uFillTx/>
              <a:latin typeface="Calibri"/>
              <a:ea typeface="+mn-ea"/>
              <a:cs typeface="+mn-cs"/>
            </a:endParaRPr>
          </a:p>
        </p:txBody>
      </p:sp>
    </p:spTree>
    <p:extLst>
      <p:ext uri="{BB962C8B-B14F-4D97-AF65-F5344CB8AC3E}">
        <p14:creationId xmlns:p14="http://schemas.microsoft.com/office/powerpoint/2010/main" val="2514100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989263" y="1553962"/>
            <a:ext cx="7125369"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But they have conquered him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by the blood of the Lamb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and by the word of their testimony,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for they did not cling to life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even in the face of death.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a:ln>
                  <a:noFill/>
                </a:ln>
                <a:solidFill>
                  <a:srgbClr val="000090"/>
                </a:solidFill>
                <a:effectLst/>
                <a:uLnTx/>
                <a:uFillTx/>
                <a:latin typeface="Calibri"/>
                <a:ea typeface="+mn-ea"/>
                <a:cs typeface="+mn-cs"/>
              </a:rPr>
              <a:t>	            Revelation 12:11</a:t>
            </a:r>
          </a:p>
        </p:txBody>
      </p:sp>
    </p:spTree>
    <p:extLst>
      <p:ext uri="{BB962C8B-B14F-4D97-AF65-F5344CB8AC3E}">
        <p14:creationId xmlns:p14="http://schemas.microsoft.com/office/powerpoint/2010/main" val="1316721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016000" y="706599"/>
            <a:ext cx="7366000"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r-IN" sz="31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a:t>
            </a:r>
            <a:r>
              <a:rPr kumimoji="0" lang="en-US" sz="3100" b="0" i="0" u="none" strike="noStrike" kern="1200" cap="none" spc="0" normalizeH="0" baseline="0" noProof="0" dirty="0">
                <a:ln>
                  <a:noFill/>
                </a:ln>
                <a:solidFill>
                  <a:prstClr val="black"/>
                </a:solidFill>
                <a:effectLst/>
                <a:uLnTx/>
                <a:uFillTx/>
                <a:latin typeface="Calibri"/>
                <a:ea typeface="+mn-ea"/>
                <a:cs typeface="+mn-cs"/>
              </a:rPr>
              <a:t> Jesus Christ, the faithful </a:t>
            </a:r>
            <a:r>
              <a:rPr kumimoji="0" lang="en-US" sz="3100" b="1" i="0" u="none" strike="noStrike" kern="1200" cap="none" spc="0" normalizeH="0" baseline="0" noProof="0" dirty="0">
                <a:ln>
                  <a:noFill/>
                </a:ln>
                <a:solidFill>
                  <a:prstClr val="black"/>
                </a:solidFill>
                <a:effectLst/>
                <a:uLnTx/>
                <a:uFillTx/>
                <a:latin typeface="Calibri"/>
                <a:ea typeface="+mn-ea"/>
                <a:cs typeface="+mn-cs"/>
              </a:rPr>
              <a:t>witness</a:t>
            </a:r>
            <a:r>
              <a:rPr kumimoji="0" lang="en-US" sz="3100" b="0" i="0" u="none" strike="noStrike" kern="1200" cap="none" spc="0" normalizeH="0" baseline="0" noProof="0" dirty="0">
                <a:ln>
                  <a:noFill/>
                </a:ln>
                <a:solidFill>
                  <a:prstClr val="black"/>
                </a:solidFill>
                <a:effectLst/>
                <a:uLnTx/>
                <a:uFillTx/>
                <a:latin typeface="Calibri"/>
                <a:ea typeface="+mn-ea"/>
                <a:cs typeface="+mn-cs"/>
              </a:rPr>
              <a:t>, the firstborn of the dead, and the ruler of the kings of the earth</a:t>
            </a:r>
            <a:r>
              <a:rPr kumimoji="0" lang="mr-IN" sz="31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a:t>
            </a:r>
            <a:r>
              <a:rPr kumimoji="0" lang="en-US" sz="3100" b="0" i="0" u="none" strike="noStrike" kern="1200" cap="none" spc="0" normalizeH="0" baseline="0" noProof="0" dirty="0">
                <a:ln>
                  <a:noFill/>
                </a:ln>
                <a:solidFill>
                  <a:prstClr val="black"/>
                </a:solidFill>
                <a:effectLst/>
                <a:uLnTx/>
                <a:uFillTx/>
                <a:latin typeface="Calibri"/>
                <a:ea typeface="+mn-ea"/>
                <a:cs typeface="+mn-cs"/>
              </a:rPr>
              <a:t> </a:t>
            </a:r>
            <a:r>
              <a:rPr kumimoji="0" lang="en-US" sz="3100" b="0" i="1" u="none" strike="noStrike" kern="1200" cap="none" spc="0" normalizeH="0" baseline="0" noProof="0" dirty="0">
                <a:ln>
                  <a:noFill/>
                </a:ln>
                <a:solidFill>
                  <a:srgbClr val="000090"/>
                </a:solidFill>
                <a:effectLst/>
                <a:uLnTx/>
                <a:uFillTx/>
                <a:latin typeface="Calibri"/>
                <a:ea typeface="+mn-ea"/>
                <a:cs typeface="+mn-cs"/>
              </a:rPr>
              <a:t> Revelation 1:5</a:t>
            </a:r>
          </a:p>
        </p:txBody>
      </p:sp>
      <p:sp>
        <p:nvSpPr>
          <p:cNvPr id="4" name="Rectangle 3"/>
          <p:cNvSpPr/>
          <p:nvPr/>
        </p:nvSpPr>
        <p:spPr>
          <a:xfrm>
            <a:off x="1016000" y="2792074"/>
            <a:ext cx="6964947" cy="25545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black"/>
                </a:solidFill>
                <a:effectLst/>
                <a:uLnTx/>
                <a:uFillTx/>
                <a:latin typeface="Calibri"/>
                <a:ea typeface="+mn-ea"/>
                <a:cs typeface="+mn-cs"/>
              </a:rPr>
              <a:t>Yet you are holding fast to my name, and you did not deny your faith in me even in the days of Antipas my </a:t>
            </a:r>
            <a:r>
              <a:rPr kumimoji="0" lang="en-US" sz="3100" b="1" i="0" u="none" strike="noStrike" kern="1200" cap="none" spc="0" normalizeH="0" baseline="0" noProof="0" dirty="0">
                <a:ln>
                  <a:noFill/>
                </a:ln>
                <a:solidFill>
                  <a:prstClr val="black"/>
                </a:solidFill>
                <a:effectLst/>
                <a:uLnTx/>
                <a:uFillTx/>
                <a:latin typeface="Calibri"/>
                <a:ea typeface="+mn-ea"/>
                <a:cs typeface="+mn-cs"/>
              </a:rPr>
              <a:t>witness</a:t>
            </a:r>
            <a:r>
              <a:rPr kumimoji="0" lang="en-US" sz="3100" b="0" i="0" u="none" strike="noStrike" kern="1200" cap="none" spc="0" normalizeH="0" baseline="0" noProof="0" dirty="0">
                <a:ln>
                  <a:noFill/>
                </a:ln>
                <a:solidFill>
                  <a:prstClr val="black"/>
                </a:solidFill>
                <a:effectLst/>
                <a:uLnTx/>
                <a:uFillTx/>
                <a:latin typeface="Calibri"/>
                <a:ea typeface="+mn-ea"/>
                <a:cs typeface="+mn-cs"/>
              </a:rPr>
              <a:t>, my faithful one, who was killed among you</a:t>
            </a:r>
            <a:r>
              <a:rPr kumimoji="0" lang="mr-IN" sz="3100" b="0" i="0" u="none" strike="noStrike" kern="1200" cap="none" spc="0" normalizeH="0" baseline="0" noProof="0" dirty="0">
                <a:ln>
                  <a:noFill/>
                </a:ln>
                <a:solidFill>
                  <a:prstClr val="black"/>
                </a:solidFill>
                <a:effectLst/>
                <a:uLnTx/>
                <a:uFillTx/>
                <a:latin typeface="Calibri"/>
                <a:ea typeface="+mn-ea"/>
                <a:cs typeface="Mangal" panose="02040503050203030202" pitchFamily="18" charset="0"/>
              </a:rPr>
              <a:t>…</a:t>
            </a:r>
            <a:r>
              <a:rPr kumimoji="0" lang="en-US" sz="3100" b="0" i="1" u="none" strike="noStrike" kern="1200" cap="none" spc="0" normalizeH="0" baseline="0" noProof="0" dirty="0">
                <a:ln>
                  <a:noFill/>
                </a:ln>
                <a:solidFill>
                  <a:srgbClr val="000090"/>
                </a:solidFill>
                <a:effectLst/>
                <a:uLnTx/>
                <a:uFillTx/>
                <a:latin typeface="Calibri"/>
                <a:ea typeface="+mn-ea"/>
                <a:cs typeface="+mn-cs"/>
              </a:rPr>
              <a:t>  							Revelation 2:13</a:t>
            </a:r>
          </a:p>
        </p:txBody>
      </p:sp>
    </p:spTree>
    <p:extLst>
      <p:ext uri="{BB962C8B-B14F-4D97-AF65-F5344CB8AC3E}">
        <p14:creationId xmlns:p14="http://schemas.microsoft.com/office/powerpoint/2010/main" val="259645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163053"/>
            <a:ext cx="6400800" cy="3535947"/>
          </a:xfrm>
        </p:spPr>
        <p:txBody>
          <a:bodyPr>
            <a:normAutofit fontScale="92500" lnSpcReduction="10000"/>
          </a:bodyPr>
          <a:lstStyle/>
          <a:p>
            <a:r>
              <a:rPr lang="en-US" sz="4400" b="1" dirty="0">
                <a:solidFill>
                  <a:srgbClr val="0000FF"/>
                </a:solidFill>
              </a:rPr>
              <a:t>CONFESSORS</a:t>
            </a:r>
          </a:p>
          <a:p>
            <a:endParaRPr lang="en-US" sz="4400" b="1" dirty="0">
              <a:solidFill>
                <a:srgbClr val="0000FF"/>
              </a:solidFill>
            </a:endParaRPr>
          </a:p>
          <a:p>
            <a:r>
              <a:rPr lang="en-US" sz="4400" b="1" dirty="0">
                <a:solidFill>
                  <a:srgbClr val="0000FF"/>
                </a:solidFill>
              </a:rPr>
              <a:t>MARTYRS</a:t>
            </a:r>
          </a:p>
          <a:p>
            <a:endParaRPr lang="en-US" sz="4400" b="1" dirty="0">
              <a:solidFill>
                <a:srgbClr val="0000FF"/>
              </a:solidFill>
            </a:endParaRPr>
          </a:p>
          <a:p>
            <a:r>
              <a:rPr lang="en-US" sz="4400" b="1" dirty="0">
                <a:solidFill>
                  <a:srgbClr val="0000FF"/>
                </a:solidFill>
              </a:rPr>
              <a:t>TRAITORS</a:t>
            </a:r>
          </a:p>
        </p:txBody>
      </p:sp>
    </p:spTree>
    <p:extLst>
      <p:ext uri="{BB962C8B-B14F-4D97-AF65-F5344CB8AC3E}">
        <p14:creationId xmlns:p14="http://schemas.microsoft.com/office/powerpoint/2010/main" val="1961613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92929" y="221142"/>
            <a:ext cx="8617466" cy="98488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Nicholas was imprisoned in the persecution of Diocletian. </a:t>
            </a:r>
          </a:p>
        </p:txBody>
      </p:sp>
    </p:spTree>
    <p:extLst>
      <p:ext uri="{BB962C8B-B14F-4D97-AF65-F5344CB8AC3E}">
        <p14:creationId xmlns:p14="http://schemas.microsoft.com/office/powerpoint/2010/main" val="2282513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92929" y="221142"/>
            <a:ext cx="8617466" cy="60631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Nicholas was imprisoned in the persecution of Diocletian.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Once released, Nicholas spent several years in Israel. He made his abode in a cave overlooking </a:t>
            </a:r>
            <a:r>
              <a:rPr kumimoji="0" lang="en-US" sz="2900" b="0" i="0" u="none" strike="noStrike" kern="1200" cap="none" spc="0" normalizeH="0" baseline="0" noProof="0" dirty="0">
                <a:ln>
                  <a:noFill/>
                </a:ln>
                <a:solidFill>
                  <a:srgbClr val="FFFF00"/>
                </a:solidFill>
                <a:effectLst/>
                <a:uLnTx/>
                <a:uFillTx/>
                <a:latin typeface="Calibri"/>
                <a:ea typeface="+mn-ea"/>
                <a:cs typeface="+mn-cs"/>
              </a:rPr>
              <a:t>Bethlehem</a:t>
            </a:r>
            <a:r>
              <a:rPr kumimoji="0" lang="en-US" sz="2900" b="0" i="0" u="none" strike="noStrike" kern="1200" cap="none" spc="0" normalizeH="0" baseline="0" noProof="0" dirty="0">
                <a:ln>
                  <a:noFill/>
                </a:ln>
                <a:solidFill>
                  <a:srgbClr val="FFFFFF"/>
                </a:solidFill>
                <a:effectLst/>
                <a:uLnTx/>
                <a:uFillTx/>
                <a:latin typeface="Calibri"/>
                <a:ea typeface="+mn-ea"/>
                <a:cs typeface="+mn-cs"/>
              </a:rPr>
              <a:t>, in the company of several other holy men.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libri"/>
                <a:ea typeface="+mn-ea"/>
                <a:cs typeface="+mn-cs"/>
              </a:rPr>
              <a:t>He also attended the Council of Nicaea (325). The city of Nicaea was southwest of Constantinople/Byzantium, the place where the first of the so-called Seven Ecumenical Councils took place. The emperor, Constantine, presided.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D87A61F-AB70-9F4A-ADC3-493CCCA27626}"/>
              </a:ext>
            </a:extLst>
          </p:cNvPr>
          <p:cNvPicPr>
            <a:picLocks noChangeAspect="1"/>
          </p:cNvPicPr>
          <p:nvPr/>
        </p:nvPicPr>
        <p:blipFill>
          <a:blip r:embed="rId2"/>
          <a:stretch>
            <a:fillRect/>
          </a:stretch>
        </p:blipFill>
        <p:spPr>
          <a:xfrm>
            <a:off x="2786231" y="3195020"/>
            <a:ext cx="3140223" cy="1983299"/>
          </a:xfrm>
          <a:prstGeom prst="rect">
            <a:avLst/>
          </a:prstGeom>
          <a:ln>
            <a:solidFill>
              <a:schemeClr val="bg1"/>
            </a:solidFill>
          </a:ln>
        </p:spPr>
      </p:pic>
    </p:spTree>
    <p:extLst>
      <p:ext uri="{BB962C8B-B14F-4D97-AF65-F5344CB8AC3E}">
        <p14:creationId xmlns:p14="http://schemas.microsoft.com/office/powerpoint/2010/main" val="161064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4881" y="874428"/>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5" name="Picture 4">
            <a:extLst>
              <a:ext uri="{FF2B5EF4-FFF2-40B4-BE49-F238E27FC236}">
                <a16:creationId xmlns:a16="http://schemas.microsoft.com/office/drawing/2014/main" id="{8EBB0D0B-1B07-5F4E-89C1-4A42F438D0CB}"/>
              </a:ext>
            </a:extLst>
          </p:cNvPr>
          <p:cNvPicPr>
            <a:picLocks noChangeAspect="1"/>
          </p:cNvPicPr>
          <p:nvPr/>
        </p:nvPicPr>
        <p:blipFill>
          <a:blip r:embed="rId3"/>
          <a:stretch>
            <a:fillRect/>
          </a:stretch>
        </p:blipFill>
        <p:spPr>
          <a:xfrm>
            <a:off x="1635162" y="1074495"/>
            <a:ext cx="5615492" cy="3737866"/>
          </a:xfrm>
          <a:prstGeom prst="rect">
            <a:avLst/>
          </a:prstGeom>
          <a:ln>
            <a:solidFill>
              <a:schemeClr val="bg1"/>
            </a:solidFill>
          </a:ln>
        </p:spPr>
      </p:pic>
    </p:spTree>
    <p:extLst>
      <p:ext uri="{BB962C8B-B14F-4D97-AF65-F5344CB8AC3E}">
        <p14:creationId xmlns:p14="http://schemas.microsoft.com/office/powerpoint/2010/main" val="1973454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92929" y="221142"/>
            <a:ext cx="8617466" cy="56169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Nicholas was imprisoned in the persecution of Diocletian.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Once released, Nicholas spent several years in Israel. He made his abode in a cave overlooking Bethlehem, in the company of several other holy men.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FFFFFF"/>
                </a:solidFill>
                <a:effectLst/>
                <a:uLnTx/>
                <a:uFillTx/>
                <a:latin typeface="Calibri"/>
                <a:ea typeface="+mn-ea"/>
                <a:cs typeface="+mn-cs"/>
              </a:rPr>
              <a:t>He also attended the </a:t>
            </a:r>
            <a:r>
              <a:rPr kumimoji="0" lang="en-US" sz="2900" b="0" i="0" u="none" strike="noStrike" kern="1200" cap="none" spc="0" normalizeH="0" baseline="0" noProof="0" dirty="0">
                <a:ln>
                  <a:noFill/>
                </a:ln>
                <a:solidFill>
                  <a:srgbClr val="FFFF00"/>
                </a:solidFill>
                <a:effectLst/>
                <a:uLnTx/>
                <a:uFillTx/>
                <a:latin typeface="Calibri"/>
                <a:ea typeface="+mn-ea"/>
                <a:cs typeface="+mn-cs"/>
              </a:rPr>
              <a:t>Council of Nicaea </a:t>
            </a:r>
            <a:r>
              <a:rPr kumimoji="0" lang="en-US" sz="2900" b="0" i="0" u="none" strike="noStrike" kern="1200" cap="none" spc="0" normalizeH="0" baseline="0" noProof="0" dirty="0">
                <a:ln>
                  <a:noFill/>
                </a:ln>
                <a:solidFill>
                  <a:srgbClr val="FFFFFF"/>
                </a:solidFill>
                <a:effectLst/>
                <a:uLnTx/>
                <a:uFillTx/>
                <a:latin typeface="Calibri"/>
                <a:ea typeface="+mn-ea"/>
                <a:cs typeface="+mn-cs"/>
              </a:rPr>
              <a:t>(325) </a:t>
            </a:r>
            <a:r>
              <a:rPr kumimoji="0" lang="mr-IN" sz="2900" b="0" i="0" u="none" strike="noStrike" kern="1200" cap="none" spc="0" normalizeH="0" baseline="0" noProof="0" dirty="0">
                <a:ln>
                  <a:noFill/>
                </a:ln>
                <a:solidFill>
                  <a:srgbClr val="FFFFFF"/>
                </a:solidFill>
                <a:effectLst/>
                <a:uLnTx/>
                <a:uFillTx/>
                <a:latin typeface="Calibri"/>
                <a:ea typeface="+mn-ea"/>
                <a:cs typeface="Mangal" panose="02040503050203030202" pitchFamily="18" charset="0"/>
              </a:rPr>
              <a:t>–</a:t>
            </a:r>
            <a:r>
              <a:rPr kumimoji="0" lang="en-US" sz="2900" b="0" i="0" u="none" strike="noStrike" kern="1200" cap="none" spc="0" normalizeH="0" baseline="0" noProof="0" dirty="0">
                <a:ln>
                  <a:noFill/>
                </a:ln>
                <a:solidFill>
                  <a:srgbClr val="FFFFFF"/>
                </a:solidFill>
                <a:effectLst/>
                <a:uLnTx/>
                <a:uFillTx/>
                <a:latin typeface="Calibri"/>
                <a:ea typeface="+mn-ea"/>
                <a:cs typeface="+mn-cs"/>
              </a:rPr>
              <a:t> southwest of Constantinople/Byzantium,  where the first of the so-called Seven Ecumenical Councils took place. The emperor, Constantine, presided.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720407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31098-C693-BF4B-BB88-4730C91F4FDE}"/>
              </a:ext>
            </a:extLst>
          </p:cNvPr>
          <p:cNvPicPr>
            <a:picLocks noChangeAspect="1"/>
          </p:cNvPicPr>
          <p:nvPr/>
        </p:nvPicPr>
        <p:blipFill>
          <a:blip r:embed="rId2"/>
          <a:stretch>
            <a:fillRect/>
          </a:stretch>
        </p:blipFill>
        <p:spPr>
          <a:xfrm>
            <a:off x="1592131" y="1371667"/>
            <a:ext cx="5660315" cy="2971665"/>
          </a:xfrm>
          <a:prstGeom prst="rect">
            <a:avLst/>
          </a:prstGeom>
          <a:ln>
            <a:solidFill>
              <a:schemeClr val="bg1"/>
            </a:solidFill>
          </a:ln>
        </p:spPr>
      </p:pic>
    </p:spTree>
    <p:extLst>
      <p:ext uri="{BB962C8B-B14F-4D97-AF65-F5344CB8AC3E}">
        <p14:creationId xmlns:p14="http://schemas.microsoft.com/office/powerpoint/2010/main" val="620132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758" y="72122"/>
            <a:ext cx="9144000" cy="5570756"/>
          </a:xfrm>
          <a:prstGeom prst="rect">
            <a:avLst/>
          </a:prstGeom>
        </p:spPr>
        <p:txBody>
          <a:bodyPr wrap="square">
            <a:spAutoFit/>
          </a:bodyPr>
          <a:lstStyle/>
          <a:p>
            <a:r>
              <a:rPr lang="en-US" sz="3000" dirty="0">
                <a:solidFill>
                  <a:srgbClr val="FFFF00"/>
                </a:solidFill>
              </a:rPr>
              <a:t>Legacy of Nicholas</a:t>
            </a:r>
          </a:p>
          <a:p>
            <a:endParaRPr lang="en-US" sz="1400" dirty="0">
              <a:solidFill>
                <a:srgbClr val="FFFFFF"/>
              </a:solidFill>
            </a:endParaRPr>
          </a:p>
          <a:p>
            <a:pPr marL="342900" indent="-342900">
              <a:buFont typeface="Wingdings" charset="0"/>
              <a:buChar char="v"/>
            </a:pPr>
            <a:r>
              <a:rPr lang="en-US" sz="2600" dirty="0">
                <a:solidFill>
                  <a:schemeClr val="bg1"/>
                </a:solidFill>
              </a:rPr>
              <a:t>Popularity—</a:t>
            </a:r>
            <a:r>
              <a:rPr lang="en-US" sz="2600" dirty="0">
                <a:solidFill>
                  <a:srgbClr val="FFFFFF"/>
                </a:solidFill>
              </a:rPr>
              <a:t>He is known all over the Christian world, especially in Russia and Greece. St. Nicholas' Day is celebrated on 6 Dec.</a:t>
            </a:r>
          </a:p>
          <a:p>
            <a:pPr marL="342900" indent="-342900">
              <a:buFont typeface="Wingdings" charset="0"/>
              <a:buChar char="v"/>
            </a:pPr>
            <a:r>
              <a:rPr lang="en-US" sz="2600" dirty="0">
                <a:solidFill>
                  <a:schemeClr val="bg1"/>
                </a:solidFill>
              </a:rPr>
              <a:t>Construction—</a:t>
            </a:r>
            <a:r>
              <a:rPr lang="en-US" sz="2600" dirty="0">
                <a:solidFill>
                  <a:srgbClr val="FFFFFF"/>
                </a:solidFill>
              </a:rPr>
              <a:t>His significant influence is suggested by the fact that 1000s of church buildings have been named after him.</a:t>
            </a:r>
          </a:p>
          <a:p>
            <a:pPr marL="342900" indent="-342900">
              <a:buFont typeface="Wingdings" charset="0"/>
              <a:buChar char="v"/>
            </a:pPr>
            <a:r>
              <a:rPr lang="en-US" sz="2600" dirty="0">
                <a:solidFill>
                  <a:schemeClr val="bg1"/>
                </a:solidFill>
                <a:sym typeface="Wingdings"/>
              </a:rPr>
              <a:t>S</a:t>
            </a:r>
            <a:r>
              <a:rPr lang="en-US" sz="2600" dirty="0">
                <a:solidFill>
                  <a:schemeClr val="bg1"/>
                </a:solidFill>
              </a:rPr>
              <a:t>inter </a:t>
            </a:r>
            <a:r>
              <a:rPr lang="en-US" sz="2600" dirty="0" err="1">
                <a:solidFill>
                  <a:schemeClr val="bg1"/>
                </a:solidFill>
              </a:rPr>
              <a:t>Klaas</a:t>
            </a:r>
            <a:r>
              <a:rPr lang="en-US" sz="2600" dirty="0">
                <a:solidFill>
                  <a:schemeClr val="bg1"/>
                </a:solidFill>
              </a:rPr>
              <a:t> is Dutch, a corruption of Saint Nicholas; appeared in English	speaking world as Santa Claus. Dutch began custom </a:t>
            </a:r>
            <a:r>
              <a:rPr lang="en-US" sz="2600" dirty="0">
                <a:solidFill>
                  <a:srgbClr val="FFFFFF"/>
                </a:solidFill>
              </a:rPr>
              <a:t>of Christmas gift-giving, which spread to the New World when they came to New Amsterdam. Further evolution took place: North Pole, Teutonic customs, Polar Express, etc.    </a:t>
            </a:r>
          </a:p>
          <a:p>
            <a:pPr marL="342900" indent="-342900">
              <a:buFont typeface="Wingdings" charset="0"/>
              <a:buChar char="v"/>
            </a:pPr>
            <a:r>
              <a:rPr lang="en-US" sz="2600" b="1" dirty="0">
                <a:solidFill>
                  <a:srgbClr val="FFFF00"/>
                </a:solidFill>
              </a:rPr>
              <a:t>Person—He is remembered as one kind to children and to the poor. (Shouldn't every Christian be known for these qualities?) </a:t>
            </a:r>
          </a:p>
          <a:p>
            <a:pPr marL="342900" indent="-342900">
              <a:buFont typeface="Wingdings" charset="0"/>
              <a:buChar char="v"/>
            </a:pPr>
            <a:r>
              <a:rPr lang="en-US" sz="2600" b="1" dirty="0">
                <a:solidFill>
                  <a:srgbClr val="FFFF00"/>
                </a:solidFill>
                <a:sym typeface="Wingdings"/>
              </a:rPr>
              <a:t>Boldness. We also remember him for his courage!</a:t>
            </a:r>
          </a:p>
        </p:txBody>
      </p:sp>
    </p:spTree>
    <p:extLst>
      <p:ext uri="{BB962C8B-B14F-4D97-AF65-F5344CB8AC3E}">
        <p14:creationId xmlns:p14="http://schemas.microsoft.com/office/powerpoint/2010/main" val="2842259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1944DA-010C-294A-B5D0-9ED9F75DC691}"/>
              </a:ext>
            </a:extLst>
          </p:cNvPr>
          <p:cNvSpPr txBox="1"/>
          <p:nvPr/>
        </p:nvSpPr>
        <p:spPr>
          <a:xfrm>
            <a:off x="2624866" y="570155"/>
            <a:ext cx="4292300" cy="461665"/>
          </a:xfrm>
          <a:prstGeom prst="rect">
            <a:avLst/>
          </a:prstGeom>
          <a:noFill/>
        </p:spPr>
        <p:txBody>
          <a:bodyPr wrap="square" rtlCol="0">
            <a:spAutoFit/>
          </a:bodyPr>
          <a:lstStyle/>
          <a:p>
            <a:pPr algn="ctr"/>
            <a:r>
              <a:rPr lang="en-US" sz="2400" dirty="0">
                <a:solidFill>
                  <a:schemeClr val="bg1"/>
                </a:solidFill>
              </a:rPr>
              <a:t>16 or 19—26 October 2020</a:t>
            </a:r>
          </a:p>
        </p:txBody>
      </p:sp>
      <p:pic>
        <p:nvPicPr>
          <p:cNvPr id="10" name="Picture 9" descr="A picture containing person, text, map, man&#10;&#10;Description automatically generated">
            <a:extLst>
              <a:ext uri="{FF2B5EF4-FFF2-40B4-BE49-F238E27FC236}">
                <a16:creationId xmlns:a16="http://schemas.microsoft.com/office/drawing/2014/main" id="{76223872-291A-D54A-9DDA-0535A44B34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9703" y="1237129"/>
            <a:ext cx="7164594" cy="4477871"/>
          </a:xfrm>
          <a:prstGeom prst="rect">
            <a:avLst/>
          </a:prstGeom>
        </p:spPr>
      </p:pic>
    </p:spTree>
    <p:extLst>
      <p:ext uri="{BB962C8B-B14F-4D97-AF65-F5344CB8AC3E}">
        <p14:creationId xmlns:p14="http://schemas.microsoft.com/office/powerpoint/2010/main" val="3358271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1944DA-010C-294A-B5D0-9ED9F75DC691}"/>
              </a:ext>
            </a:extLst>
          </p:cNvPr>
          <p:cNvSpPr txBox="1"/>
          <p:nvPr/>
        </p:nvSpPr>
        <p:spPr>
          <a:xfrm>
            <a:off x="2624866" y="570155"/>
            <a:ext cx="4292300" cy="461665"/>
          </a:xfrm>
          <a:prstGeom prst="rect">
            <a:avLst/>
          </a:prstGeom>
          <a:noFill/>
        </p:spPr>
        <p:txBody>
          <a:bodyPr wrap="square" rtlCol="0">
            <a:spAutoFit/>
          </a:bodyPr>
          <a:lstStyle/>
          <a:p>
            <a:pPr algn="ctr"/>
            <a:r>
              <a:rPr lang="en-US" sz="2400" dirty="0">
                <a:solidFill>
                  <a:schemeClr val="bg1"/>
                </a:solidFill>
              </a:rPr>
              <a:t>16 or 19—26 October 2020</a:t>
            </a:r>
          </a:p>
        </p:txBody>
      </p:sp>
      <p:pic>
        <p:nvPicPr>
          <p:cNvPr id="7" name="Picture 6">
            <a:extLst>
              <a:ext uri="{FF2B5EF4-FFF2-40B4-BE49-F238E27FC236}">
                <a16:creationId xmlns:a16="http://schemas.microsoft.com/office/drawing/2014/main" id="{4E042F30-4C1A-854A-8E3D-D66A354CB4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5538" y="1188719"/>
            <a:ext cx="5642175" cy="4340135"/>
          </a:xfrm>
          <a:prstGeom prst="rect">
            <a:avLst/>
          </a:prstGeom>
          <a:ln>
            <a:solidFill>
              <a:schemeClr val="bg1"/>
            </a:solidFill>
          </a:ln>
        </p:spPr>
      </p:pic>
    </p:spTree>
    <p:extLst>
      <p:ext uri="{BB962C8B-B14F-4D97-AF65-F5344CB8AC3E}">
        <p14:creationId xmlns:p14="http://schemas.microsoft.com/office/powerpoint/2010/main" val="8703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1944DA-010C-294A-B5D0-9ED9F75DC691}"/>
              </a:ext>
            </a:extLst>
          </p:cNvPr>
          <p:cNvSpPr txBox="1"/>
          <p:nvPr/>
        </p:nvSpPr>
        <p:spPr>
          <a:xfrm>
            <a:off x="2624866" y="570155"/>
            <a:ext cx="4292300" cy="461665"/>
          </a:xfrm>
          <a:prstGeom prst="rect">
            <a:avLst/>
          </a:prstGeom>
          <a:noFill/>
        </p:spPr>
        <p:txBody>
          <a:bodyPr wrap="square" rtlCol="0">
            <a:spAutoFit/>
          </a:bodyPr>
          <a:lstStyle/>
          <a:p>
            <a:pPr algn="ctr"/>
            <a:r>
              <a:rPr lang="en-US" sz="2400" dirty="0">
                <a:solidFill>
                  <a:schemeClr val="bg1"/>
                </a:solidFill>
              </a:rPr>
              <a:t>16 or 19—26 October 2020</a:t>
            </a:r>
          </a:p>
        </p:txBody>
      </p:sp>
      <p:pic>
        <p:nvPicPr>
          <p:cNvPr id="7" name="Picture 6">
            <a:extLst>
              <a:ext uri="{FF2B5EF4-FFF2-40B4-BE49-F238E27FC236}">
                <a16:creationId xmlns:a16="http://schemas.microsoft.com/office/drawing/2014/main" id="{4E042F30-4C1A-854A-8E3D-D66A354CB4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5538" y="1188719"/>
            <a:ext cx="5642175" cy="4340135"/>
          </a:xfrm>
          <a:prstGeom prst="rect">
            <a:avLst/>
          </a:prstGeom>
          <a:ln>
            <a:solidFill>
              <a:schemeClr val="bg1"/>
            </a:solidFill>
          </a:ln>
        </p:spPr>
      </p:pic>
      <p:sp>
        <p:nvSpPr>
          <p:cNvPr id="2" name="5-Point Star 1">
            <a:extLst>
              <a:ext uri="{FF2B5EF4-FFF2-40B4-BE49-F238E27FC236}">
                <a16:creationId xmlns:a16="http://schemas.microsoft.com/office/drawing/2014/main" id="{5AE186E0-AAF9-564A-B3AD-C71AF09DAE8B}"/>
              </a:ext>
            </a:extLst>
          </p:cNvPr>
          <p:cNvSpPr/>
          <p:nvPr/>
        </p:nvSpPr>
        <p:spPr>
          <a:xfrm>
            <a:off x="3195021" y="4260028"/>
            <a:ext cx="311972" cy="33348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59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screenshot of a building&#10;&#10;Description automatically generated">
            <a:extLst>
              <a:ext uri="{FF2B5EF4-FFF2-40B4-BE49-F238E27FC236}">
                <a16:creationId xmlns:a16="http://schemas.microsoft.com/office/drawing/2014/main" id="{6C14D2E8-3F2F-4745-BFB5-8D071FDAC2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12090"/>
            <a:ext cx="5029200" cy="3143250"/>
          </a:xfrm>
          <a:prstGeom prst="rect">
            <a:avLst/>
          </a:prstGeom>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In Myra.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1814" y="2476500"/>
            <a:ext cx="3417972" cy="2969883"/>
          </a:xfrm>
          <a:prstGeom prst="rect">
            <a:avLst/>
          </a:prstGeom>
          <a:ln>
            <a:solidFill>
              <a:schemeClr val="bg1"/>
            </a:solidFill>
          </a:ln>
        </p:spPr>
      </p:pic>
    </p:spTree>
    <p:extLst>
      <p:ext uri="{BB962C8B-B14F-4D97-AF65-F5344CB8AC3E}">
        <p14:creationId xmlns:p14="http://schemas.microsoft.com/office/powerpoint/2010/main" val="2138961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Nic.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99" y="494632"/>
            <a:ext cx="9072701" cy="4763168"/>
          </a:xfrm>
          <a:prstGeom prst="rect">
            <a:avLst/>
          </a:prstGeom>
        </p:spPr>
      </p:pic>
    </p:spTree>
    <p:extLst>
      <p:ext uri="{BB962C8B-B14F-4D97-AF65-F5344CB8AC3E}">
        <p14:creationId xmlns:p14="http://schemas.microsoft.com/office/powerpoint/2010/main" val="1500926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9895" y="1266313"/>
            <a:ext cx="5200316" cy="1600398"/>
          </a:xfrm>
        </p:spPr>
        <p:txBody>
          <a:bodyPr>
            <a:normAutofit fontScale="90000"/>
          </a:bodyPr>
          <a:lstStyle/>
          <a:p>
            <a:r>
              <a:rPr lang="en-US" sz="5600" cap="small" dirty="0">
                <a:solidFill>
                  <a:srgbClr val="FFFF00"/>
                </a:solidFill>
                <a:latin typeface="Calisto MT"/>
                <a:cs typeface="Calisto MT"/>
              </a:rPr>
              <a:t>St. Nick: </a:t>
            </a:r>
            <a:br>
              <a:rPr lang="en-US" dirty="0">
                <a:solidFill>
                  <a:srgbClr val="FFFF00"/>
                </a:solidFill>
                <a:latin typeface="Calisto MT"/>
                <a:cs typeface="Calisto MT"/>
              </a:rPr>
            </a:br>
            <a:r>
              <a:rPr lang="en-US" sz="3800" cap="small" dirty="0">
                <a:solidFill>
                  <a:srgbClr val="FFFF00"/>
                </a:solidFill>
                <a:latin typeface="Calisto MT"/>
                <a:cs typeface="Calisto MT"/>
              </a:rPr>
              <a:t>Christmas Lore or</a:t>
            </a:r>
            <a:br>
              <a:rPr lang="en-US" sz="3800" cap="small" dirty="0">
                <a:solidFill>
                  <a:srgbClr val="FFFF00"/>
                </a:solidFill>
                <a:latin typeface="Calisto MT"/>
                <a:cs typeface="Calisto MT"/>
              </a:rPr>
            </a:br>
            <a:r>
              <a:rPr lang="en-US" sz="3800" cap="small" dirty="0">
                <a:solidFill>
                  <a:srgbClr val="FFFF00"/>
                </a:solidFill>
                <a:latin typeface="Calisto MT"/>
                <a:cs typeface="Calisto MT"/>
              </a:rPr>
              <a:t>Historical Core?</a:t>
            </a:r>
          </a:p>
        </p:txBody>
      </p:sp>
      <p:sp>
        <p:nvSpPr>
          <p:cNvPr id="3" name="Subtitle 2"/>
          <p:cNvSpPr>
            <a:spLocks noGrp="1"/>
          </p:cNvSpPr>
          <p:nvPr>
            <p:ph type="subTitle" idx="1"/>
          </p:nvPr>
        </p:nvSpPr>
        <p:spPr>
          <a:xfrm>
            <a:off x="1371600" y="3884793"/>
            <a:ext cx="6400800" cy="1366376"/>
          </a:xfrm>
        </p:spPr>
        <p:txBody>
          <a:bodyPr>
            <a:normAutofit fontScale="92500" lnSpcReduction="10000"/>
          </a:bodyPr>
          <a:lstStyle/>
          <a:p>
            <a:r>
              <a:rPr lang="en-US" dirty="0">
                <a:solidFill>
                  <a:schemeClr val="bg1"/>
                </a:solidFill>
                <a:latin typeface="Bangla Sangam MN"/>
                <a:cs typeface="Bangla Sangam MN"/>
              </a:rPr>
              <a:t>Douglas Jacoby, IBTM</a:t>
            </a:r>
          </a:p>
          <a:p>
            <a:r>
              <a:rPr lang="en-US" sz="2700" dirty="0">
                <a:solidFill>
                  <a:schemeClr val="bg1"/>
                </a:solidFill>
                <a:latin typeface="Bangla Sangam MN"/>
                <a:cs typeface="Bangla Sangam MN"/>
              </a:rPr>
              <a:t>North River Church of Christ</a:t>
            </a:r>
          </a:p>
          <a:p>
            <a:r>
              <a:rPr lang="en-US" sz="2600" dirty="0">
                <a:solidFill>
                  <a:schemeClr val="bg1"/>
                </a:solidFill>
                <a:latin typeface="Bangla Sangam MN"/>
                <a:cs typeface="Bangla Sangam MN"/>
              </a:rPr>
              <a:t>4 Dec 2019</a:t>
            </a:r>
          </a:p>
        </p:txBody>
      </p:sp>
      <p:pic>
        <p:nvPicPr>
          <p:cNvPr id="6" name="Picture 5" descr="St Nicholas of My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6905" y="582860"/>
            <a:ext cx="2298837" cy="2906298"/>
          </a:xfrm>
          <a:prstGeom prst="rect">
            <a:avLst/>
          </a:prstGeom>
        </p:spPr>
      </p:pic>
    </p:spTree>
    <p:extLst>
      <p:ext uri="{BB962C8B-B14F-4D97-AF65-F5344CB8AC3E}">
        <p14:creationId xmlns:p14="http://schemas.microsoft.com/office/powerpoint/2010/main" val="216115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4" name="Picture 3">
            <a:extLst>
              <a:ext uri="{FF2B5EF4-FFF2-40B4-BE49-F238E27FC236}">
                <a16:creationId xmlns:a16="http://schemas.microsoft.com/office/drawing/2014/main" id="{5D75CCB5-FEE8-B546-B8F9-9C313A0D7D66}"/>
              </a:ext>
            </a:extLst>
          </p:cNvPr>
          <p:cNvPicPr>
            <a:picLocks noChangeAspect="1"/>
          </p:cNvPicPr>
          <p:nvPr/>
        </p:nvPicPr>
        <p:blipFill>
          <a:blip r:embed="rId3"/>
          <a:stretch>
            <a:fillRect/>
          </a:stretch>
        </p:blipFill>
        <p:spPr>
          <a:xfrm>
            <a:off x="1347934" y="849854"/>
            <a:ext cx="6424466" cy="4015292"/>
          </a:xfrm>
          <a:prstGeom prst="rect">
            <a:avLst/>
          </a:prstGeom>
        </p:spPr>
      </p:pic>
    </p:spTree>
    <p:extLst>
      <p:ext uri="{BB962C8B-B14F-4D97-AF65-F5344CB8AC3E}">
        <p14:creationId xmlns:p14="http://schemas.microsoft.com/office/powerpoint/2010/main" val="399140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5" name="Picture 4">
            <a:extLst>
              <a:ext uri="{FF2B5EF4-FFF2-40B4-BE49-F238E27FC236}">
                <a16:creationId xmlns:a16="http://schemas.microsoft.com/office/drawing/2014/main" id="{8C24EEFC-C9C2-3847-8F55-27E2BE256DFB}"/>
              </a:ext>
            </a:extLst>
          </p:cNvPr>
          <p:cNvPicPr>
            <a:picLocks noChangeAspect="1"/>
          </p:cNvPicPr>
          <p:nvPr/>
        </p:nvPicPr>
        <p:blipFill>
          <a:blip r:embed="rId3"/>
          <a:stretch>
            <a:fillRect/>
          </a:stretch>
        </p:blipFill>
        <p:spPr>
          <a:xfrm>
            <a:off x="588952" y="992777"/>
            <a:ext cx="6737006" cy="3154029"/>
          </a:xfrm>
          <a:prstGeom prst="rect">
            <a:avLst/>
          </a:prstGeom>
        </p:spPr>
      </p:pic>
    </p:spTree>
    <p:extLst>
      <p:ext uri="{BB962C8B-B14F-4D97-AF65-F5344CB8AC3E}">
        <p14:creationId xmlns:p14="http://schemas.microsoft.com/office/powerpoint/2010/main" val="761335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799" y="1266313"/>
            <a:ext cx="4887519" cy="1600398"/>
          </a:xfrm>
        </p:spPr>
        <p:txBody>
          <a:bodyPr>
            <a:normAutofit/>
          </a:bodyPr>
          <a:lstStyle/>
          <a:p>
            <a:endParaRPr lang="en-US" dirty="0">
              <a:solidFill>
                <a:srgbClr val="FFFF00"/>
              </a:solidFill>
              <a:latin typeface="Calisto MT"/>
              <a:cs typeface="Calisto MT"/>
            </a:endParaRPr>
          </a:p>
        </p:txBody>
      </p:sp>
      <p:sp>
        <p:nvSpPr>
          <p:cNvPr id="3" name="Subtitle 2"/>
          <p:cNvSpPr>
            <a:spLocks noGrp="1"/>
          </p:cNvSpPr>
          <p:nvPr>
            <p:ph type="subTitle" idx="1"/>
          </p:nvPr>
        </p:nvSpPr>
        <p:spPr>
          <a:xfrm>
            <a:off x="1371600" y="3884793"/>
            <a:ext cx="6400800" cy="1366376"/>
          </a:xfrm>
        </p:spPr>
        <p:txBody>
          <a:bodyPr>
            <a:normAutofit/>
          </a:bodyPr>
          <a:lstStyle/>
          <a:p>
            <a:endParaRPr lang="en-US" sz="2600" dirty="0">
              <a:solidFill>
                <a:schemeClr val="bg1"/>
              </a:solidFill>
              <a:latin typeface="Bangla Sangam MN"/>
              <a:cs typeface="Bangla Sangam MN"/>
            </a:endParaRPr>
          </a:p>
        </p:txBody>
      </p:sp>
      <p:pic>
        <p:nvPicPr>
          <p:cNvPr id="6" name="Picture 5">
            <a:extLst>
              <a:ext uri="{FF2B5EF4-FFF2-40B4-BE49-F238E27FC236}">
                <a16:creationId xmlns:a16="http://schemas.microsoft.com/office/drawing/2014/main" id="{8FEECB9C-8BBB-7D4D-9951-22A4734748FD}"/>
              </a:ext>
            </a:extLst>
          </p:cNvPr>
          <p:cNvPicPr>
            <a:picLocks noChangeAspect="1"/>
          </p:cNvPicPr>
          <p:nvPr/>
        </p:nvPicPr>
        <p:blipFill>
          <a:blip r:embed="rId3"/>
          <a:stretch>
            <a:fillRect/>
          </a:stretch>
        </p:blipFill>
        <p:spPr>
          <a:xfrm>
            <a:off x="581585" y="392794"/>
            <a:ext cx="4475181" cy="3347436"/>
          </a:xfrm>
          <a:prstGeom prst="rect">
            <a:avLst/>
          </a:prstGeom>
          <a:ln>
            <a:solidFill>
              <a:schemeClr val="bg1"/>
            </a:solidFill>
          </a:ln>
        </p:spPr>
      </p:pic>
    </p:spTree>
    <p:extLst>
      <p:ext uri="{BB962C8B-B14F-4D97-AF65-F5344CB8AC3E}">
        <p14:creationId xmlns:p14="http://schemas.microsoft.com/office/powerpoint/2010/main" val="943788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2178</TotalTime>
  <Words>3666</Words>
  <Application>Microsoft Macintosh PowerPoint</Application>
  <PresentationFormat>On-screen Show (16:10)</PresentationFormat>
  <Paragraphs>278</Paragraphs>
  <Slides>68</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Arial</vt:lpstr>
      <vt:lpstr>Bangla Sangam MN</vt:lpstr>
      <vt:lpstr>Calibri</vt:lpstr>
      <vt:lpstr>Calisto MT</vt:lpstr>
      <vt:lpstr>Wingdings</vt:lpstr>
      <vt:lpstr>Office Theme</vt:lpstr>
      <vt:lpstr>1_Office Theme</vt:lpstr>
      <vt:lpstr>St. Nick:  Christmas Lore or Historical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Nicholas of Myra</vt:lpstr>
      <vt:lpstr>Nicholas of Myra</vt:lpstr>
      <vt:lpstr>I. Legend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Legacy</vt:lpstr>
      <vt:lpstr>PowerPoint Presentation</vt:lpstr>
      <vt:lpstr>Persecution of Diocletian, 303-313 ad</vt:lpstr>
      <vt:lpstr>Bishops (overseers) Buildings (converted homes) Bibles (or biblical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 Nick:  Christmas Lore or Historical Core?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Douglas Jacoby</dc:creator>
  <cp:keywords/>
  <dc:description/>
  <cp:lastModifiedBy>Douglas Jacoby</cp:lastModifiedBy>
  <cp:revision>46</cp:revision>
  <dcterms:created xsi:type="dcterms:W3CDTF">2017-12-06T20:02:11Z</dcterms:created>
  <dcterms:modified xsi:type="dcterms:W3CDTF">2019-12-05T13:10:27Z</dcterms:modified>
  <cp:category/>
</cp:coreProperties>
</file>