
<file path=[Content_Types].xml><?xml version="1.0" encoding="utf-8"?>
<Types xmlns="http://schemas.openxmlformats.org/package/2006/content-types">
  <Default Extension="(null)" ContentType="image/x-emf"/>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8" r:id="rId2"/>
    <p:sldMasterId id="2147483714" r:id="rId3"/>
    <p:sldMasterId id="2147483729" r:id="rId4"/>
    <p:sldMasterId id="2147483741" r:id="rId5"/>
    <p:sldMasterId id="2147483753" r:id="rId6"/>
    <p:sldMasterId id="2147483765" r:id="rId7"/>
    <p:sldMasterId id="2147483777" r:id="rId8"/>
    <p:sldMasterId id="2147483815" r:id="rId9"/>
    <p:sldMasterId id="2147483890" r:id="rId10"/>
    <p:sldMasterId id="2147483915" r:id="rId11"/>
    <p:sldMasterId id="2147483927" r:id="rId12"/>
  </p:sldMasterIdLst>
  <p:notesMasterIdLst>
    <p:notesMasterId r:id="rId207"/>
  </p:notesMasterIdLst>
  <p:sldIdLst>
    <p:sldId id="2934" r:id="rId13"/>
    <p:sldId id="582" r:id="rId14"/>
    <p:sldId id="2893" r:id="rId15"/>
    <p:sldId id="2910" r:id="rId16"/>
    <p:sldId id="2935" r:id="rId17"/>
    <p:sldId id="485" r:id="rId18"/>
    <p:sldId id="2945" r:id="rId19"/>
    <p:sldId id="2906" r:id="rId20"/>
    <p:sldId id="2895" r:id="rId21"/>
    <p:sldId id="2907" r:id="rId22"/>
    <p:sldId id="2937" r:id="rId23"/>
    <p:sldId id="2908" r:id="rId24"/>
    <p:sldId id="347" r:id="rId25"/>
    <p:sldId id="2944" r:id="rId26"/>
    <p:sldId id="593" r:id="rId27"/>
    <p:sldId id="579" r:id="rId28"/>
    <p:sldId id="266" r:id="rId29"/>
    <p:sldId id="269" r:id="rId30"/>
    <p:sldId id="570" r:id="rId31"/>
    <p:sldId id="424" r:id="rId32"/>
    <p:sldId id="366" r:id="rId33"/>
    <p:sldId id="581" r:id="rId34"/>
    <p:sldId id="279" r:id="rId35"/>
    <p:sldId id="488" r:id="rId36"/>
    <p:sldId id="489" r:id="rId37"/>
    <p:sldId id="517" r:id="rId38"/>
    <p:sldId id="557" r:id="rId39"/>
    <p:sldId id="490" r:id="rId40"/>
    <p:sldId id="491" r:id="rId41"/>
    <p:sldId id="558" r:id="rId42"/>
    <p:sldId id="577" r:id="rId43"/>
    <p:sldId id="492" r:id="rId44"/>
    <p:sldId id="493" r:id="rId45"/>
    <p:sldId id="494" r:id="rId46"/>
    <p:sldId id="280" r:id="rId47"/>
    <p:sldId id="281" r:id="rId48"/>
    <p:sldId id="290" r:id="rId49"/>
    <p:sldId id="293" r:id="rId50"/>
    <p:sldId id="518" r:id="rId51"/>
    <p:sldId id="300" r:id="rId52"/>
    <p:sldId id="301" r:id="rId53"/>
    <p:sldId id="302" r:id="rId54"/>
    <p:sldId id="562" r:id="rId55"/>
    <p:sldId id="303" r:id="rId56"/>
    <p:sldId id="304" r:id="rId57"/>
    <p:sldId id="320" r:id="rId58"/>
    <p:sldId id="321" r:id="rId59"/>
    <p:sldId id="322" r:id="rId60"/>
    <p:sldId id="323" r:id="rId61"/>
    <p:sldId id="329" r:id="rId62"/>
    <p:sldId id="318" r:id="rId63"/>
    <p:sldId id="316" r:id="rId64"/>
    <p:sldId id="317" r:id="rId65"/>
    <p:sldId id="315" r:id="rId66"/>
    <p:sldId id="574" r:id="rId67"/>
    <p:sldId id="314" r:id="rId68"/>
    <p:sldId id="2869" r:id="rId69"/>
    <p:sldId id="571" r:id="rId70"/>
    <p:sldId id="346" r:id="rId71"/>
    <p:sldId id="348" r:id="rId72"/>
    <p:sldId id="512" r:id="rId73"/>
    <p:sldId id="350" r:id="rId74"/>
    <p:sldId id="268" r:id="rId75"/>
    <p:sldId id="2884" r:id="rId76"/>
    <p:sldId id="353" r:id="rId77"/>
    <p:sldId id="360" r:id="rId78"/>
    <p:sldId id="361" r:id="rId79"/>
    <p:sldId id="567" r:id="rId80"/>
    <p:sldId id="355" r:id="rId81"/>
    <p:sldId id="356" r:id="rId82"/>
    <p:sldId id="357" r:id="rId83"/>
    <p:sldId id="539" r:id="rId84"/>
    <p:sldId id="358" r:id="rId85"/>
    <p:sldId id="359" r:id="rId86"/>
    <p:sldId id="362" r:id="rId87"/>
    <p:sldId id="587" r:id="rId88"/>
    <p:sldId id="363" r:id="rId89"/>
    <p:sldId id="364" r:id="rId90"/>
    <p:sldId id="365" r:id="rId91"/>
    <p:sldId id="588" r:id="rId92"/>
    <p:sldId id="368" r:id="rId93"/>
    <p:sldId id="369" r:id="rId94"/>
    <p:sldId id="370" r:id="rId95"/>
    <p:sldId id="371" r:id="rId96"/>
    <p:sldId id="519" r:id="rId97"/>
    <p:sldId id="372" r:id="rId98"/>
    <p:sldId id="373" r:id="rId99"/>
    <p:sldId id="374" r:id="rId100"/>
    <p:sldId id="376" r:id="rId101"/>
    <p:sldId id="377" r:id="rId102"/>
    <p:sldId id="378" r:id="rId103"/>
    <p:sldId id="590" r:id="rId104"/>
    <p:sldId id="379" r:id="rId105"/>
    <p:sldId id="380" r:id="rId106"/>
    <p:sldId id="381" r:id="rId107"/>
    <p:sldId id="382" r:id="rId108"/>
    <p:sldId id="383" r:id="rId109"/>
    <p:sldId id="387" r:id="rId110"/>
    <p:sldId id="600" r:id="rId111"/>
    <p:sldId id="496" r:id="rId112"/>
    <p:sldId id="497" r:id="rId113"/>
    <p:sldId id="498" r:id="rId114"/>
    <p:sldId id="2939" r:id="rId115"/>
    <p:sldId id="395" r:id="rId116"/>
    <p:sldId id="2938" r:id="rId117"/>
    <p:sldId id="2897" r:id="rId118"/>
    <p:sldId id="396" r:id="rId119"/>
    <p:sldId id="397" r:id="rId120"/>
    <p:sldId id="401" r:id="rId121"/>
    <p:sldId id="402" r:id="rId122"/>
    <p:sldId id="592" r:id="rId123"/>
    <p:sldId id="404" r:id="rId124"/>
    <p:sldId id="407" r:id="rId125"/>
    <p:sldId id="408" r:id="rId126"/>
    <p:sldId id="409" r:id="rId127"/>
    <p:sldId id="410" r:id="rId128"/>
    <p:sldId id="412" r:id="rId129"/>
    <p:sldId id="413" r:id="rId130"/>
    <p:sldId id="415" r:id="rId131"/>
    <p:sldId id="416" r:id="rId132"/>
    <p:sldId id="466" r:id="rId133"/>
    <p:sldId id="2791" r:id="rId134"/>
    <p:sldId id="2909" r:id="rId135"/>
    <p:sldId id="438" r:id="rId136"/>
    <p:sldId id="545" r:id="rId137"/>
    <p:sldId id="546" r:id="rId138"/>
    <p:sldId id="548" r:id="rId139"/>
    <p:sldId id="2925" r:id="rId140"/>
    <p:sldId id="2866" r:id="rId141"/>
    <p:sldId id="440" r:id="rId142"/>
    <p:sldId id="441" r:id="rId143"/>
    <p:sldId id="2901" r:id="rId144"/>
    <p:sldId id="418" r:id="rId145"/>
    <p:sldId id="2885" r:id="rId146"/>
    <p:sldId id="419" r:id="rId147"/>
    <p:sldId id="572" r:id="rId148"/>
    <p:sldId id="530" r:id="rId149"/>
    <p:sldId id="2940" r:id="rId150"/>
    <p:sldId id="2865" r:id="rId151"/>
    <p:sldId id="417" r:id="rId152"/>
    <p:sldId id="2912" r:id="rId153"/>
    <p:sldId id="2941" r:id="rId154"/>
    <p:sldId id="2942" r:id="rId155"/>
    <p:sldId id="2943" r:id="rId156"/>
    <p:sldId id="578" r:id="rId157"/>
    <p:sldId id="2928" r:id="rId158"/>
    <p:sldId id="2929" r:id="rId159"/>
    <p:sldId id="477" r:id="rId160"/>
    <p:sldId id="511" r:id="rId161"/>
    <p:sldId id="2931" r:id="rId162"/>
    <p:sldId id="2930" r:id="rId163"/>
    <p:sldId id="2926" r:id="rId164"/>
    <p:sldId id="2932" r:id="rId165"/>
    <p:sldId id="516" r:id="rId166"/>
    <p:sldId id="422" r:id="rId167"/>
    <p:sldId id="446" r:id="rId168"/>
    <p:sldId id="447" r:id="rId169"/>
    <p:sldId id="448" r:id="rId170"/>
    <p:sldId id="605" r:id="rId171"/>
    <p:sldId id="459" r:id="rId172"/>
    <p:sldId id="460" r:id="rId173"/>
    <p:sldId id="461" r:id="rId174"/>
    <p:sldId id="462" r:id="rId175"/>
    <p:sldId id="463" r:id="rId176"/>
    <p:sldId id="467" r:id="rId177"/>
    <p:sldId id="2892" r:id="rId178"/>
    <p:sldId id="501" r:id="rId179"/>
    <p:sldId id="472" r:id="rId180"/>
    <p:sldId id="504" r:id="rId181"/>
    <p:sldId id="506" r:id="rId182"/>
    <p:sldId id="2868" r:id="rId183"/>
    <p:sldId id="507" r:id="rId184"/>
    <p:sldId id="508" r:id="rId185"/>
    <p:sldId id="473" r:id="rId186"/>
    <p:sldId id="474" r:id="rId187"/>
    <p:sldId id="2917" r:id="rId188"/>
    <p:sldId id="2918" r:id="rId189"/>
    <p:sldId id="475" r:id="rId190"/>
    <p:sldId id="2919" r:id="rId191"/>
    <p:sldId id="2920" r:id="rId192"/>
    <p:sldId id="2921" r:id="rId193"/>
    <p:sldId id="2933" r:id="rId194"/>
    <p:sldId id="2936" r:id="rId195"/>
    <p:sldId id="2902" r:id="rId196"/>
    <p:sldId id="604" r:id="rId197"/>
    <p:sldId id="384" r:id="rId198"/>
    <p:sldId id="610" r:id="rId199"/>
    <p:sldId id="611" r:id="rId200"/>
    <p:sldId id="612" r:id="rId201"/>
    <p:sldId id="613" r:id="rId202"/>
    <p:sldId id="614" r:id="rId203"/>
    <p:sldId id="385" r:id="rId204"/>
    <p:sldId id="615" r:id="rId205"/>
    <p:sldId id="616" r:id="rId2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94"/>
    <p:restoredTop sz="94646"/>
  </p:normalViewPr>
  <p:slideViewPr>
    <p:cSldViewPr snapToGrid="0" snapToObjects="1">
      <p:cViewPr varScale="1">
        <p:scale>
          <a:sx n="108" d="100"/>
          <a:sy n="108" d="100"/>
        </p:scale>
        <p:origin x="21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170" Type="http://schemas.openxmlformats.org/officeDocument/2006/relationships/slide" Target="slides/slide158.xml"/><Relationship Id="rId191" Type="http://schemas.openxmlformats.org/officeDocument/2006/relationships/slide" Target="slides/slide179.xml"/><Relationship Id="rId205" Type="http://schemas.openxmlformats.org/officeDocument/2006/relationships/slide" Target="slides/slide193.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5" Type="http://schemas.openxmlformats.org/officeDocument/2006/relationships/slideMaster" Target="slideMasters/slideMaster5.xml"/><Relationship Id="rId95" Type="http://schemas.openxmlformats.org/officeDocument/2006/relationships/slide" Target="slides/slide83.xml"/><Relationship Id="rId160" Type="http://schemas.openxmlformats.org/officeDocument/2006/relationships/slide" Target="slides/slide148.xml"/><Relationship Id="rId181" Type="http://schemas.openxmlformats.org/officeDocument/2006/relationships/slide" Target="slides/slide169.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85" Type="http://schemas.openxmlformats.org/officeDocument/2006/relationships/slide" Target="slides/slide73.xml"/><Relationship Id="rId150" Type="http://schemas.openxmlformats.org/officeDocument/2006/relationships/slide" Target="slides/slide138.xml"/><Relationship Id="rId171" Type="http://schemas.openxmlformats.org/officeDocument/2006/relationships/slide" Target="slides/slide159.xml"/><Relationship Id="rId192" Type="http://schemas.openxmlformats.org/officeDocument/2006/relationships/slide" Target="slides/slide180.xml"/><Relationship Id="rId206" Type="http://schemas.openxmlformats.org/officeDocument/2006/relationships/slide" Target="slides/slide194.xml"/><Relationship Id="rId12" Type="http://schemas.openxmlformats.org/officeDocument/2006/relationships/slideMaster" Target="slideMasters/slideMaster12.xml"/><Relationship Id="rId33" Type="http://schemas.openxmlformats.org/officeDocument/2006/relationships/slide" Target="slides/slide21.xml"/><Relationship Id="rId108" Type="http://schemas.openxmlformats.org/officeDocument/2006/relationships/slide" Target="slides/slide96.xml"/><Relationship Id="rId129" Type="http://schemas.openxmlformats.org/officeDocument/2006/relationships/slide" Target="slides/slide117.xml"/><Relationship Id="rId54" Type="http://schemas.openxmlformats.org/officeDocument/2006/relationships/slide" Target="slides/slide42.xml"/><Relationship Id="rId75" Type="http://schemas.openxmlformats.org/officeDocument/2006/relationships/slide" Target="slides/slide63.xml"/><Relationship Id="rId96" Type="http://schemas.openxmlformats.org/officeDocument/2006/relationships/slide" Target="slides/slide84.xml"/><Relationship Id="rId140" Type="http://schemas.openxmlformats.org/officeDocument/2006/relationships/slide" Target="slides/slide128.xml"/><Relationship Id="rId161" Type="http://schemas.openxmlformats.org/officeDocument/2006/relationships/slide" Target="slides/slide149.xml"/><Relationship Id="rId182" Type="http://schemas.openxmlformats.org/officeDocument/2006/relationships/slide" Target="slides/slide170.xml"/><Relationship Id="rId6" Type="http://schemas.openxmlformats.org/officeDocument/2006/relationships/slideMaster" Target="slideMasters/slideMaster6.xml"/><Relationship Id="rId23" Type="http://schemas.openxmlformats.org/officeDocument/2006/relationships/slide" Target="slides/slide11.xml"/><Relationship Id="rId119" Type="http://schemas.openxmlformats.org/officeDocument/2006/relationships/slide" Target="slides/slide107.xml"/><Relationship Id="rId44" Type="http://schemas.openxmlformats.org/officeDocument/2006/relationships/slide" Target="slides/slide32.xml"/><Relationship Id="rId65" Type="http://schemas.openxmlformats.org/officeDocument/2006/relationships/slide" Target="slides/slide53.xml"/><Relationship Id="rId86" Type="http://schemas.openxmlformats.org/officeDocument/2006/relationships/slide" Target="slides/slide74.xml"/><Relationship Id="rId130" Type="http://schemas.openxmlformats.org/officeDocument/2006/relationships/slide" Target="slides/slide118.xml"/><Relationship Id="rId151" Type="http://schemas.openxmlformats.org/officeDocument/2006/relationships/slide" Target="slides/slide139.xml"/><Relationship Id="rId172" Type="http://schemas.openxmlformats.org/officeDocument/2006/relationships/slide" Target="slides/slide160.xml"/><Relationship Id="rId193" Type="http://schemas.openxmlformats.org/officeDocument/2006/relationships/slide" Target="slides/slide181.xml"/><Relationship Id="rId207" Type="http://schemas.openxmlformats.org/officeDocument/2006/relationships/notesMaster" Target="notesMasters/notesMaster1.xml"/><Relationship Id="rId13" Type="http://schemas.openxmlformats.org/officeDocument/2006/relationships/slide" Target="slides/slide1.xml"/><Relationship Id="rId109" Type="http://schemas.openxmlformats.org/officeDocument/2006/relationships/slide" Target="slides/slide97.xml"/><Relationship Id="rId34" Type="http://schemas.openxmlformats.org/officeDocument/2006/relationships/slide" Target="slides/slide22.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20" Type="http://schemas.openxmlformats.org/officeDocument/2006/relationships/slide" Target="slides/slide108.xml"/><Relationship Id="rId141" Type="http://schemas.openxmlformats.org/officeDocument/2006/relationships/slide" Target="slides/slide129.xml"/><Relationship Id="rId7" Type="http://schemas.openxmlformats.org/officeDocument/2006/relationships/slideMaster" Target="slideMasters/slideMaster7.xml"/><Relationship Id="rId162" Type="http://schemas.openxmlformats.org/officeDocument/2006/relationships/slide" Target="slides/slide150.xml"/><Relationship Id="rId183" Type="http://schemas.openxmlformats.org/officeDocument/2006/relationships/slide" Target="slides/slide171.xml"/><Relationship Id="rId24" Type="http://schemas.openxmlformats.org/officeDocument/2006/relationships/slide" Target="slides/slide12.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31" Type="http://schemas.openxmlformats.org/officeDocument/2006/relationships/slide" Target="slides/slide119.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199" Type="http://schemas.openxmlformats.org/officeDocument/2006/relationships/slide" Target="slides/slide187.xml"/><Relationship Id="rId203" Type="http://schemas.openxmlformats.org/officeDocument/2006/relationships/slide" Target="slides/slide191.xml"/><Relationship Id="rId208" Type="http://schemas.openxmlformats.org/officeDocument/2006/relationships/presProps" Target="presProps.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189" Type="http://schemas.openxmlformats.org/officeDocument/2006/relationships/slide" Target="slides/slide177.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79" Type="http://schemas.openxmlformats.org/officeDocument/2006/relationships/slide" Target="slides/slide167.xml"/><Relationship Id="rId195" Type="http://schemas.openxmlformats.org/officeDocument/2006/relationships/slide" Target="slides/slide183.xml"/><Relationship Id="rId209" Type="http://schemas.openxmlformats.org/officeDocument/2006/relationships/viewProps" Target="viewProps.xml"/><Relationship Id="rId190" Type="http://schemas.openxmlformats.org/officeDocument/2006/relationships/slide" Target="slides/slide178.xml"/><Relationship Id="rId204" Type="http://schemas.openxmlformats.org/officeDocument/2006/relationships/slide" Target="slides/slide192.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slide" Target="slides/slide152.xml"/><Relationship Id="rId169" Type="http://schemas.openxmlformats.org/officeDocument/2006/relationships/slide" Target="slides/slide157.xml"/><Relationship Id="rId185" Type="http://schemas.openxmlformats.org/officeDocument/2006/relationships/slide" Target="slides/slide1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8.xml"/><Relationship Id="rId210" Type="http://schemas.openxmlformats.org/officeDocument/2006/relationships/theme" Target="theme/theme1.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slide" Target="slides/slide184.xml"/><Relationship Id="rId200" Type="http://schemas.openxmlformats.org/officeDocument/2006/relationships/slide" Target="slides/slide188.xml"/><Relationship Id="rId16" Type="http://schemas.openxmlformats.org/officeDocument/2006/relationships/slide" Target="slides/slide4.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211" Type="http://schemas.openxmlformats.org/officeDocument/2006/relationships/tableStyles" Target="tableStyles.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97" Type="http://schemas.openxmlformats.org/officeDocument/2006/relationships/slide" Target="slides/slide185.xml"/><Relationship Id="rId201" Type="http://schemas.openxmlformats.org/officeDocument/2006/relationships/slide" Target="slides/slide189.xml"/><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 Id="rId187" Type="http://schemas.openxmlformats.org/officeDocument/2006/relationships/slide" Target="slides/slide175.xml"/><Relationship Id="rId1" Type="http://schemas.openxmlformats.org/officeDocument/2006/relationships/slideMaster" Target="slideMasters/slideMaster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60" Type="http://schemas.openxmlformats.org/officeDocument/2006/relationships/slide" Target="slides/slide48.xml"/><Relationship Id="rId81" Type="http://schemas.openxmlformats.org/officeDocument/2006/relationships/slide" Target="slides/slide69.xml"/><Relationship Id="rId135" Type="http://schemas.openxmlformats.org/officeDocument/2006/relationships/slide" Target="slides/slide123.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202" Type="http://schemas.openxmlformats.org/officeDocument/2006/relationships/slide" Target="slides/slide190.xml"/><Relationship Id="rId18" Type="http://schemas.openxmlformats.org/officeDocument/2006/relationships/slide" Target="slides/slide6.xml"/><Relationship Id="rId39" Type="http://schemas.openxmlformats.org/officeDocument/2006/relationships/slide" Target="slides/slide27.xml"/><Relationship Id="rId50" Type="http://schemas.openxmlformats.org/officeDocument/2006/relationships/slide" Target="slides/slide38.xml"/><Relationship Id="rId104" Type="http://schemas.openxmlformats.org/officeDocument/2006/relationships/slide" Target="slides/slide92.xml"/><Relationship Id="rId125" Type="http://schemas.openxmlformats.org/officeDocument/2006/relationships/slide" Target="slides/slide113.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40" Type="http://schemas.openxmlformats.org/officeDocument/2006/relationships/slide" Target="slides/slide28.xml"/><Relationship Id="rId115" Type="http://schemas.openxmlformats.org/officeDocument/2006/relationships/slide" Target="slides/slide103.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B68DD-7C96-4741-9F01-8FB648274E00}" type="datetimeFigureOut">
              <a:rPr lang="en-US" smtClean="0"/>
              <a:t>3/7/20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BA0DE6-0108-CB4C-BA17-AD2A1A35A64B}" type="slidenum">
              <a:rPr lang="en-US" smtClean="0"/>
              <a:t>‹#›</a:t>
            </a:fld>
            <a:endParaRPr lang="en-US"/>
          </a:p>
        </p:txBody>
      </p:sp>
    </p:spTree>
    <p:extLst>
      <p:ext uri="{BB962C8B-B14F-4D97-AF65-F5344CB8AC3E}">
        <p14:creationId xmlns:p14="http://schemas.microsoft.com/office/powerpoint/2010/main" val="4073145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2469763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2158118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366220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3406930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4225086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475736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r>
              <a:rPr lang="en-US" dirty="0"/>
              <a:t>Rwanda:</a:t>
            </a:r>
            <a:r>
              <a:rPr lang="en-US" baseline="0" dirty="0"/>
              <a:t> 800,000 killed mainly by machete in 100 days.  Armenian genocide (1.2m), 1915-20. </a:t>
            </a:r>
            <a:endParaRPr lang="en-US" dirty="0"/>
          </a:p>
        </p:txBody>
      </p:sp>
    </p:spTree>
    <p:extLst>
      <p:ext uri="{BB962C8B-B14F-4D97-AF65-F5344CB8AC3E}">
        <p14:creationId xmlns:p14="http://schemas.microsoft.com/office/powerpoint/2010/main" val="1146654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r>
              <a:rPr lang="en-US" dirty="0"/>
              <a:t>Cambodia:</a:t>
            </a:r>
            <a:r>
              <a:rPr lang="en-US" baseline="0" dirty="0"/>
              <a:t> 2m out of 7m (29%)</a:t>
            </a:r>
            <a:r>
              <a:rPr lang="mr-IN" baseline="0" dirty="0"/>
              <a:t>…</a:t>
            </a:r>
            <a:r>
              <a:rPr lang="en-US" baseline="0" dirty="0"/>
              <a:t> Sudan Romania Liberia </a:t>
            </a:r>
            <a:endParaRPr lang="en-US" dirty="0"/>
          </a:p>
        </p:txBody>
      </p:sp>
    </p:spTree>
    <p:extLst>
      <p:ext uri="{BB962C8B-B14F-4D97-AF65-F5344CB8AC3E}">
        <p14:creationId xmlns:p14="http://schemas.microsoft.com/office/powerpoint/2010/main" val="1627171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2890963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3943622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3175695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highlight>
                  <a:srgbClr val="FFFF00"/>
                </a:highlight>
                <a:uLnTx/>
                <a:uFillTx/>
                <a:latin typeface="Helvetica Neue Medium"/>
                <a:ea typeface="Helvetica Neue Medium"/>
                <a:cs typeface="Helvetica Neue Medium"/>
              </a:rPr>
              <a:t>DJ: 3 ug 8 gr </a:t>
            </a:r>
            <a:r>
              <a:rPr kumimoji="0" lang="en-US" sz="1200" b="0" i="0" u="none" strike="noStrike" kern="1200" cap="none" spc="0" normalizeH="0" baseline="0" noProof="0" dirty="0" err="1">
                <a:ln>
                  <a:noFill/>
                </a:ln>
                <a:solidFill>
                  <a:srgbClr val="000000"/>
                </a:solidFill>
                <a:effectLst/>
                <a:highlight>
                  <a:srgbClr val="FFFF00"/>
                </a:highlight>
                <a:uLnTx/>
                <a:uFillTx/>
                <a:latin typeface="Helvetica Neue Medium"/>
                <a:ea typeface="Helvetica Neue Medium"/>
                <a:cs typeface="Helvetica Neue Medium"/>
              </a:rPr>
              <a:t>educn</a:t>
            </a:r>
            <a:r>
              <a:rPr kumimoji="0" lang="en-US" sz="1200" b="0" i="0" u="none" strike="noStrike" kern="1200" cap="none" spc="0" normalizeH="0" baseline="0" noProof="0" dirty="0">
                <a:ln>
                  <a:noFill/>
                </a:ln>
                <a:solidFill>
                  <a:srgbClr val="000000"/>
                </a:solidFill>
                <a:effectLst/>
                <a:highlight>
                  <a:srgbClr val="FFFF00"/>
                </a:highlight>
                <a:uLnTx/>
                <a:uFillTx/>
                <a:latin typeface="Helvetica Neue Medium"/>
                <a:ea typeface="Helvetica Neue Medium"/>
                <a:cs typeface="Helvetica Neue Medium"/>
              </a:rPr>
              <a:t> + conversations </a:t>
            </a:r>
            <a:r>
              <a:rPr kumimoji="0" lang="en-US" sz="1200" b="0" i="0" u="none" strike="noStrike" kern="1200" cap="none" spc="0" normalizeH="0" baseline="0" noProof="0" dirty="0" err="1">
                <a:ln>
                  <a:noFill/>
                </a:ln>
                <a:solidFill>
                  <a:srgbClr val="000000"/>
                </a:solidFill>
                <a:effectLst/>
                <a:highlight>
                  <a:srgbClr val="FFFF00"/>
                </a:highlight>
                <a:uLnTx/>
                <a:uFillTx/>
                <a:latin typeface="Helvetica Neue Medium"/>
                <a:ea typeface="Helvetica Neue Medium"/>
                <a:cs typeface="Helvetica Neue Medium"/>
              </a:rPr>
              <a:t>ww</a:t>
            </a:r>
            <a:endParaRPr kumimoji="0" lang="en-US" sz="1200" b="0" i="0" u="none" strike="noStrike" kern="1200" cap="none" spc="0" normalizeH="0" baseline="0" noProof="0" dirty="0">
              <a:ln>
                <a:noFill/>
              </a:ln>
              <a:solidFill>
                <a:srgbClr val="000000"/>
              </a:solidFill>
              <a:effectLst/>
              <a:highlight>
                <a:srgbClr val="FFFF00"/>
              </a:highlight>
              <a:uLnTx/>
              <a:uFillTx/>
              <a:latin typeface="Helvetica Neue Medium"/>
              <a:ea typeface="Helvetica Neue Medium"/>
              <a:cs typeface="Helvetica Neue Medium"/>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AB0F5A-3913-4C49-975E-25E5707862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2780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2321044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560695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811207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1011923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2326830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3361487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07D1B0-4AF7-496D-9743-135B02624D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1907" name="Rectangle 2"/>
          <p:cNvSpPr>
            <a:spLocks noGrp="1" noRot="1" noChangeAspect="1" noChangeArrowheads="1" noTextEdit="1"/>
          </p:cNvSpPr>
          <p:nvPr>
            <p:ph type="sldImg"/>
          </p:nvPr>
        </p:nvSpPr>
        <p:spPr>
          <a:xfrm>
            <a:off x="381000" y="685800"/>
            <a:ext cx="6096000" cy="3429000"/>
          </a:xfrm>
          <a:ln/>
        </p:spPr>
      </p:sp>
      <p:sp>
        <p:nvSpPr>
          <p:cNvPr id="251908"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2808699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1230464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606836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1297147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3591251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3842595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F1BF29-58E5-4081-9EC9-363EB436510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6530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23623313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C75DFB-6948-CD4E-AD3F-03232AA3C7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729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C75DFB-6948-CD4E-AD3F-03232AA3C7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6056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F1BF29-58E5-4081-9EC9-363EB43651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9149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798932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383483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07D1B0-4AF7-496D-9743-135B02624D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1907" name="Rectangle 2"/>
          <p:cNvSpPr>
            <a:spLocks noGrp="1" noRot="1" noChangeAspect="1" noChangeArrowheads="1" noTextEdit="1"/>
          </p:cNvSpPr>
          <p:nvPr>
            <p:ph type="sldImg"/>
          </p:nvPr>
        </p:nvSpPr>
        <p:spPr>
          <a:xfrm>
            <a:off x="381000" y="685800"/>
            <a:ext cx="6096000" cy="3429000"/>
          </a:xfrm>
          <a:ln/>
        </p:spPr>
      </p:sp>
      <p:sp>
        <p:nvSpPr>
          <p:cNvPr id="251908"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41551203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LEARN THESE!!!   </a:t>
            </a:r>
            <a:r>
              <a:rPr lang="en-US" baseline="0" dirty="0">
                <a:latin typeface="Calibri" charset="0"/>
              </a:rPr>
              <a:t> </a:t>
            </a:r>
            <a:r>
              <a:rPr lang="en-US" dirty="0">
                <a:latin typeface="Calibri" charset="0"/>
              </a:rPr>
              <a:t>Everyone has an opinion </a:t>
            </a:r>
            <a:r>
              <a:rPr lang="mr-IN" dirty="0">
                <a:latin typeface="Calibri" charset="0"/>
              </a:rPr>
              <a:t>–</a:t>
            </a:r>
            <a:r>
              <a:rPr lang="en-US" dirty="0">
                <a:latin typeface="Calibri" charset="0"/>
              </a:rPr>
              <a:t> but few are well thought-through</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C75DFB-6948-CD4E-AD3F-03232AA3C7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5391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11343107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AB0F5A-3913-4C49-975E-25E5707862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1570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AB0F5A-3913-4C49-975E-25E5707862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7620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85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a:p>
            <a:pPr eaLnBrk="1" hangingPunct="1">
              <a:spcBef>
                <a:spcPct val="0"/>
              </a:spcBef>
            </a:pPr>
            <a:r>
              <a:rPr lang="en-US" dirty="0">
                <a:latin typeface="Calibri" charset="0"/>
              </a:rPr>
              <a:t>Everyone has an opinion </a:t>
            </a:r>
            <a:r>
              <a:rPr lang="mr-IN" dirty="0">
                <a:latin typeface="Calibri" charset="0"/>
              </a:rPr>
              <a:t>–</a:t>
            </a:r>
            <a:r>
              <a:rPr lang="en-US" dirty="0">
                <a:latin typeface="Calibri" charset="0"/>
              </a:rPr>
              <a:t> but few are well thought-through</a:t>
            </a:r>
          </a:p>
        </p:txBody>
      </p:sp>
      <p:sp>
        <p:nvSpPr>
          <p:cNvPr id="2785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2800" i="1">
                <a:solidFill>
                  <a:srgbClr val="FFFF00"/>
                </a:solidFill>
                <a:latin typeface="Times New Roman" charset="0"/>
                <a:ea typeface="ＭＳ Ｐゴシック" charset="0"/>
                <a:cs typeface="ＭＳ Ｐゴシック" charset="0"/>
              </a:defRPr>
            </a:lvl1pPr>
            <a:lvl2pPr marL="742950" indent="-285750">
              <a:defRPr sz="2800" i="1">
                <a:solidFill>
                  <a:srgbClr val="FFFF00"/>
                </a:solidFill>
                <a:latin typeface="Times New Roman" charset="0"/>
                <a:ea typeface="ＭＳ Ｐゴシック" charset="0"/>
              </a:defRPr>
            </a:lvl2pPr>
            <a:lvl3pPr marL="1143000" indent="-228600">
              <a:defRPr sz="2800" i="1">
                <a:solidFill>
                  <a:srgbClr val="FFFF00"/>
                </a:solidFill>
                <a:latin typeface="Times New Roman" charset="0"/>
                <a:ea typeface="ＭＳ Ｐゴシック" charset="0"/>
              </a:defRPr>
            </a:lvl3pPr>
            <a:lvl4pPr marL="1600200" indent="-228600">
              <a:defRPr sz="2800" i="1">
                <a:solidFill>
                  <a:srgbClr val="FFFF00"/>
                </a:solidFill>
                <a:latin typeface="Times New Roman" charset="0"/>
                <a:ea typeface="ＭＳ Ｐゴシック" charset="0"/>
              </a:defRPr>
            </a:lvl4pPr>
            <a:lvl5pPr marL="2057400" indent="-228600">
              <a:defRPr sz="2800" i="1">
                <a:solidFill>
                  <a:srgbClr val="FFFF00"/>
                </a:solidFill>
                <a:latin typeface="Times New Roman" charset="0"/>
                <a:ea typeface="ＭＳ Ｐゴシック" charset="0"/>
              </a:defRPr>
            </a:lvl5pPr>
            <a:lvl6pPr marL="2514600" indent="-228600" eaLnBrk="0" fontAlgn="base" hangingPunct="0">
              <a:spcBef>
                <a:spcPct val="0"/>
              </a:spcBef>
              <a:spcAft>
                <a:spcPct val="0"/>
              </a:spcAft>
              <a:defRPr sz="2800" i="1">
                <a:solidFill>
                  <a:srgbClr val="FFFF00"/>
                </a:solidFill>
                <a:latin typeface="Times New Roman" charset="0"/>
                <a:ea typeface="ＭＳ Ｐゴシック" charset="0"/>
              </a:defRPr>
            </a:lvl6pPr>
            <a:lvl7pPr marL="2971800" indent="-228600" eaLnBrk="0" fontAlgn="base" hangingPunct="0">
              <a:spcBef>
                <a:spcPct val="0"/>
              </a:spcBef>
              <a:spcAft>
                <a:spcPct val="0"/>
              </a:spcAft>
              <a:defRPr sz="2800" i="1">
                <a:solidFill>
                  <a:srgbClr val="FFFF00"/>
                </a:solidFill>
                <a:latin typeface="Times New Roman" charset="0"/>
                <a:ea typeface="ＭＳ Ｐゴシック" charset="0"/>
              </a:defRPr>
            </a:lvl7pPr>
            <a:lvl8pPr marL="3429000" indent="-228600" eaLnBrk="0" fontAlgn="base" hangingPunct="0">
              <a:spcBef>
                <a:spcPct val="0"/>
              </a:spcBef>
              <a:spcAft>
                <a:spcPct val="0"/>
              </a:spcAft>
              <a:defRPr sz="2800" i="1">
                <a:solidFill>
                  <a:srgbClr val="FFFF00"/>
                </a:solidFill>
                <a:latin typeface="Times New Roman" charset="0"/>
                <a:ea typeface="ＭＳ Ｐゴシック" charset="0"/>
              </a:defRPr>
            </a:lvl8pPr>
            <a:lvl9pPr marL="3886200" indent="-228600" eaLnBrk="0" fontAlgn="base" hangingPunct="0">
              <a:spcBef>
                <a:spcPct val="0"/>
              </a:spcBef>
              <a:spcAft>
                <a:spcPct val="0"/>
              </a:spcAft>
              <a:defRPr sz="2800" i="1">
                <a:solidFill>
                  <a:srgbClr val="FFFF00"/>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84B437E-1FFC-4748-949D-68147CB88A3D}" type="slidenum">
              <a:rPr kumimoji="0" lang="en-US" sz="1200" b="0" i="1"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US" sz="12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771303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118" lvl="1" defTabSz="457118"/>
            <a:endParaRPr lang="en-US" sz="2200" dirty="0">
              <a:solidFill>
                <a:prstClr val="black"/>
              </a:solidFill>
              <a:latin typeface="Xyngia"/>
              <a:cs typeface="Xyngia"/>
            </a:endParaRPr>
          </a:p>
          <a:p>
            <a:pPr marL="342900" indent="-342900" defTabSz="457118">
              <a:buFont typeface="Wingdings" charset="2"/>
              <a:buChar char="Ø"/>
            </a:pPr>
            <a:r>
              <a:rPr lang="en-US" sz="2200" dirty="0">
                <a:solidFill>
                  <a:prstClr val="black"/>
                </a:solidFill>
                <a:latin typeface="Xyngia"/>
                <a:cs typeface="Xyngia"/>
              </a:rPr>
              <a:t>What is off-putting for PMs?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AB0F5A-3913-4C49-975E-25E5707862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12208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40106818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13243801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LEARN THESE!!!   </a:t>
            </a:r>
            <a:r>
              <a:rPr lang="en-US" baseline="0" dirty="0">
                <a:latin typeface="Calibri" charset="0"/>
              </a:rPr>
              <a:t> </a:t>
            </a:r>
            <a:r>
              <a:rPr lang="en-US" dirty="0">
                <a:latin typeface="Calibri" charset="0"/>
              </a:rPr>
              <a:t>Everyone has an opinion </a:t>
            </a:r>
            <a:r>
              <a:rPr lang="mr-IN" dirty="0">
                <a:latin typeface="Calibri" charset="0"/>
              </a:rPr>
              <a:t>–</a:t>
            </a:r>
            <a:r>
              <a:rPr lang="en-US" dirty="0">
                <a:latin typeface="Calibri" charset="0"/>
              </a:rPr>
              <a:t> but few are well thought-through</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C75DFB-6948-CD4E-AD3F-03232AA3C7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38505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LEARN THESE!!!   </a:t>
            </a:r>
            <a:r>
              <a:rPr lang="en-US" baseline="0" dirty="0">
                <a:latin typeface="Calibri" charset="0"/>
              </a:rPr>
              <a:t> </a:t>
            </a:r>
            <a:r>
              <a:rPr lang="en-US" dirty="0">
                <a:latin typeface="Calibri" charset="0"/>
              </a:rPr>
              <a:t>Everyone has an opinion </a:t>
            </a:r>
            <a:r>
              <a:rPr lang="mr-IN" dirty="0">
                <a:latin typeface="Calibri" charset="0"/>
              </a:rPr>
              <a:t>–</a:t>
            </a:r>
            <a:r>
              <a:rPr lang="en-US" dirty="0">
                <a:latin typeface="Calibri" charset="0"/>
              </a:rPr>
              <a:t> but few are well thought-through</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C75DFB-6948-CD4E-AD3F-03232AA3C7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69624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 off books….. $3 if you are a website MEMBER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AB0F5A-3913-4C49-975E-25E5707862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3441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3087145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562" name="Rectangle 7"/>
          <p:cNvSpPr>
            <a:spLocks noGrp="1" noChangeArrowheads="1"/>
          </p:cNvSpPr>
          <p:nvPr>
            <p:ph type="sldNum" sz="quarter"/>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2443B0-F467-4A3A-990A-9A4530210C14}"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2256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itchFamily="18" charset="0"/>
              <a:buNone/>
              <a:tabLst/>
              <a:defRPr/>
            </a:pPr>
            <a:endParaRPr kumimoji="0" lang="en-US" sz="2400" b="0" i="0" u="none" strike="noStrike" kern="1200" cap="none" spc="0" normalizeH="0" baseline="0" noProof="0">
              <a:ln>
                <a:noFill/>
              </a:ln>
              <a:solidFill>
                <a:prstClr val="white"/>
              </a:solidFill>
              <a:effectLst/>
              <a:uLnTx/>
              <a:uFillTx/>
              <a:latin typeface="Times New Roman" pitchFamily="18" charset="0"/>
              <a:ea typeface="MS Gothic" pitchFamily="49" charset="-128"/>
              <a:cs typeface="+mn-cs"/>
            </a:endParaRPr>
          </a:p>
        </p:txBody>
      </p:sp>
      <p:sp>
        <p:nvSpPr>
          <p:cNvPr id="322564" name="Rectangle 2"/>
          <p:cNvSpPr>
            <a:spLocks noGrp="1" noChangeArrowheads="1"/>
          </p:cNvSpPr>
          <p:nvPr>
            <p:ph type="body"/>
          </p:nvPr>
        </p:nvSpPr>
        <p:spPr>
          <a:xfrm>
            <a:off x="914400" y="4343400"/>
            <a:ext cx="5029200" cy="4124325"/>
          </a:xfrm>
          <a:solidFill>
            <a:srgbClr val="FFFFFF"/>
          </a:solidFill>
          <a:ln w="9360">
            <a:solidFill>
              <a:srgbClr val="000000"/>
            </a:solidFill>
            <a:miter lim="800000"/>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1491117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
                <a:srgbClr val="000000"/>
              </a:buClr>
              <a:buSzPct val="100000"/>
              <a:buFont typeface="Arial" charset="0"/>
              <a:buNone/>
              <a:tabLst/>
              <a:defRPr/>
            </a:pPr>
            <a:fld id="{8E68F403-A23C-440E-8AA7-4C8726B56187}" type="slidenum">
              <a:rPr kumimoji="0" 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
                  <a:srgbClr val="000000"/>
                </a:buClr>
                <a:buSzPct val="100000"/>
                <a:buFont typeface="Arial" charset="0"/>
                <a:buNone/>
                <a:tabLst/>
                <a:defRPr/>
              </a:pPr>
              <a:t>27</a:t>
            </a:fld>
            <a:endParaRPr kumimoji="0" 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92865"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92866"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881585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4155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F43905-87C0-4543-81FD-C693DD844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2931" name="Rectangle 2"/>
          <p:cNvSpPr>
            <a:spLocks noGrp="1" noRot="1" noChangeAspect="1" noChangeArrowheads="1" noTextEdit="1"/>
          </p:cNvSpPr>
          <p:nvPr>
            <p:ph type="sldImg"/>
          </p:nvPr>
        </p:nvSpPr>
        <p:spPr>
          <a:xfrm>
            <a:off x="381000" y="685800"/>
            <a:ext cx="6096000" cy="3429000"/>
          </a:xfrm>
          <a:ln/>
        </p:spPr>
      </p:sp>
      <p:sp>
        <p:nvSpPr>
          <p:cNvPr id="252932"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207047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9"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1"/>
            <a:ext cx="8825659" cy="861420"/>
          </a:xfrm>
        </p:spPr>
        <p:txBody>
          <a:bodyPr anchor="t"/>
          <a:lstStyle>
            <a:lvl1pPr marL="0" indent="0" algn="l">
              <a:buNone/>
              <a:defRPr cap="all">
                <a:solidFill>
                  <a:schemeClr val="bg2">
                    <a:lumMod val="40000"/>
                    <a:lumOff val="6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5E6C96-D0D9-9F44-B2E9-7C98AD4BAD75}" type="datetimeFigureOut">
              <a:rPr lang="en-US" smtClean="0"/>
              <a:t>3/7/20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2592A6-2B6A-3C44-AFF7-869246E214E1}" type="slidenum">
              <a:rPr lang="en-US" smtClean="0"/>
              <a:t>‹#›</a:t>
            </a:fld>
            <a:endParaRPr lang="en-US"/>
          </a:p>
        </p:txBody>
      </p:sp>
    </p:spTree>
    <p:extLst>
      <p:ext uri="{BB962C8B-B14F-4D97-AF65-F5344CB8AC3E}">
        <p14:creationId xmlns:p14="http://schemas.microsoft.com/office/powerpoint/2010/main" val="2346552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7" y="4800587"/>
            <a:ext cx="8825657"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9"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557A9A-06D1-9E41-9AF3-E58D41E32270}" type="datetimeFigureOut">
              <a:rPr lang="en-US" smtClean="0"/>
              <a:t>3/7/20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F314C9-BCAF-0249-82D1-12F8A1F144CF}" type="slidenum">
              <a:rPr lang="en-US" smtClean="0"/>
              <a:t>‹#›</a:t>
            </a:fld>
            <a:endParaRPr lang="en-US"/>
          </a:p>
        </p:txBody>
      </p:sp>
    </p:spTree>
    <p:extLst>
      <p:ext uri="{BB962C8B-B14F-4D97-AF65-F5344CB8AC3E}">
        <p14:creationId xmlns:p14="http://schemas.microsoft.com/office/powerpoint/2010/main" val="7939799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4"/>
            <a:ext cx="10515600" cy="2852737"/>
          </a:xfrm>
        </p:spPr>
        <p:txBody>
          <a:bodyPr anchor="b"/>
          <a:lstStyle>
            <a:lvl1pPr>
              <a:defRPr sz="6000">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vl2pPr marL="457178" indent="0">
              <a:buNone/>
              <a:defRPr sz="2000">
                <a:solidFill>
                  <a:schemeClr val="tx1">
                    <a:tint val="75000"/>
                  </a:schemeClr>
                </a:solidFill>
              </a:defRPr>
            </a:lvl2pPr>
            <a:lvl3pPr marL="914354" indent="0">
              <a:buNone/>
              <a:defRPr sz="1867">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1748746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92588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atin typeface="Tahoma" panose="020B0604030504040204" pitchFamily="34" charset="0"/>
                <a:ea typeface="Tahoma" panose="020B0604030504040204" pitchFamily="34" charset="0"/>
                <a:cs typeface="Tahoma" panose="020B0604030504040204" pitchFamily="34" charset="0"/>
              </a:defRPr>
            </a:lvl1pPr>
            <a:lvl2pPr marL="457178" indent="0">
              <a:buNone/>
              <a:defRPr sz="2000" b="1"/>
            </a:lvl2pPr>
            <a:lvl3pPr marL="914354" indent="0">
              <a:buNone/>
              <a:defRPr sz="1867"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atin typeface="Tahoma" panose="020B0604030504040204" pitchFamily="34" charset="0"/>
                <a:ea typeface="Tahoma" panose="020B0604030504040204" pitchFamily="34" charset="0"/>
                <a:cs typeface="Tahoma" panose="020B0604030504040204" pitchFamily="34" charset="0"/>
              </a:defRPr>
            </a:lvl1pPr>
            <a:lvl2pPr marL="457178" indent="0">
              <a:buNone/>
              <a:defRPr sz="2000" b="1"/>
            </a:lvl2pPr>
            <a:lvl3pPr marL="914354" indent="0">
              <a:buNone/>
              <a:defRPr sz="1867"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p:cNvSpPr>
            <a:spLocks noGrp="1"/>
          </p:cNvSpPr>
          <p:nvPr>
            <p:ph sz="quarter" idx="4"/>
          </p:nvPr>
        </p:nvSpPr>
        <p:spPr>
          <a:xfrm>
            <a:off x="6172210" y="2505075"/>
            <a:ext cx="5183188" cy="368458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02229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37516036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9773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5183188" y="987450"/>
            <a:ext cx="6172200" cy="4873625"/>
          </a:xfrm>
        </p:spPr>
        <p:txBody>
          <a:bodyPr/>
          <a:lstStyle>
            <a:lvl1pPr>
              <a:defRPr sz="3200">
                <a:latin typeface="Tahoma" panose="020B0604030504040204" pitchFamily="34" charset="0"/>
                <a:ea typeface="Tahoma" panose="020B0604030504040204" pitchFamily="34" charset="0"/>
                <a:cs typeface="Tahoma" panose="020B0604030504040204" pitchFamily="34" charset="0"/>
              </a:defRPr>
            </a:lvl1pPr>
            <a:lvl2pPr>
              <a:defRPr sz="2800">
                <a:latin typeface="Tahoma" panose="020B0604030504040204" pitchFamily="34" charset="0"/>
                <a:ea typeface="Tahoma" panose="020B0604030504040204" pitchFamily="34" charset="0"/>
                <a:cs typeface="Tahoma" panose="020B0604030504040204" pitchFamily="34" charset="0"/>
              </a:defRPr>
            </a:lvl2pPr>
            <a:lvl3pPr>
              <a:defRPr sz="2400">
                <a:latin typeface="Tahoma" panose="020B0604030504040204" pitchFamily="34" charset="0"/>
                <a:ea typeface="Tahoma" panose="020B0604030504040204" pitchFamily="34" charset="0"/>
                <a:cs typeface="Tahoma" panose="020B0604030504040204" pitchFamily="34" charset="0"/>
              </a:defRPr>
            </a:lvl3pPr>
            <a:lvl4pPr>
              <a:defRPr sz="2000">
                <a:latin typeface="Tahoma" panose="020B0604030504040204" pitchFamily="34" charset="0"/>
                <a:ea typeface="Tahoma" panose="020B0604030504040204" pitchFamily="34" charset="0"/>
                <a:cs typeface="Tahoma" panose="020B0604030504040204" pitchFamily="34" charset="0"/>
              </a:defRPr>
            </a:lvl4pPr>
            <a:lvl5pPr>
              <a:defRPr sz="2000">
                <a:latin typeface="Tahoma" panose="020B0604030504040204" pitchFamily="34" charset="0"/>
                <a:ea typeface="Tahoma" panose="020B0604030504040204" pitchFamily="34" charset="0"/>
                <a:cs typeface="Tahoma" panose="020B060403050404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atin typeface="Tahoma" panose="020B0604030504040204" pitchFamily="34" charset="0"/>
                <a:ea typeface="Tahoma" panose="020B0604030504040204" pitchFamily="34" charset="0"/>
                <a:cs typeface="Tahoma" panose="020B0604030504040204" pitchFamily="34" charset="0"/>
              </a:defRPr>
            </a:lvl1pPr>
            <a:lvl2pPr marL="457178" indent="0">
              <a:buNone/>
              <a:defRPr sz="1467"/>
            </a:lvl2pPr>
            <a:lvl3pPr marL="914354" indent="0">
              <a:buNone/>
              <a:defRPr sz="1200"/>
            </a:lvl3pPr>
            <a:lvl4pPr marL="1371532" indent="0">
              <a:buNone/>
              <a:defRPr sz="1067"/>
            </a:lvl4pPr>
            <a:lvl5pPr marL="1828709" indent="0">
              <a:buNone/>
              <a:defRPr sz="1067"/>
            </a:lvl5pPr>
            <a:lvl6pPr marL="2285886" indent="0">
              <a:buNone/>
              <a:defRPr sz="1067"/>
            </a:lvl6pPr>
            <a:lvl7pPr marL="2743062" indent="0">
              <a:buNone/>
              <a:defRPr sz="1067"/>
            </a:lvl7pPr>
            <a:lvl8pPr marL="3200240" indent="0">
              <a:buNone/>
              <a:defRPr sz="1067"/>
            </a:lvl8pPr>
            <a:lvl9pPr marL="3657418" indent="0">
              <a:buNone/>
              <a:defRPr sz="1067"/>
            </a:lvl9pPr>
          </a:lstStyle>
          <a:p>
            <a:pPr lvl="0"/>
            <a:r>
              <a:rPr lang="en-US"/>
              <a:t>Edit Master text styles</a:t>
            </a:r>
          </a:p>
        </p:txBody>
      </p:sp>
    </p:spTree>
    <p:extLst>
      <p:ext uri="{BB962C8B-B14F-4D97-AF65-F5344CB8AC3E}">
        <p14:creationId xmlns:p14="http://schemas.microsoft.com/office/powerpoint/2010/main" val="42759552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50"/>
            <a:ext cx="6172200" cy="4873625"/>
          </a:xfrm>
        </p:spPr>
        <p:txBody>
          <a:bodyPr/>
          <a:lstStyle>
            <a:lvl1pPr marL="0" indent="0">
              <a:buNone/>
              <a:defRPr sz="3200">
                <a:latin typeface="Tahoma" panose="020B0604030504040204" pitchFamily="34" charset="0"/>
                <a:ea typeface="Tahoma" panose="020B0604030504040204" pitchFamily="34" charset="0"/>
                <a:cs typeface="Tahoma" panose="020B060403050404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atin typeface="Tahoma" panose="020B0604030504040204" pitchFamily="34" charset="0"/>
                <a:ea typeface="Tahoma" panose="020B0604030504040204" pitchFamily="34" charset="0"/>
                <a:cs typeface="Tahoma" panose="020B0604030504040204" pitchFamily="34" charset="0"/>
              </a:defRPr>
            </a:lvl1pPr>
            <a:lvl2pPr marL="457178" indent="0">
              <a:buNone/>
              <a:defRPr sz="1467"/>
            </a:lvl2pPr>
            <a:lvl3pPr marL="914354" indent="0">
              <a:buNone/>
              <a:defRPr sz="1200"/>
            </a:lvl3pPr>
            <a:lvl4pPr marL="1371532" indent="0">
              <a:buNone/>
              <a:defRPr sz="1067"/>
            </a:lvl4pPr>
            <a:lvl5pPr marL="1828709" indent="0">
              <a:buNone/>
              <a:defRPr sz="1067"/>
            </a:lvl5pPr>
            <a:lvl6pPr marL="2285886" indent="0">
              <a:buNone/>
              <a:defRPr sz="1067"/>
            </a:lvl6pPr>
            <a:lvl7pPr marL="2743062" indent="0">
              <a:buNone/>
              <a:defRPr sz="1067"/>
            </a:lvl7pPr>
            <a:lvl8pPr marL="3200240" indent="0">
              <a:buNone/>
              <a:defRPr sz="1067"/>
            </a:lvl8pPr>
            <a:lvl9pPr marL="3657418" indent="0">
              <a:buNone/>
              <a:defRPr sz="1067"/>
            </a:lvl9pPr>
          </a:lstStyle>
          <a:p>
            <a:pPr lvl="0"/>
            <a:r>
              <a:rPr lang="en-US"/>
              <a:t>Edit Master text styles</a:t>
            </a:r>
          </a:p>
        </p:txBody>
      </p:sp>
    </p:spTree>
    <p:extLst>
      <p:ext uri="{BB962C8B-B14F-4D97-AF65-F5344CB8AC3E}">
        <p14:creationId xmlns:p14="http://schemas.microsoft.com/office/powerpoint/2010/main" val="41496122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052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0"/>
            <a:ext cx="2628900" cy="5811839"/>
          </a:xfrm>
        </p:spPr>
        <p:txBody>
          <a:bodyPr vert="eaVert"/>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49" y="365150"/>
            <a:ext cx="7734300" cy="5811839"/>
          </a:xfrm>
        </p:spPr>
        <p:txBody>
          <a:bodyPr vert="eaVert"/>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0642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6858000"/>
          </a:xfrm>
          <a:prstGeom prst="rect">
            <a:avLst/>
          </a:prstGeom>
        </p:spPr>
        <p:txBody>
          <a:bodyPr lIns="34290" tIns="17145" rIns="34290" bIns="17145"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latin typeface="Calibri"/>
              </a:rPr>
              <a:pPr/>
              <a:t>‹#›</a:t>
            </a:fld>
            <a:endParaRPr>
              <a:solidFill>
                <a:srgbClr val="FFFFFF"/>
              </a:solidFill>
              <a:latin typeface="Calibri"/>
            </a:endParaRPr>
          </a:p>
        </p:txBody>
      </p:sp>
    </p:spTree>
    <p:extLst>
      <p:ext uri="{BB962C8B-B14F-4D97-AF65-F5344CB8AC3E}">
        <p14:creationId xmlns:p14="http://schemas.microsoft.com/office/powerpoint/2010/main" val="429032196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5" y="3657600"/>
            <a:ext cx="8825659" cy="2362200"/>
          </a:xfrm>
        </p:spPr>
        <p:txBody>
          <a:bodyPr anchor="ctr">
            <a:normAutofit/>
          </a:bodyPr>
          <a:lstStyle>
            <a:lvl1pPr marL="0" indent="0">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B557A9A-06D1-9E41-9AF3-E58D41E32270}" type="datetimeFigureOut">
              <a:rPr lang="en-US" smtClean="0"/>
              <a:t>3/7/20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314C9-BCAF-0249-82D1-12F8A1F144CF}" type="slidenum">
              <a:rPr lang="en-US" smtClean="0"/>
              <a:t>‹#›</a:t>
            </a:fld>
            <a:endParaRPr lang="en-US"/>
          </a:p>
        </p:txBody>
      </p:sp>
    </p:spTree>
    <p:extLst>
      <p:ext uri="{BB962C8B-B14F-4D97-AF65-F5344CB8AC3E}">
        <p14:creationId xmlns:p14="http://schemas.microsoft.com/office/powerpoint/2010/main" val="36232555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9"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1"/>
            <a:ext cx="8825659" cy="861420"/>
          </a:xfrm>
        </p:spPr>
        <p:txBody>
          <a:bodyPr anchor="t"/>
          <a:lstStyle>
            <a:lvl1pPr marL="0" indent="0" algn="l">
              <a:buNone/>
              <a:defRPr cap="all">
                <a:solidFill>
                  <a:schemeClr val="bg2">
                    <a:lumMod val="40000"/>
                    <a:lumOff val="6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5E6C96-D0D9-9F44-B2E9-7C98AD4BAD75}" type="datetimeFigureOut">
              <a:rPr lang="en-US" smtClean="0"/>
              <a:t>3/7/20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2592A6-2B6A-3C44-AFF7-869246E214E1}" type="slidenum">
              <a:rPr lang="en-US" smtClean="0"/>
              <a:t>‹#›</a:t>
            </a:fld>
            <a:endParaRPr lang="en-US"/>
          </a:p>
        </p:txBody>
      </p:sp>
    </p:spTree>
    <p:extLst>
      <p:ext uri="{BB962C8B-B14F-4D97-AF65-F5344CB8AC3E}">
        <p14:creationId xmlns:p14="http://schemas.microsoft.com/office/powerpoint/2010/main" val="704045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67970" name="Rectangle 2"/>
          <p:cNvSpPr>
            <a:spLocks noGrp="1" noChangeArrowheads="1"/>
          </p:cNvSpPr>
          <p:nvPr>
            <p:ph type="ctrTitle" sz="quarter"/>
          </p:nvPr>
        </p:nvSpPr>
        <p:spPr>
          <a:xfrm>
            <a:off x="914400" y="1676400"/>
            <a:ext cx="10363200" cy="1828800"/>
          </a:xfrm>
        </p:spPr>
        <p:txBody>
          <a:bodyPr/>
          <a:lstStyle>
            <a:lvl1pPr>
              <a:defRPr/>
            </a:lvl1pPr>
          </a:lstStyle>
          <a:p>
            <a:r>
              <a:rPr lang="en-US"/>
              <a:t>Click to edit Master title style</a:t>
            </a:r>
          </a:p>
        </p:txBody>
      </p:sp>
      <p:sp>
        <p:nvSpPr>
          <p:cNvPr id="467971" name="Rectangle 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7235BB-1D7F-4CC3-ABDE-F3E8595FFEF2}" type="slidenum">
              <a:rPr lang="en-US">
                <a:solidFill>
                  <a:srgbClr val="FFFFFF"/>
                </a:solidFill>
                <a:latin typeface="Tahoma"/>
                <a:cs typeface="Arial"/>
              </a:rPr>
              <a:pPr>
                <a:defRPr/>
              </a:pPr>
              <a:t>‹#›</a:t>
            </a:fld>
            <a:endParaRPr lang="en-US">
              <a:solidFill>
                <a:srgbClr val="FFFFFF"/>
              </a:solidFill>
              <a:latin typeface="Tahoma"/>
              <a:cs typeface="Arial"/>
            </a:endParaRPr>
          </a:p>
        </p:txBody>
      </p:sp>
    </p:spTree>
    <p:extLst>
      <p:ext uri="{BB962C8B-B14F-4D97-AF65-F5344CB8AC3E}">
        <p14:creationId xmlns:p14="http://schemas.microsoft.com/office/powerpoint/2010/main" val="28894170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EE5EEC-5D35-4B71-AF5A-3620350491B5}" type="slidenum">
              <a:rPr lang="en-US">
                <a:solidFill>
                  <a:srgbClr val="FFFFFF"/>
                </a:solidFill>
                <a:latin typeface="Tahoma"/>
                <a:cs typeface="Arial"/>
              </a:rPr>
              <a:pPr>
                <a:defRPr/>
              </a:pPr>
              <a:t>‹#›</a:t>
            </a:fld>
            <a:endParaRPr lang="en-US">
              <a:solidFill>
                <a:srgbClr val="FFFFFF"/>
              </a:solidFill>
              <a:latin typeface="Tahoma"/>
              <a:cs typeface="Arial"/>
            </a:endParaRPr>
          </a:p>
        </p:txBody>
      </p:sp>
    </p:spTree>
    <p:extLst>
      <p:ext uri="{BB962C8B-B14F-4D97-AF65-F5344CB8AC3E}">
        <p14:creationId xmlns:p14="http://schemas.microsoft.com/office/powerpoint/2010/main" val="16373062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70" indent="0">
              <a:buNone/>
              <a:defRPr sz="2400"/>
            </a:lvl2pPr>
            <a:lvl3pPr marL="1219140" indent="0">
              <a:buNone/>
              <a:defRPr sz="2133"/>
            </a:lvl3pPr>
            <a:lvl4pPr marL="1828709" indent="0">
              <a:buNone/>
              <a:defRPr sz="1867"/>
            </a:lvl4pPr>
            <a:lvl5pPr marL="2438278" indent="0">
              <a:buNone/>
              <a:defRPr sz="1867"/>
            </a:lvl5pPr>
            <a:lvl6pPr marL="3047848" indent="0">
              <a:buNone/>
              <a:defRPr sz="1867"/>
            </a:lvl6pPr>
            <a:lvl7pPr marL="3657418" indent="0">
              <a:buNone/>
              <a:defRPr sz="1867"/>
            </a:lvl7pPr>
            <a:lvl8pPr marL="4266987" indent="0">
              <a:buNone/>
              <a:defRPr sz="1867"/>
            </a:lvl8pPr>
            <a:lvl9pPr marL="4876557" indent="0">
              <a:buNone/>
              <a:defRPr sz="186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24684D-CB0A-40E7-AEF5-B6B9BDF82C73}" type="slidenum">
              <a:rPr lang="en-US">
                <a:solidFill>
                  <a:srgbClr val="FFFFFF"/>
                </a:solidFill>
                <a:latin typeface="Tahoma"/>
                <a:cs typeface="Arial"/>
              </a:rPr>
              <a:pPr>
                <a:defRPr/>
              </a:pPr>
              <a:t>‹#›</a:t>
            </a:fld>
            <a:endParaRPr lang="en-US">
              <a:solidFill>
                <a:srgbClr val="FFFFFF"/>
              </a:solidFill>
              <a:latin typeface="Tahoma"/>
              <a:cs typeface="Arial"/>
            </a:endParaRPr>
          </a:p>
        </p:txBody>
      </p:sp>
    </p:spTree>
    <p:extLst>
      <p:ext uri="{BB962C8B-B14F-4D97-AF65-F5344CB8AC3E}">
        <p14:creationId xmlns:p14="http://schemas.microsoft.com/office/powerpoint/2010/main" val="40705441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2866DD-C3E2-4CE7-8507-02BFA148D719}" type="slidenum">
              <a:rPr lang="en-US">
                <a:solidFill>
                  <a:srgbClr val="FFFFFF"/>
                </a:solidFill>
                <a:latin typeface="Tahoma"/>
                <a:cs typeface="Arial"/>
              </a:rPr>
              <a:pPr>
                <a:defRPr/>
              </a:pPr>
              <a:t>‹#›</a:t>
            </a:fld>
            <a:endParaRPr lang="en-US">
              <a:solidFill>
                <a:srgbClr val="FFFFFF"/>
              </a:solidFill>
              <a:latin typeface="Tahoma"/>
              <a:cs typeface="Arial"/>
            </a:endParaRPr>
          </a:p>
        </p:txBody>
      </p:sp>
    </p:spTree>
    <p:extLst>
      <p:ext uri="{BB962C8B-B14F-4D97-AF65-F5344CB8AC3E}">
        <p14:creationId xmlns:p14="http://schemas.microsoft.com/office/powerpoint/2010/main" val="42019740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9D434AD-308C-4F3F-BB42-39CB4FFD3A58}" type="slidenum">
              <a:rPr lang="en-US">
                <a:solidFill>
                  <a:srgbClr val="FFFFFF"/>
                </a:solidFill>
                <a:latin typeface="Tahoma"/>
                <a:cs typeface="Arial"/>
              </a:rPr>
              <a:pPr>
                <a:defRPr/>
              </a:pPr>
              <a:t>‹#›</a:t>
            </a:fld>
            <a:endParaRPr lang="en-US">
              <a:solidFill>
                <a:srgbClr val="FFFFFF"/>
              </a:solidFill>
              <a:latin typeface="Tahoma"/>
              <a:cs typeface="Arial"/>
            </a:endParaRPr>
          </a:p>
        </p:txBody>
      </p:sp>
    </p:spTree>
    <p:extLst>
      <p:ext uri="{BB962C8B-B14F-4D97-AF65-F5344CB8AC3E}">
        <p14:creationId xmlns:p14="http://schemas.microsoft.com/office/powerpoint/2010/main" val="8502343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CDBE12-71C6-4407-9487-EDB9BCF4134F}" type="slidenum">
              <a:rPr lang="en-US">
                <a:solidFill>
                  <a:srgbClr val="FFFFFF"/>
                </a:solidFill>
                <a:latin typeface="Tahoma"/>
                <a:cs typeface="Arial"/>
              </a:rPr>
              <a:pPr>
                <a:defRPr/>
              </a:pPr>
              <a:t>‹#›</a:t>
            </a:fld>
            <a:endParaRPr lang="en-US">
              <a:solidFill>
                <a:srgbClr val="FFFFFF"/>
              </a:solidFill>
              <a:latin typeface="Tahoma"/>
              <a:cs typeface="Arial"/>
            </a:endParaRPr>
          </a:p>
        </p:txBody>
      </p:sp>
    </p:spTree>
    <p:extLst>
      <p:ext uri="{BB962C8B-B14F-4D97-AF65-F5344CB8AC3E}">
        <p14:creationId xmlns:p14="http://schemas.microsoft.com/office/powerpoint/2010/main" val="14668150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4CBCD75-0214-4705-ADAB-041E0933093C}" type="slidenum">
              <a:rPr lang="en-US">
                <a:solidFill>
                  <a:srgbClr val="FFFFFF"/>
                </a:solidFill>
                <a:latin typeface="Tahoma"/>
                <a:cs typeface="Arial"/>
              </a:rPr>
              <a:pPr>
                <a:defRPr/>
              </a:pPr>
              <a:t>‹#›</a:t>
            </a:fld>
            <a:endParaRPr lang="en-US">
              <a:solidFill>
                <a:srgbClr val="FFFFFF"/>
              </a:solidFill>
              <a:latin typeface="Tahoma"/>
              <a:cs typeface="Arial"/>
            </a:endParaRPr>
          </a:p>
        </p:txBody>
      </p:sp>
    </p:spTree>
    <p:extLst>
      <p:ext uri="{BB962C8B-B14F-4D97-AF65-F5344CB8AC3E}">
        <p14:creationId xmlns:p14="http://schemas.microsoft.com/office/powerpoint/2010/main" val="4883237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80"/>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0EAFA1-F5C5-4BBD-9607-26F65DB31A7A}" type="slidenum">
              <a:rPr lang="en-US">
                <a:solidFill>
                  <a:srgbClr val="FFFFFF"/>
                </a:solidFill>
                <a:latin typeface="Tahoma"/>
                <a:cs typeface="Arial"/>
              </a:rPr>
              <a:pPr>
                <a:defRPr/>
              </a:pPr>
              <a:t>‹#›</a:t>
            </a:fld>
            <a:endParaRPr lang="en-US">
              <a:solidFill>
                <a:srgbClr val="FFFFFF"/>
              </a:solidFill>
              <a:latin typeface="Tahoma"/>
              <a:cs typeface="Arial"/>
            </a:endParaRPr>
          </a:p>
        </p:txBody>
      </p:sp>
    </p:spTree>
    <p:extLst>
      <p:ext uri="{BB962C8B-B14F-4D97-AF65-F5344CB8AC3E}">
        <p14:creationId xmlns:p14="http://schemas.microsoft.com/office/powerpoint/2010/main" val="41473607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pPr lvl="0"/>
            <a:endParaRPr lang="en-US" noProof="0"/>
          </a:p>
        </p:txBody>
      </p:sp>
      <p:sp>
        <p:nvSpPr>
          <p:cNvPr id="4" name="Text Placeholder 3"/>
          <p:cNvSpPr>
            <a:spLocks noGrp="1"/>
          </p:cNvSpPr>
          <p:nvPr>
            <p:ph type="body" sz="half" idx="2"/>
          </p:nvPr>
        </p:nvSpPr>
        <p:spPr>
          <a:xfrm>
            <a:off x="2389717" y="5367365"/>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067E3A-6BB8-447A-B3C9-DFB996FDFBB8}" type="slidenum">
              <a:rPr lang="en-US">
                <a:solidFill>
                  <a:srgbClr val="FFFFFF"/>
                </a:solidFill>
                <a:latin typeface="Tahoma"/>
                <a:cs typeface="Arial"/>
              </a:rPr>
              <a:pPr>
                <a:defRPr/>
              </a:pPr>
              <a:t>‹#›</a:t>
            </a:fld>
            <a:endParaRPr lang="en-US">
              <a:solidFill>
                <a:srgbClr val="FFFFFF"/>
              </a:solidFill>
              <a:latin typeface="Tahoma"/>
              <a:cs typeface="Arial"/>
            </a:endParaRPr>
          </a:p>
        </p:txBody>
      </p:sp>
    </p:spTree>
    <p:extLst>
      <p:ext uri="{BB962C8B-B14F-4D97-AF65-F5344CB8AC3E}">
        <p14:creationId xmlns:p14="http://schemas.microsoft.com/office/powerpoint/2010/main" val="2480614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1"/>
            <a:ext cx="7999315" cy="2323375"/>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1" y="3771174"/>
            <a:ext cx="7279649" cy="342175"/>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5" y="4350657"/>
            <a:ext cx="8825659" cy="1676400"/>
          </a:xfrm>
        </p:spPr>
        <p:txBody>
          <a:bodyPr anchor="ctr">
            <a:normAutofit/>
          </a:bodyPr>
          <a:lstStyle>
            <a:lvl1pPr marL="0" indent="0">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B557A9A-06D1-9E41-9AF3-E58D41E32270}" type="datetimeFigureOut">
              <a:rPr lang="en-US" smtClean="0"/>
              <a:t>3/7/20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314C9-BCAF-0249-82D1-12F8A1F144CF}"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9330491" y="2613788"/>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9285954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3C626D-794B-47AE-9FB1-FBA758FB45DF}" type="slidenum">
              <a:rPr lang="en-US">
                <a:solidFill>
                  <a:srgbClr val="FFFFFF"/>
                </a:solidFill>
                <a:latin typeface="Tahoma"/>
                <a:cs typeface="Arial"/>
              </a:rPr>
              <a:pPr>
                <a:defRPr/>
              </a:pPr>
              <a:t>‹#›</a:t>
            </a:fld>
            <a:endParaRPr lang="en-US">
              <a:solidFill>
                <a:srgbClr val="FFFFFF"/>
              </a:solidFill>
              <a:latin typeface="Tahoma"/>
              <a:cs typeface="Arial"/>
            </a:endParaRPr>
          </a:p>
        </p:txBody>
      </p:sp>
    </p:spTree>
    <p:extLst>
      <p:ext uri="{BB962C8B-B14F-4D97-AF65-F5344CB8AC3E}">
        <p14:creationId xmlns:p14="http://schemas.microsoft.com/office/powerpoint/2010/main" val="17406302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672E2F-0045-4F60-8775-A0C1EC0AE034}" type="slidenum">
              <a:rPr lang="en-US">
                <a:solidFill>
                  <a:srgbClr val="FFFFFF"/>
                </a:solidFill>
                <a:latin typeface="Tahoma"/>
                <a:cs typeface="Arial"/>
              </a:rPr>
              <a:pPr>
                <a:defRPr/>
              </a:pPr>
              <a:t>‹#›</a:t>
            </a:fld>
            <a:endParaRPr lang="en-US">
              <a:solidFill>
                <a:srgbClr val="FFFFFF"/>
              </a:solidFill>
              <a:latin typeface="Tahoma"/>
              <a:cs typeface="Arial"/>
            </a:endParaRPr>
          </a:p>
        </p:txBody>
      </p:sp>
    </p:spTree>
    <p:extLst>
      <p:ext uri="{BB962C8B-B14F-4D97-AF65-F5344CB8AC3E}">
        <p14:creationId xmlns:p14="http://schemas.microsoft.com/office/powerpoint/2010/main" val="3033231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1800"/>
            </a:lvl1pPr>
            <a:lvl2pPr marL="342883"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7" indent="0" algn="ctr">
              <a:buNone/>
              <a:defRPr sz="1200"/>
            </a:lvl7pPr>
            <a:lvl8pPr marL="2400180" indent="0" algn="ctr">
              <a:buNone/>
              <a:defRPr sz="1200"/>
            </a:lvl8pPr>
            <a:lvl9pPr marL="2743063"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DF32F0-3AD7-B74D-92EC-182059948EB5}" type="datetimeFigureOut">
              <a:rPr lang="en-US" smtClean="0"/>
              <a:t>3/7/20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4E533-AC0B-684C-8D5B-7A723924F108}" type="slidenum">
              <a:rPr lang="en-US" smtClean="0"/>
              <a:t>‹#›</a:t>
            </a:fld>
            <a:endParaRPr lang="en-US"/>
          </a:p>
        </p:txBody>
      </p:sp>
    </p:spTree>
    <p:extLst>
      <p:ext uri="{BB962C8B-B14F-4D97-AF65-F5344CB8AC3E}">
        <p14:creationId xmlns:p14="http://schemas.microsoft.com/office/powerpoint/2010/main" val="31219072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DF32F0-3AD7-B74D-92EC-182059948EB5}" type="datetimeFigureOut">
              <a:rPr lang="en-US" smtClean="0"/>
              <a:t>3/7/20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4E533-AC0B-684C-8D5B-7A723924F108}" type="slidenum">
              <a:rPr lang="en-US" smtClean="0"/>
              <a:t>‹#›</a:t>
            </a:fld>
            <a:endParaRPr lang="en-US"/>
          </a:p>
        </p:txBody>
      </p:sp>
    </p:spTree>
    <p:extLst>
      <p:ext uri="{BB962C8B-B14F-4D97-AF65-F5344CB8AC3E}">
        <p14:creationId xmlns:p14="http://schemas.microsoft.com/office/powerpoint/2010/main" val="16783688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883" indent="0">
              <a:buNone/>
              <a:defRPr sz="1500">
                <a:solidFill>
                  <a:schemeClr val="tx1">
                    <a:tint val="75000"/>
                  </a:schemeClr>
                </a:solidFill>
              </a:defRPr>
            </a:lvl2pPr>
            <a:lvl3pPr marL="685766" indent="0">
              <a:buNone/>
              <a:defRPr sz="1351">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4"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3"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DF32F0-3AD7-B74D-92EC-182059948EB5}" type="datetimeFigureOut">
              <a:rPr lang="en-US" smtClean="0"/>
              <a:t>3/7/20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4E533-AC0B-684C-8D5B-7A723924F108}" type="slidenum">
              <a:rPr lang="en-US" smtClean="0"/>
              <a:t>‹#›</a:t>
            </a:fld>
            <a:endParaRPr lang="en-US"/>
          </a:p>
        </p:txBody>
      </p:sp>
    </p:spTree>
    <p:extLst>
      <p:ext uri="{BB962C8B-B14F-4D97-AF65-F5344CB8AC3E}">
        <p14:creationId xmlns:p14="http://schemas.microsoft.com/office/powerpoint/2010/main" val="40257345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DF32F0-3AD7-B74D-92EC-182059948EB5}" type="datetimeFigureOut">
              <a:rPr lang="en-US" smtClean="0"/>
              <a:t>3/7/20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4E533-AC0B-684C-8D5B-7A723924F108}" type="slidenum">
              <a:rPr lang="en-US" smtClean="0"/>
              <a:t>‹#›</a:t>
            </a:fld>
            <a:endParaRPr lang="en-US"/>
          </a:p>
        </p:txBody>
      </p:sp>
    </p:spTree>
    <p:extLst>
      <p:ext uri="{BB962C8B-B14F-4D97-AF65-F5344CB8AC3E}">
        <p14:creationId xmlns:p14="http://schemas.microsoft.com/office/powerpoint/2010/main" val="28017159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5" y="1681163"/>
            <a:ext cx="5183188" cy="823912"/>
          </a:xfrm>
        </p:spPr>
        <p:txBody>
          <a:bodyPr anchor="b"/>
          <a:lstStyle>
            <a:lvl1pPr marL="0" indent="0">
              <a:buNone/>
              <a:defRPr sz="1800" b="1"/>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Edit Master text styles</a:t>
            </a:r>
          </a:p>
        </p:txBody>
      </p:sp>
      <p:sp>
        <p:nvSpPr>
          <p:cNvPr id="6" name="Content Placeholder 5"/>
          <p:cNvSpPr>
            <a:spLocks noGrp="1"/>
          </p:cNvSpPr>
          <p:nvPr>
            <p:ph sz="quarter" idx="4"/>
          </p:nvPr>
        </p:nvSpPr>
        <p:spPr>
          <a:xfrm>
            <a:off x="6172205"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DF32F0-3AD7-B74D-92EC-182059948EB5}" type="datetimeFigureOut">
              <a:rPr lang="en-US" smtClean="0"/>
              <a:t>3/7/20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04E533-AC0B-684C-8D5B-7A723924F108}" type="slidenum">
              <a:rPr lang="en-US" smtClean="0"/>
              <a:t>‹#›</a:t>
            </a:fld>
            <a:endParaRPr lang="en-US"/>
          </a:p>
        </p:txBody>
      </p:sp>
    </p:spTree>
    <p:extLst>
      <p:ext uri="{BB962C8B-B14F-4D97-AF65-F5344CB8AC3E}">
        <p14:creationId xmlns:p14="http://schemas.microsoft.com/office/powerpoint/2010/main" val="34867955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DF32F0-3AD7-B74D-92EC-182059948EB5}" type="datetimeFigureOut">
              <a:rPr lang="en-US" smtClean="0"/>
              <a:t>3/7/20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04E533-AC0B-684C-8D5B-7A723924F108}" type="slidenum">
              <a:rPr lang="en-US" smtClean="0"/>
              <a:t>‹#›</a:t>
            </a:fld>
            <a:endParaRPr lang="en-US"/>
          </a:p>
        </p:txBody>
      </p:sp>
    </p:spTree>
    <p:extLst>
      <p:ext uri="{BB962C8B-B14F-4D97-AF65-F5344CB8AC3E}">
        <p14:creationId xmlns:p14="http://schemas.microsoft.com/office/powerpoint/2010/main" val="25396092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DF32F0-3AD7-B74D-92EC-182059948EB5}" type="datetimeFigureOut">
              <a:rPr lang="en-US" smtClean="0"/>
              <a:t>3/7/20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04E533-AC0B-684C-8D5B-7A723924F108}" type="slidenum">
              <a:rPr lang="en-US" smtClean="0"/>
              <a:t>‹#›</a:t>
            </a:fld>
            <a:endParaRPr lang="en-US"/>
          </a:p>
        </p:txBody>
      </p:sp>
    </p:spTree>
    <p:extLst>
      <p:ext uri="{BB962C8B-B14F-4D97-AF65-F5344CB8AC3E}">
        <p14:creationId xmlns:p14="http://schemas.microsoft.com/office/powerpoint/2010/main" val="17883235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200"/>
            </a:lvl1pPr>
            <a:lvl2pPr marL="342883" indent="0">
              <a:buNone/>
              <a:defRPr sz="1051"/>
            </a:lvl2pPr>
            <a:lvl3pPr marL="685766" indent="0">
              <a:buNone/>
              <a:defRPr sz="900"/>
            </a:lvl3pPr>
            <a:lvl4pPr marL="1028649" indent="0">
              <a:buNone/>
              <a:defRPr sz="751"/>
            </a:lvl4pPr>
            <a:lvl5pPr marL="1371532" indent="0">
              <a:buNone/>
              <a:defRPr sz="751"/>
            </a:lvl5pPr>
            <a:lvl6pPr marL="1714414" indent="0">
              <a:buNone/>
              <a:defRPr sz="751"/>
            </a:lvl6pPr>
            <a:lvl7pPr marL="2057297" indent="0">
              <a:buNone/>
              <a:defRPr sz="751"/>
            </a:lvl7pPr>
            <a:lvl8pPr marL="2400180" indent="0">
              <a:buNone/>
              <a:defRPr sz="751"/>
            </a:lvl8pPr>
            <a:lvl9pPr marL="2743063" indent="0">
              <a:buNone/>
              <a:defRPr sz="751"/>
            </a:lvl9pPr>
          </a:lstStyle>
          <a:p>
            <a:pPr lvl="0"/>
            <a:r>
              <a:rPr lang="en-US"/>
              <a:t>Edit Master text styles</a:t>
            </a:r>
          </a:p>
        </p:txBody>
      </p:sp>
      <p:sp>
        <p:nvSpPr>
          <p:cNvPr id="5" name="Date Placeholder 4"/>
          <p:cNvSpPr>
            <a:spLocks noGrp="1"/>
          </p:cNvSpPr>
          <p:nvPr>
            <p:ph type="dt" sz="half" idx="10"/>
          </p:nvPr>
        </p:nvSpPr>
        <p:spPr/>
        <p:txBody>
          <a:bodyPr/>
          <a:lstStyle/>
          <a:p>
            <a:fld id="{8ADF32F0-3AD7-B74D-92EC-182059948EB5}" type="datetimeFigureOut">
              <a:rPr lang="en-US" smtClean="0"/>
              <a:t>3/7/20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4E533-AC0B-684C-8D5B-7A723924F108}" type="slidenum">
              <a:rPr lang="en-US" smtClean="0"/>
              <a:t>‹#›</a:t>
            </a:fld>
            <a:endParaRPr lang="en-US"/>
          </a:p>
        </p:txBody>
      </p:sp>
    </p:spTree>
    <p:extLst>
      <p:ext uri="{BB962C8B-B14F-4D97-AF65-F5344CB8AC3E}">
        <p14:creationId xmlns:p14="http://schemas.microsoft.com/office/powerpoint/2010/main" val="2089788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5" y="3124202"/>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9" cy="860400"/>
          </a:xfrm>
        </p:spPr>
        <p:txBody>
          <a:bodyPr anchor="t"/>
          <a:lstStyle>
            <a:lvl1pPr marL="0" indent="0" algn="l">
              <a:buNone/>
              <a:defRPr sz="2000" cap="none">
                <a:solidFill>
                  <a:schemeClr val="bg2">
                    <a:lumMod val="40000"/>
                    <a:lumOff val="6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557A9A-06D1-9E41-9AF3-E58D41E32270}" type="datetimeFigureOut">
              <a:rPr lang="en-US" smtClean="0"/>
              <a:t>3/7/20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314C9-BCAF-0249-82D1-12F8A1F144CF}" type="slidenum">
              <a:rPr lang="en-US" smtClean="0"/>
              <a:t>‹#›</a:t>
            </a:fld>
            <a:endParaRPr lang="en-US"/>
          </a:p>
        </p:txBody>
      </p:sp>
    </p:spTree>
    <p:extLst>
      <p:ext uri="{BB962C8B-B14F-4D97-AF65-F5344CB8AC3E}">
        <p14:creationId xmlns:p14="http://schemas.microsoft.com/office/powerpoint/2010/main" val="33226262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200"/>
            </a:lvl1pPr>
            <a:lvl2pPr marL="342883" indent="0">
              <a:buNone/>
              <a:defRPr sz="1051"/>
            </a:lvl2pPr>
            <a:lvl3pPr marL="685766" indent="0">
              <a:buNone/>
              <a:defRPr sz="900"/>
            </a:lvl3pPr>
            <a:lvl4pPr marL="1028649" indent="0">
              <a:buNone/>
              <a:defRPr sz="751"/>
            </a:lvl4pPr>
            <a:lvl5pPr marL="1371532" indent="0">
              <a:buNone/>
              <a:defRPr sz="751"/>
            </a:lvl5pPr>
            <a:lvl6pPr marL="1714414" indent="0">
              <a:buNone/>
              <a:defRPr sz="751"/>
            </a:lvl6pPr>
            <a:lvl7pPr marL="2057297" indent="0">
              <a:buNone/>
              <a:defRPr sz="751"/>
            </a:lvl7pPr>
            <a:lvl8pPr marL="2400180" indent="0">
              <a:buNone/>
              <a:defRPr sz="751"/>
            </a:lvl8pPr>
            <a:lvl9pPr marL="2743063" indent="0">
              <a:buNone/>
              <a:defRPr sz="751"/>
            </a:lvl9pPr>
          </a:lstStyle>
          <a:p>
            <a:pPr lvl="0"/>
            <a:r>
              <a:rPr lang="en-US"/>
              <a:t>Edit Master text styles</a:t>
            </a:r>
          </a:p>
        </p:txBody>
      </p:sp>
      <p:sp>
        <p:nvSpPr>
          <p:cNvPr id="5" name="Date Placeholder 4"/>
          <p:cNvSpPr>
            <a:spLocks noGrp="1"/>
          </p:cNvSpPr>
          <p:nvPr>
            <p:ph type="dt" sz="half" idx="10"/>
          </p:nvPr>
        </p:nvSpPr>
        <p:spPr/>
        <p:txBody>
          <a:bodyPr/>
          <a:lstStyle/>
          <a:p>
            <a:fld id="{8ADF32F0-3AD7-B74D-92EC-182059948EB5}" type="datetimeFigureOut">
              <a:rPr lang="en-US" smtClean="0"/>
              <a:t>3/7/20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4E533-AC0B-684C-8D5B-7A723924F108}" type="slidenum">
              <a:rPr lang="en-US" smtClean="0"/>
              <a:t>‹#›</a:t>
            </a:fld>
            <a:endParaRPr lang="en-US"/>
          </a:p>
        </p:txBody>
      </p:sp>
    </p:spTree>
    <p:extLst>
      <p:ext uri="{BB962C8B-B14F-4D97-AF65-F5344CB8AC3E}">
        <p14:creationId xmlns:p14="http://schemas.microsoft.com/office/powerpoint/2010/main" val="20908605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DF32F0-3AD7-B74D-92EC-182059948EB5}" type="datetimeFigureOut">
              <a:rPr lang="en-US" smtClean="0"/>
              <a:t>3/7/20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4E533-AC0B-684C-8D5B-7A723924F108}" type="slidenum">
              <a:rPr lang="en-US" smtClean="0"/>
              <a:t>‹#›</a:t>
            </a:fld>
            <a:endParaRPr lang="en-US"/>
          </a:p>
        </p:txBody>
      </p:sp>
    </p:spTree>
    <p:extLst>
      <p:ext uri="{BB962C8B-B14F-4D97-AF65-F5344CB8AC3E}">
        <p14:creationId xmlns:p14="http://schemas.microsoft.com/office/powerpoint/2010/main" val="2592246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5"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DF32F0-3AD7-B74D-92EC-182059948EB5}" type="datetimeFigureOut">
              <a:rPr lang="en-US" smtClean="0"/>
              <a:t>3/7/20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4E533-AC0B-684C-8D5B-7A723924F108}" type="slidenum">
              <a:rPr lang="en-US" smtClean="0"/>
              <a:t>‹#›</a:t>
            </a:fld>
            <a:endParaRPr lang="en-US"/>
          </a:p>
        </p:txBody>
      </p:sp>
    </p:spTree>
    <p:extLst>
      <p:ext uri="{BB962C8B-B14F-4D97-AF65-F5344CB8AC3E}">
        <p14:creationId xmlns:p14="http://schemas.microsoft.com/office/powerpoint/2010/main" val="15702690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55" indent="0" algn="ctr">
              <a:buNone/>
              <a:defRPr/>
            </a:lvl2pPr>
            <a:lvl3pPr marL="1219110" indent="0" algn="ctr">
              <a:buNone/>
              <a:defRPr/>
            </a:lvl3pPr>
            <a:lvl4pPr marL="1828664" indent="0" algn="ctr">
              <a:buNone/>
              <a:defRPr/>
            </a:lvl4pPr>
            <a:lvl5pPr marL="2438218" indent="0" algn="ctr">
              <a:buNone/>
              <a:defRPr/>
            </a:lvl5pPr>
            <a:lvl6pPr marL="3047772" indent="0" algn="ctr">
              <a:buNone/>
              <a:defRPr/>
            </a:lvl6pPr>
            <a:lvl7pPr marL="3657327" indent="0" algn="ctr">
              <a:buNone/>
              <a:defRPr/>
            </a:lvl7pPr>
            <a:lvl8pPr marL="4266880" indent="0" algn="ctr">
              <a:buNone/>
              <a:defRPr/>
            </a:lvl8pPr>
            <a:lvl9pPr marL="487643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C69BF7-2C82-4493-9322-BB5BEFF37C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825337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38A14B-9AA4-43EE-9559-B08E77F0F6A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663774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55" indent="0">
              <a:buNone/>
              <a:defRPr sz="2400"/>
            </a:lvl2pPr>
            <a:lvl3pPr marL="1219110" indent="0">
              <a:buNone/>
              <a:defRPr sz="2133"/>
            </a:lvl3pPr>
            <a:lvl4pPr marL="1828664" indent="0">
              <a:buNone/>
              <a:defRPr sz="1867"/>
            </a:lvl4pPr>
            <a:lvl5pPr marL="2438218" indent="0">
              <a:buNone/>
              <a:defRPr sz="1867"/>
            </a:lvl5pPr>
            <a:lvl6pPr marL="3047772" indent="0">
              <a:buNone/>
              <a:defRPr sz="1867"/>
            </a:lvl6pPr>
            <a:lvl7pPr marL="3657327" indent="0">
              <a:buNone/>
              <a:defRPr sz="1867"/>
            </a:lvl7pPr>
            <a:lvl8pPr marL="4266880" indent="0">
              <a:buNone/>
              <a:defRPr sz="1867"/>
            </a:lvl8pPr>
            <a:lvl9pPr marL="4876435" indent="0">
              <a:buNone/>
              <a:defRPr sz="186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3FD32D-B183-4C14-9A1F-AA696613C21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410175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90DBAE-7FF5-42FE-A419-4502FEE1093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740613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55" indent="0">
              <a:buNone/>
              <a:defRPr sz="2667" b="1"/>
            </a:lvl2pPr>
            <a:lvl3pPr marL="1219110" indent="0">
              <a:buNone/>
              <a:defRPr sz="2400" b="1"/>
            </a:lvl3pPr>
            <a:lvl4pPr marL="1828664" indent="0">
              <a:buNone/>
              <a:defRPr sz="2133" b="1"/>
            </a:lvl4pPr>
            <a:lvl5pPr marL="2438218" indent="0">
              <a:buNone/>
              <a:defRPr sz="2133" b="1"/>
            </a:lvl5pPr>
            <a:lvl6pPr marL="3047772" indent="0">
              <a:buNone/>
              <a:defRPr sz="2133" b="1"/>
            </a:lvl6pPr>
            <a:lvl7pPr marL="3657327" indent="0">
              <a:buNone/>
              <a:defRPr sz="2133" b="1"/>
            </a:lvl7pPr>
            <a:lvl8pPr marL="4266880" indent="0">
              <a:buNone/>
              <a:defRPr sz="2133" b="1"/>
            </a:lvl8pPr>
            <a:lvl9pPr marL="4876435"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2" y="1535113"/>
            <a:ext cx="5389033" cy="639763"/>
          </a:xfrm>
        </p:spPr>
        <p:txBody>
          <a:bodyPr anchor="b"/>
          <a:lstStyle>
            <a:lvl1pPr marL="0" indent="0">
              <a:buNone/>
              <a:defRPr sz="3200" b="1"/>
            </a:lvl1pPr>
            <a:lvl2pPr marL="609555" indent="0">
              <a:buNone/>
              <a:defRPr sz="2667" b="1"/>
            </a:lvl2pPr>
            <a:lvl3pPr marL="1219110" indent="0">
              <a:buNone/>
              <a:defRPr sz="2400" b="1"/>
            </a:lvl3pPr>
            <a:lvl4pPr marL="1828664" indent="0">
              <a:buNone/>
              <a:defRPr sz="2133" b="1"/>
            </a:lvl4pPr>
            <a:lvl5pPr marL="2438218" indent="0">
              <a:buNone/>
              <a:defRPr sz="2133" b="1"/>
            </a:lvl5pPr>
            <a:lvl6pPr marL="3047772" indent="0">
              <a:buNone/>
              <a:defRPr sz="2133" b="1"/>
            </a:lvl6pPr>
            <a:lvl7pPr marL="3657327" indent="0">
              <a:buNone/>
              <a:defRPr sz="2133" b="1"/>
            </a:lvl7pPr>
            <a:lvl8pPr marL="4266880" indent="0">
              <a:buNone/>
              <a:defRPr sz="2133" b="1"/>
            </a:lvl8pPr>
            <a:lvl9pPr marL="4876435"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8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EC7B26B2-BCF9-4E51-A508-C3158718CB1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931586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0AA72D-FDDC-401A-80AC-BFF8EE5EC1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692771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312C3BB0-9A4A-4CD7-B96C-3C594FF0F82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00146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1"/>
            <a:ext cx="2946867" cy="576263"/>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1" cy="3589339"/>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61" y="1981201"/>
            <a:ext cx="2936241" cy="576263"/>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5" y="2667000"/>
            <a:ext cx="2946795" cy="3589339"/>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1" y="1981201"/>
            <a:ext cx="2932113" cy="576263"/>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1" y="2667000"/>
            <a:ext cx="2932113" cy="3589339"/>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cxnSp>
        <p:nvCxnSpPr>
          <p:cNvPr id="17" name="Straight Connector 16"/>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B557A9A-06D1-9E41-9AF3-E58D41E32270}" type="datetimeFigureOut">
              <a:rPr lang="en-US" smtClean="0"/>
              <a:t>3/7/20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314C9-BCAF-0249-82D1-12F8A1F144CF}" type="slidenum">
              <a:rPr lang="en-US" smtClean="0"/>
              <a:t>‹#›</a:t>
            </a:fld>
            <a:endParaRPr lang="en-US"/>
          </a:p>
        </p:txBody>
      </p:sp>
    </p:spTree>
    <p:extLst>
      <p:ext uri="{BB962C8B-B14F-4D97-AF65-F5344CB8AC3E}">
        <p14:creationId xmlns:p14="http://schemas.microsoft.com/office/powerpoint/2010/main" val="11555844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2" y="1435104"/>
            <a:ext cx="4011084" cy="4691063"/>
          </a:xfrm>
        </p:spPr>
        <p:txBody>
          <a:bodyPr/>
          <a:lstStyle>
            <a:lvl1pPr marL="0" indent="0">
              <a:buNone/>
              <a:defRPr sz="1867"/>
            </a:lvl1pPr>
            <a:lvl2pPr marL="609555" indent="0">
              <a:buNone/>
              <a:defRPr sz="1600"/>
            </a:lvl2pPr>
            <a:lvl3pPr marL="1219110" indent="0">
              <a:buNone/>
              <a:defRPr sz="1333"/>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BBCE51-233D-482E-934D-3C5B193B459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560586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pPr lvl="0"/>
            <a:endParaRPr lang="en-US" noProof="0"/>
          </a:p>
        </p:txBody>
      </p:sp>
      <p:sp>
        <p:nvSpPr>
          <p:cNvPr id="4" name="Text Placeholder 3"/>
          <p:cNvSpPr>
            <a:spLocks noGrp="1"/>
          </p:cNvSpPr>
          <p:nvPr>
            <p:ph type="body" sz="half" idx="2"/>
          </p:nvPr>
        </p:nvSpPr>
        <p:spPr>
          <a:xfrm>
            <a:off x="2389717" y="5367349"/>
            <a:ext cx="7315200" cy="804863"/>
          </a:xfrm>
        </p:spPr>
        <p:txBody>
          <a:bodyPr/>
          <a:lstStyle>
            <a:lvl1pPr marL="0" indent="0">
              <a:buNone/>
              <a:defRPr sz="1867"/>
            </a:lvl1pPr>
            <a:lvl2pPr marL="609555" indent="0">
              <a:buNone/>
              <a:defRPr sz="1600"/>
            </a:lvl2pPr>
            <a:lvl3pPr marL="1219110" indent="0">
              <a:buNone/>
              <a:defRPr sz="1333"/>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32637-07D6-49A7-87D7-DC4FEA431ED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15374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668CEF-0F87-47A3-9846-88316E59C28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571162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3B5B10-FD1D-487C-A075-C753D7509E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04679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50"/>
            <a:ext cx="2940051" cy="576263"/>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2"/>
            <a:ext cx="2940051" cy="659189"/>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6" y="4250950"/>
            <a:ext cx="2930525" cy="576263"/>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1"/>
            <a:ext cx="2934407" cy="659189"/>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1" y="4250950"/>
            <a:ext cx="2932113" cy="576263"/>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701"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6" y="4827208"/>
            <a:ext cx="2935997" cy="659189"/>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cxnSp>
        <p:nvCxnSpPr>
          <p:cNvPr id="19" name="Straight Connector 18"/>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B557A9A-06D1-9E41-9AF3-E58D41E32270}" type="datetimeFigureOut">
              <a:rPr lang="en-US" smtClean="0"/>
              <a:t>3/7/20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314C9-BCAF-0249-82D1-12F8A1F144CF}" type="slidenum">
              <a:rPr lang="en-US" smtClean="0"/>
              <a:t>‹#›</a:t>
            </a:fld>
            <a:endParaRPr lang="en-US"/>
          </a:p>
        </p:txBody>
      </p:sp>
    </p:spTree>
    <p:extLst>
      <p:ext uri="{BB962C8B-B14F-4D97-AF65-F5344CB8AC3E}">
        <p14:creationId xmlns:p14="http://schemas.microsoft.com/office/powerpoint/2010/main" val="3344402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557A9A-06D1-9E41-9AF3-E58D41E32270}" type="datetimeFigureOut">
              <a:rPr lang="en-US" smtClean="0"/>
              <a:t>3/7/20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314C9-BCAF-0249-82D1-12F8A1F144CF}" type="slidenum">
              <a:rPr lang="en-US" smtClean="0"/>
              <a:t>‹#›</a:t>
            </a:fld>
            <a:endParaRPr lang="en-US"/>
          </a:p>
        </p:txBody>
      </p:sp>
    </p:spTree>
    <p:extLst>
      <p:ext uri="{BB962C8B-B14F-4D97-AF65-F5344CB8AC3E}">
        <p14:creationId xmlns:p14="http://schemas.microsoft.com/office/powerpoint/2010/main" val="1672154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3" y="430214"/>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4" y="887415"/>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557A9A-06D1-9E41-9AF3-E58D41E32270}" type="datetimeFigureOut">
              <a:rPr lang="en-US" smtClean="0"/>
              <a:t>3/7/20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314C9-BCAF-0249-82D1-12F8A1F144CF}" type="slidenum">
              <a:rPr lang="en-US" smtClean="0"/>
              <a:t>‹#›</a:t>
            </a:fld>
            <a:endParaRPr lang="en-US"/>
          </a:p>
        </p:txBody>
      </p:sp>
    </p:spTree>
    <p:extLst>
      <p:ext uri="{BB962C8B-B14F-4D97-AF65-F5344CB8AC3E}">
        <p14:creationId xmlns:p14="http://schemas.microsoft.com/office/powerpoint/2010/main" val="2600617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459" indent="0" algn="ctr">
              <a:buNone/>
              <a:defRPr/>
            </a:lvl2pPr>
            <a:lvl3pPr marL="1218930" indent="0" algn="ctr">
              <a:buNone/>
              <a:defRPr/>
            </a:lvl3pPr>
            <a:lvl4pPr marL="1828392" indent="0" algn="ctr">
              <a:buNone/>
              <a:defRPr/>
            </a:lvl4pPr>
            <a:lvl5pPr marL="2437858" indent="0" algn="ctr">
              <a:buNone/>
              <a:defRPr/>
            </a:lvl5pPr>
            <a:lvl6pPr marL="3047316" indent="0" algn="ctr">
              <a:buNone/>
              <a:defRPr/>
            </a:lvl6pPr>
            <a:lvl7pPr marL="3656775" indent="0" algn="ctr">
              <a:buNone/>
              <a:defRPr/>
            </a:lvl7pPr>
            <a:lvl8pPr marL="4266240" indent="0" algn="ctr">
              <a:buNone/>
              <a:defRPr/>
            </a:lvl8pPr>
            <a:lvl9pPr marL="487570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60FA3D-A254-4BA1-8173-D3ABCBF6976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4411599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D70535-AFEB-459E-A6F8-B3B5AB0DFF5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8824512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7B557A9A-06D1-9E41-9AF3-E58D41E32270}" type="datetimeFigureOut">
              <a:rPr lang="en-US" smtClean="0"/>
              <a:t>3/7/20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314C9-BCAF-0249-82D1-12F8A1F144CF}" type="slidenum">
              <a:rPr lang="en-US" smtClean="0"/>
              <a:t>‹#›</a:t>
            </a:fld>
            <a:endParaRPr lang="en-US"/>
          </a:p>
        </p:txBody>
      </p:sp>
    </p:spTree>
    <p:extLst>
      <p:ext uri="{BB962C8B-B14F-4D97-AF65-F5344CB8AC3E}">
        <p14:creationId xmlns:p14="http://schemas.microsoft.com/office/powerpoint/2010/main" val="657559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459" indent="0">
              <a:buNone/>
              <a:defRPr sz="2400"/>
            </a:lvl2pPr>
            <a:lvl3pPr marL="1218930" indent="0">
              <a:buNone/>
              <a:defRPr sz="2133"/>
            </a:lvl3pPr>
            <a:lvl4pPr marL="1828392" indent="0">
              <a:buNone/>
              <a:defRPr sz="1867"/>
            </a:lvl4pPr>
            <a:lvl5pPr marL="2437858" indent="0">
              <a:buNone/>
              <a:defRPr sz="1867"/>
            </a:lvl5pPr>
            <a:lvl6pPr marL="3047316" indent="0">
              <a:buNone/>
              <a:defRPr sz="1867"/>
            </a:lvl6pPr>
            <a:lvl7pPr marL="3656775" indent="0">
              <a:buNone/>
              <a:defRPr sz="1867"/>
            </a:lvl7pPr>
            <a:lvl8pPr marL="4266240" indent="0">
              <a:buNone/>
              <a:defRPr sz="1867"/>
            </a:lvl8pPr>
            <a:lvl9pPr marL="4875703" indent="0">
              <a:buNone/>
              <a:defRPr sz="186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37779A-A7F9-48DA-8015-274D7E366A6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7377520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C6F1EF-FBFC-4745-85A3-18A435A1C62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6308687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459" indent="0">
              <a:buNone/>
              <a:defRPr sz="2667" b="1"/>
            </a:lvl2pPr>
            <a:lvl3pPr marL="1218930" indent="0">
              <a:buNone/>
              <a:defRPr sz="2400" b="1"/>
            </a:lvl3pPr>
            <a:lvl4pPr marL="1828392" indent="0">
              <a:buNone/>
              <a:defRPr sz="2133" b="1"/>
            </a:lvl4pPr>
            <a:lvl5pPr marL="2437858" indent="0">
              <a:buNone/>
              <a:defRPr sz="2133" b="1"/>
            </a:lvl5pPr>
            <a:lvl6pPr marL="3047316" indent="0">
              <a:buNone/>
              <a:defRPr sz="2133" b="1"/>
            </a:lvl6pPr>
            <a:lvl7pPr marL="3656775" indent="0">
              <a:buNone/>
              <a:defRPr sz="2133" b="1"/>
            </a:lvl7pPr>
            <a:lvl8pPr marL="4266240" indent="0">
              <a:buNone/>
              <a:defRPr sz="2133" b="1"/>
            </a:lvl8pPr>
            <a:lvl9pPr marL="4875703"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2" y="1535113"/>
            <a:ext cx="5389033" cy="639763"/>
          </a:xfrm>
        </p:spPr>
        <p:txBody>
          <a:bodyPr anchor="b"/>
          <a:lstStyle>
            <a:lvl1pPr marL="0" indent="0">
              <a:buNone/>
              <a:defRPr sz="3200" b="1"/>
            </a:lvl1pPr>
            <a:lvl2pPr marL="609459" indent="0">
              <a:buNone/>
              <a:defRPr sz="2667" b="1"/>
            </a:lvl2pPr>
            <a:lvl3pPr marL="1218930" indent="0">
              <a:buNone/>
              <a:defRPr sz="2400" b="1"/>
            </a:lvl3pPr>
            <a:lvl4pPr marL="1828392" indent="0">
              <a:buNone/>
              <a:defRPr sz="2133" b="1"/>
            </a:lvl4pPr>
            <a:lvl5pPr marL="2437858" indent="0">
              <a:buNone/>
              <a:defRPr sz="2133" b="1"/>
            </a:lvl5pPr>
            <a:lvl6pPr marL="3047316" indent="0">
              <a:buNone/>
              <a:defRPr sz="2133" b="1"/>
            </a:lvl6pPr>
            <a:lvl7pPr marL="3656775" indent="0">
              <a:buNone/>
              <a:defRPr sz="2133" b="1"/>
            </a:lvl7pPr>
            <a:lvl8pPr marL="4266240" indent="0">
              <a:buNone/>
              <a:defRPr sz="2133" b="1"/>
            </a:lvl8pPr>
            <a:lvl9pPr marL="4875703"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42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9FA3493E-4B2B-4786-BCA1-299651E50F9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8841338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9928BA91-78CB-46E7-AE43-9DF70B4A066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7853760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D5044908-5AE1-41B5-A5CC-0F9290641B1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1671936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97"/>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867"/>
            </a:lvl1pPr>
            <a:lvl2pPr marL="609459" indent="0">
              <a:buNone/>
              <a:defRPr sz="1600"/>
            </a:lvl2pPr>
            <a:lvl3pPr marL="1218930" indent="0">
              <a:buNone/>
              <a:defRPr sz="1333"/>
            </a:lvl3pPr>
            <a:lvl4pPr marL="1828392" indent="0">
              <a:buNone/>
              <a:defRPr sz="1200"/>
            </a:lvl4pPr>
            <a:lvl5pPr marL="2437858" indent="0">
              <a:buNone/>
              <a:defRPr sz="1200"/>
            </a:lvl5pPr>
            <a:lvl6pPr marL="3047316" indent="0">
              <a:buNone/>
              <a:defRPr sz="1200"/>
            </a:lvl6pPr>
            <a:lvl7pPr marL="3656775"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335DE5-B4FF-4D9D-B50D-25932578736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3176303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459" indent="0">
              <a:buNone/>
              <a:defRPr sz="3733"/>
            </a:lvl2pPr>
            <a:lvl3pPr marL="1218930" indent="0">
              <a:buNone/>
              <a:defRPr sz="3200"/>
            </a:lvl3pPr>
            <a:lvl4pPr marL="1828392" indent="0">
              <a:buNone/>
              <a:defRPr sz="2667"/>
            </a:lvl4pPr>
            <a:lvl5pPr marL="2437858" indent="0">
              <a:buNone/>
              <a:defRPr sz="2667"/>
            </a:lvl5pPr>
            <a:lvl6pPr marL="3047316" indent="0">
              <a:buNone/>
              <a:defRPr sz="2667"/>
            </a:lvl6pPr>
            <a:lvl7pPr marL="3656775" indent="0">
              <a:buNone/>
              <a:defRPr sz="2667"/>
            </a:lvl7pPr>
            <a:lvl8pPr marL="4266240" indent="0">
              <a:buNone/>
              <a:defRPr sz="2667"/>
            </a:lvl8pPr>
            <a:lvl9pPr marL="4875703" indent="0">
              <a:buNone/>
              <a:defRPr sz="2667"/>
            </a:lvl9pPr>
          </a:lstStyle>
          <a:p>
            <a:pPr lvl="0"/>
            <a:endParaRPr lang="en-US" noProof="0"/>
          </a:p>
        </p:txBody>
      </p:sp>
      <p:sp>
        <p:nvSpPr>
          <p:cNvPr id="4" name="Text Placeholder 3"/>
          <p:cNvSpPr>
            <a:spLocks noGrp="1"/>
          </p:cNvSpPr>
          <p:nvPr>
            <p:ph type="body" sz="half" idx="2"/>
          </p:nvPr>
        </p:nvSpPr>
        <p:spPr>
          <a:xfrm>
            <a:off x="2389717" y="5367383"/>
            <a:ext cx="7315200" cy="804863"/>
          </a:xfrm>
        </p:spPr>
        <p:txBody>
          <a:bodyPr/>
          <a:lstStyle>
            <a:lvl1pPr marL="0" indent="0">
              <a:buNone/>
              <a:defRPr sz="1867"/>
            </a:lvl1pPr>
            <a:lvl2pPr marL="609459" indent="0">
              <a:buNone/>
              <a:defRPr sz="1600"/>
            </a:lvl2pPr>
            <a:lvl3pPr marL="1218930" indent="0">
              <a:buNone/>
              <a:defRPr sz="1333"/>
            </a:lvl3pPr>
            <a:lvl4pPr marL="1828392" indent="0">
              <a:buNone/>
              <a:defRPr sz="1200"/>
            </a:lvl4pPr>
            <a:lvl5pPr marL="2437858" indent="0">
              <a:buNone/>
              <a:defRPr sz="1200"/>
            </a:lvl5pPr>
            <a:lvl6pPr marL="3047316" indent="0">
              <a:buNone/>
              <a:defRPr sz="1200"/>
            </a:lvl6pPr>
            <a:lvl7pPr marL="3656775"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383753-56EE-489E-850C-D3EF23D0E9F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5226191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F0940E-F5CB-47A2-BC37-4E99D8AF222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6737630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CF68B1-8C2B-40C3-91FC-1312E23FDC7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0852171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1"/>
            <a:ext cx="10414000" cy="2324100"/>
          </a:xfrm>
          <a:prstGeom prst="rect">
            <a:avLst/>
          </a:prstGeom>
        </p:spPr>
        <p:txBody>
          <a:bodyPr anchor="b"/>
          <a:lstStyle/>
          <a:p>
            <a:r>
              <a:t>Title Text</a:t>
            </a:r>
          </a:p>
        </p:txBody>
      </p:sp>
      <p:sp>
        <p:nvSpPr>
          <p:cNvPr id="12" name="Body Level One…"/>
          <p:cNvSpPr txBox="1">
            <a:spLocks noGrp="1"/>
          </p:cNvSpPr>
          <p:nvPr>
            <p:ph type="body" sz="quarter" idx="1"/>
          </p:nvPr>
        </p:nvSpPr>
        <p:spPr>
          <a:xfrm>
            <a:off x="889000" y="3536960"/>
            <a:ext cx="10414000" cy="793751"/>
          </a:xfrm>
          <a:prstGeom prst="rect">
            <a:avLst/>
          </a:prstGeom>
        </p:spPr>
        <p:txBody>
          <a:bodyPr anchor="t"/>
          <a:lstStyle>
            <a:lvl1pPr marL="0" indent="0" algn="ctr">
              <a:spcBef>
                <a:spcPts val="0"/>
              </a:spcBef>
              <a:buClrTx/>
              <a:buSzTx/>
              <a:buNone/>
              <a:defRPr sz="2667"/>
            </a:lvl1pPr>
            <a:lvl2pPr marL="0" indent="114294" algn="ctr">
              <a:spcBef>
                <a:spcPts val="0"/>
              </a:spcBef>
              <a:buClrTx/>
              <a:buSzTx/>
              <a:buNone/>
              <a:defRPr sz="2667"/>
            </a:lvl2pPr>
            <a:lvl3pPr marL="0" indent="228589" algn="ctr">
              <a:spcBef>
                <a:spcPts val="0"/>
              </a:spcBef>
              <a:buClrTx/>
              <a:buSzTx/>
              <a:buNone/>
              <a:defRPr sz="2667"/>
            </a:lvl3pPr>
            <a:lvl4pPr marL="0" indent="342882" algn="ctr">
              <a:spcBef>
                <a:spcPts val="0"/>
              </a:spcBef>
              <a:buClrTx/>
              <a:buSzTx/>
              <a:buNone/>
              <a:defRPr sz="2667"/>
            </a:lvl4pPr>
            <a:lvl5pPr marL="0" indent="457178" algn="ctr">
              <a:spcBef>
                <a:spcPts val="0"/>
              </a:spcBef>
              <a:buClrTx/>
              <a:buSzTx/>
              <a:buNone/>
              <a:defRPr sz="2667"/>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195275926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7" y="2861734"/>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9" cy="860400"/>
          </a:xfrm>
        </p:spPr>
        <p:txBody>
          <a:bodyPr anchor="t"/>
          <a:lstStyle>
            <a:lvl1pPr marL="0" indent="0" algn="l">
              <a:buNone/>
              <a:defRPr sz="2000" cap="all">
                <a:solidFill>
                  <a:schemeClr val="bg2">
                    <a:lumMod val="40000"/>
                    <a:lumOff val="6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5E6C96-D0D9-9F44-B2E9-7C98AD4BAD75}" type="datetimeFigureOut">
              <a:rPr lang="en-US" smtClean="0"/>
              <a:t>3/7/20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2592A6-2B6A-3C44-AFF7-869246E214E1}" type="slidenum">
              <a:rPr lang="en-US" smtClean="0"/>
              <a:t>‹#›</a:t>
            </a:fld>
            <a:endParaRPr lang="en-US"/>
          </a:p>
        </p:txBody>
      </p:sp>
    </p:spTree>
    <p:extLst>
      <p:ext uri="{BB962C8B-B14F-4D97-AF65-F5344CB8AC3E}">
        <p14:creationId xmlns:p14="http://schemas.microsoft.com/office/powerpoint/2010/main" val="40776284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984" y="336551"/>
            <a:ext cx="9067800" cy="4368800"/>
          </a:xfrm>
          <a:prstGeom prst="rect">
            <a:avLst/>
          </a:prstGeom>
        </p:spPr>
        <p:txBody>
          <a:bodyPr lIns="34290" tIns="17145" rIns="34290" bIns="17145" anchor="t">
            <a:noAutofit/>
          </a:bodyPr>
          <a:lstStyle/>
          <a:p>
            <a:endParaRPr/>
          </a:p>
        </p:txBody>
      </p:sp>
      <p:sp>
        <p:nvSpPr>
          <p:cNvPr id="21" name="Title Text"/>
          <p:cNvSpPr txBox="1">
            <a:spLocks noGrp="1"/>
          </p:cNvSpPr>
          <p:nvPr>
            <p:ph type="title"/>
          </p:nvPr>
        </p:nvSpPr>
        <p:spPr>
          <a:xfrm>
            <a:off x="317500" y="4756151"/>
            <a:ext cx="11557000" cy="1003300"/>
          </a:xfrm>
          <a:prstGeom prst="rect">
            <a:avLst/>
          </a:prstGeom>
        </p:spPr>
        <p:txBody>
          <a:bodyPr/>
          <a:lstStyle/>
          <a:p>
            <a:r>
              <a:t>Title Text</a:t>
            </a:r>
          </a:p>
        </p:txBody>
      </p:sp>
      <p:sp>
        <p:nvSpPr>
          <p:cNvPr id="22" name="Body Level One…"/>
          <p:cNvSpPr txBox="1">
            <a:spLocks noGrp="1"/>
          </p:cNvSpPr>
          <p:nvPr>
            <p:ph type="body" sz="quarter" idx="1"/>
          </p:nvPr>
        </p:nvSpPr>
        <p:spPr>
          <a:xfrm>
            <a:off x="317500" y="5721370"/>
            <a:ext cx="11557000" cy="793751"/>
          </a:xfrm>
          <a:prstGeom prst="rect">
            <a:avLst/>
          </a:prstGeom>
        </p:spPr>
        <p:txBody>
          <a:bodyPr anchor="t"/>
          <a:lstStyle>
            <a:lvl1pPr marL="0" indent="0" algn="ctr">
              <a:spcBef>
                <a:spcPts val="0"/>
              </a:spcBef>
              <a:buClrTx/>
              <a:buSzTx/>
              <a:buNone/>
              <a:defRPr sz="2667"/>
            </a:lvl1pPr>
            <a:lvl2pPr marL="0" indent="114294" algn="ctr">
              <a:spcBef>
                <a:spcPts val="0"/>
              </a:spcBef>
              <a:buClrTx/>
              <a:buSzTx/>
              <a:buNone/>
              <a:defRPr sz="2667"/>
            </a:lvl2pPr>
            <a:lvl3pPr marL="0" indent="228589" algn="ctr">
              <a:spcBef>
                <a:spcPts val="0"/>
              </a:spcBef>
              <a:buClrTx/>
              <a:buSzTx/>
              <a:buNone/>
              <a:defRPr sz="2667"/>
            </a:lvl3pPr>
            <a:lvl4pPr marL="0" indent="342882" algn="ctr">
              <a:spcBef>
                <a:spcPts val="0"/>
              </a:spcBef>
              <a:buClrTx/>
              <a:buSzTx/>
              <a:buNone/>
              <a:defRPr sz="2667"/>
            </a:lvl4pPr>
            <a:lvl5pPr marL="0" indent="457178" algn="ctr">
              <a:spcBef>
                <a:spcPts val="0"/>
              </a:spcBef>
              <a:buClrTx/>
              <a:buSzTx/>
              <a:buNone/>
              <a:defRPr sz="2667"/>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402425359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1"/>
            <a:ext cx="10414000" cy="23241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29467079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584975" y="476249"/>
            <a:ext cx="4762500" cy="5734051"/>
          </a:xfrm>
          <a:prstGeom prst="rect">
            <a:avLst/>
          </a:prstGeom>
        </p:spPr>
        <p:txBody>
          <a:bodyPr lIns="34290" tIns="17145" rIns="34290" bIns="17145" anchor="t">
            <a:noAutofit/>
          </a:bodyPr>
          <a:lstStyle/>
          <a:p>
            <a:endParaRPr/>
          </a:p>
        </p:txBody>
      </p:sp>
      <p:sp>
        <p:nvSpPr>
          <p:cNvPr id="39" name="Title Text"/>
          <p:cNvSpPr txBox="1">
            <a:spLocks noGrp="1"/>
          </p:cNvSpPr>
          <p:nvPr>
            <p:ph type="title"/>
          </p:nvPr>
        </p:nvSpPr>
        <p:spPr>
          <a:xfrm>
            <a:off x="825506" y="476256"/>
            <a:ext cx="5111751" cy="2774951"/>
          </a:xfrm>
          <a:prstGeom prst="rect">
            <a:avLst/>
          </a:prstGeom>
        </p:spPr>
        <p:txBody>
          <a:bodyPr anchor="b"/>
          <a:lstStyle>
            <a:lvl1pPr>
              <a:defRPr sz="4267"/>
            </a:lvl1pPr>
          </a:lstStyle>
          <a:p>
            <a:r>
              <a:t>Title Text</a:t>
            </a:r>
          </a:p>
        </p:txBody>
      </p:sp>
      <p:sp>
        <p:nvSpPr>
          <p:cNvPr id="40" name="Body Level One…"/>
          <p:cNvSpPr txBox="1">
            <a:spLocks noGrp="1"/>
          </p:cNvSpPr>
          <p:nvPr>
            <p:ph type="body" sz="quarter" idx="1"/>
          </p:nvPr>
        </p:nvSpPr>
        <p:spPr>
          <a:xfrm>
            <a:off x="825506" y="3263901"/>
            <a:ext cx="5111751" cy="2863851"/>
          </a:xfrm>
          <a:prstGeom prst="rect">
            <a:avLst/>
          </a:prstGeom>
        </p:spPr>
        <p:txBody>
          <a:bodyPr anchor="t"/>
          <a:lstStyle>
            <a:lvl1pPr marL="0" indent="0" algn="ctr">
              <a:spcBef>
                <a:spcPts val="0"/>
              </a:spcBef>
              <a:buClrTx/>
              <a:buSzTx/>
              <a:buNone/>
              <a:defRPr sz="2667"/>
            </a:lvl1pPr>
            <a:lvl2pPr marL="0" indent="114294" algn="ctr">
              <a:spcBef>
                <a:spcPts val="0"/>
              </a:spcBef>
              <a:buClrTx/>
              <a:buSzTx/>
              <a:buNone/>
              <a:defRPr sz="2667"/>
            </a:lvl2pPr>
            <a:lvl3pPr marL="0" indent="228589" algn="ctr">
              <a:spcBef>
                <a:spcPts val="0"/>
              </a:spcBef>
              <a:buClrTx/>
              <a:buSzTx/>
              <a:buNone/>
              <a:defRPr sz="2667"/>
            </a:lvl3pPr>
            <a:lvl4pPr marL="0" indent="342882" algn="ctr">
              <a:spcBef>
                <a:spcPts val="0"/>
              </a:spcBef>
              <a:buClrTx/>
              <a:buSzTx/>
              <a:buNone/>
              <a:defRPr sz="2667"/>
            </a:lvl4pPr>
            <a:lvl5pPr marL="0" indent="457178" algn="ctr">
              <a:spcBef>
                <a:spcPts val="0"/>
              </a:spcBef>
              <a:buClrTx/>
              <a:buSzTx/>
              <a:buNone/>
              <a:defRPr sz="2667"/>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272498620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4004148848"/>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69666686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584975" y="1574800"/>
            <a:ext cx="4762500" cy="4648200"/>
          </a:xfrm>
          <a:prstGeom prst="rect">
            <a:avLst/>
          </a:prstGeom>
        </p:spPr>
        <p:txBody>
          <a:bodyPr lIns="34290" tIns="17145" rIns="34290" bIns="17145"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44555" y="1574800"/>
            <a:ext cx="5111751" cy="4648200"/>
          </a:xfrm>
          <a:prstGeom prst="rect">
            <a:avLst/>
          </a:prstGeom>
        </p:spPr>
        <p:txBody>
          <a:bodyPr/>
          <a:lstStyle>
            <a:lvl1pPr marL="279386" indent="-279386">
              <a:spcBef>
                <a:spcPts val="2251"/>
              </a:spcBef>
              <a:buClrTx/>
              <a:defRPr sz="1867"/>
            </a:lvl1pPr>
            <a:lvl2pPr marL="558773" indent="-279386">
              <a:spcBef>
                <a:spcPts val="2251"/>
              </a:spcBef>
              <a:buClrTx/>
              <a:defRPr sz="1867"/>
            </a:lvl2pPr>
            <a:lvl3pPr marL="838158" indent="-279386">
              <a:spcBef>
                <a:spcPts val="2251"/>
              </a:spcBef>
              <a:buClrTx/>
              <a:defRPr sz="1867"/>
            </a:lvl3pPr>
            <a:lvl4pPr marL="1117544" indent="-279386">
              <a:spcBef>
                <a:spcPts val="2251"/>
              </a:spcBef>
              <a:buClrTx/>
              <a:defRPr sz="1867"/>
            </a:lvl4pPr>
            <a:lvl5pPr marL="1396930" indent="-279386">
              <a:spcBef>
                <a:spcPts val="2251"/>
              </a:spcBef>
              <a:buClrTx/>
              <a:defRPr sz="1867"/>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423253751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67" y="889000"/>
            <a:ext cx="10502900" cy="5080000"/>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155332192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80349" y="3435370"/>
            <a:ext cx="3702051" cy="2774951"/>
          </a:xfrm>
          <a:prstGeom prst="rect">
            <a:avLst/>
          </a:prstGeom>
        </p:spPr>
        <p:txBody>
          <a:bodyPr lIns="34290" tIns="17145" rIns="34290" bIns="17145" anchor="t">
            <a:noAutofit/>
          </a:bodyPr>
          <a:lstStyle/>
          <a:p>
            <a:endParaRPr/>
          </a:p>
        </p:txBody>
      </p:sp>
      <p:sp>
        <p:nvSpPr>
          <p:cNvPr id="84" name="Image"/>
          <p:cNvSpPr>
            <a:spLocks noGrp="1"/>
          </p:cNvSpPr>
          <p:nvPr>
            <p:ph type="pic" sz="quarter" idx="14"/>
          </p:nvPr>
        </p:nvSpPr>
        <p:spPr>
          <a:xfrm>
            <a:off x="7880349" y="476256"/>
            <a:ext cx="3702051" cy="2774951"/>
          </a:xfrm>
          <a:prstGeom prst="rect">
            <a:avLst/>
          </a:prstGeom>
        </p:spPr>
        <p:txBody>
          <a:bodyPr lIns="34290" tIns="17145" rIns="34290" bIns="17145" anchor="t">
            <a:noAutofit/>
          </a:bodyPr>
          <a:lstStyle/>
          <a:p>
            <a:endParaRPr/>
          </a:p>
        </p:txBody>
      </p:sp>
      <p:sp>
        <p:nvSpPr>
          <p:cNvPr id="85" name="Image"/>
          <p:cNvSpPr>
            <a:spLocks noGrp="1"/>
          </p:cNvSpPr>
          <p:nvPr>
            <p:ph type="pic" idx="15"/>
          </p:nvPr>
        </p:nvSpPr>
        <p:spPr>
          <a:xfrm>
            <a:off x="603251" y="476249"/>
            <a:ext cx="7086600" cy="5734051"/>
          </a:xfrm>
          <a:prstGeom prst="rect">
            <a:avLst/>
          </a:prstGeom>
        </p:spPr>
        <p:txBody>
          <a:bodyPr lIns="34290" tIns="17145" rIns="34290" bIns="17145"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196258677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16" y="4476752"/>
            <a:ext cx="9810751" cy="284693"/>
          </a:xfrm>
          <a:prstGeom prst="rect">
            <a:avLst/>
          </a:prstGeom>
        </p:spPr>
        <p:txBody>
          <a:bodyPr anchor="t">
            <a:spAutoFit/>
          </a:bodyPr>
          <a:lstStyle>
            <a:lvl1pPr marL="0" indent="0" algn="ctr">
              <a:spcBef>
                <a:spcPts val="0"/>
              </a:spcBef>
              <a:buClrTx/>
              <a:buSzTx/>
              <a:buNone/>
              <a:defRPr sz="1600" i="1"/>
            </a:lvl1pPr>
          </a:lstStyle>
          <a:p>
            <a:r>
              <a:t>–Johnny Appleseed</a:t>
            </a:r>
          </a:p>
        </p:txBody>
      </p:sp>
      <p:sp>
        <p:nvSpPr>
          <p:cNvPr id="94" name="“Type a quote here.”"/>
          <p:cNvSpPr txBox="1">
            <a:spLocks noGrp="1"/>
          </p:cNvSpPr>
          <p:nvPr>
            <p:ph type="body" sz="quarter" idx="14"/>
          </p:nvPr>
        </p:nvSpPr>
        <p:spPr>
          <a:xfrm>
            <a:off x="1193816" y="3034539"/>
            <a:ext cx="9810751" cy="420628"/>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245330138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6858000"/>
          </a:xfrm>
          <a:prstGeom prst="rect">
            <a:avLst/>
          </a:prstGeom>
        </p:spPr>
        <p:txBody>
          <a:bodyPr lIns="34290" tIns="17145" rIns="34290" bIns="17145"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43584788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3" y="2060576"/>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4"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557A9A-06D1-9E41-9AF3-E58D41E32270}" type="datetimeFigureOut">
              <a:rPr lang="en-US" smtClean="0"/>
              <a:t>3/7/20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F314C9-BCAF-0249-82D1-12F8A1F144CF}" type="slidenum">
              <a:rPr lang="en-US" smtClean="0"/>
              <a:t>‹#›</a:t>
            </a:fld>
            <a:endParaRPr lang="en-US"/>
          </a:p>
        </p:txBody>
      </p:sp>
    </p:spTree>
    <p:extLst>
      <p:ext uri="{BB962C8B-B14F-4D97-AF65-F5344CB8AC3E}">
        <p14:creationId xmlns:p14="http://schemas.microsoft.com/office/powerpoint/2010/main" val="2293258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398681368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idx="10"/>
          </p:nvPr>
        </p:nvSpPr>
        <p:spPr>
          <a:xfrm>
            <a:off x="914429" y="6248400"/>
            <a:ext cx="2537884" cy="455613"/>
          </a:xfrm>
          <a:prstGeom prst="rect">
            <a:avLst/>
          </a:prstGeom>
          <a:ln/>
        </p:spPr>
        <p:txBody>
          <a:bodyPr/>
          <a:lstStyle>
            <a:lvl1pPr>
              <a:defRPr/>
            </a:lvl1pPr>
          </a:lstStyle>
          <a:p>
            <a:pPr>
              <a:defRPr/>
            </a:pPr>
            <a:endParaRPr lang="en-US"/>
          </a:p>
        </p:txBody>
      </p:sp>
      <p:sp>
        <p:nvSpPr>
          <p:cNvPr id="5" name="Footer Placeholder 4"/>
          <p:cNvSpPr>
            <a:spLocks noGrp="1" noChangeArrowheads="1"/>
          </p:cNvSpPr>
          <p:nvPr>
            <p:ph type="ftr" idx="11"/>
          </p:nvPr>
        </p:nvSpPr>
        <p:spPr>
          <a:xfrm>
            <a:off x="4165629" y="6248400"/>
            <a:ext cx="3858684" cy="455613"/>
          </a:xfrm>
          <a:prstGeom prst="rect">
            <a:avLst/>
          </a:prstGeom>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91159FD1-DD5B-46D9-AC2F-4EC2A9CF527F}" type="slidenum">
              <a:rPr lang="en-US"/>
              <a:pPr>
                <a:defRPr/>
              </a:pPr>
              <a:t>‹#›</a:t>
            </a:fld>
            <a:endParaRPr lang="en-US"/>
          </a:p>
        </p:txBody>
      </p:sp>
    </p:spTree>
    <p:extLst>
      <p:ext uri="{BB962C8B-B14F-4D97-AF65-F5344CB8AC3E}">
        <p14:creationId xmlns:p14="http://schemas.microsoft.com/office/powerpoint/2010/main" val="3437519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245225"/>
            <a:ext cx="2844800" cy="476251"/>
          </a:xfrm>
          <a:prstGeom prst="rect">
            <a:avLst/>
          </a:prstGeom>
        </p:spPr>
        <p:txBody>
          <a:bodyPr/>
          <a:lstStyle>
            <a:lvl1pPr>
              <a:defRPr/>
            </a:lvl1pPr>
          </a:lstStyle>
          <a:p>
            <a:endParaRPr lang="en-US">
              <a:solidFill>
                <a:srgbClr val="000000"/>
              </a:solidFill>
              <a:latin typeface="Arial"/>
            </a:endParaRPr>
          </a:p>
        </p:txBody>
      </p:sp>
      <p:sp>
        <p:nvSpPr>
          <p:cNvPr id="4" name="Footer Placeholder 3"/>
          <p:cNvSpPr>
            <a:spLocks noGrp="1"/>
          </p:cNvSpPr>
          <p:nvPr>
            <p:ph type="ftr" sz="quarter" idx="11"/>
          </p:nvPr>
        </p:nvSpPr>
        <p:spPr>
          <a:xfrm>
            <a:off x="4165600" y="6245225"/>
            <a:ext cx="3860800" cy="476251"/>
          </a:xfrm>
          <a:prstGeom prst="rect">
            <a:avLst/>
          </a:prstGeom>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a:xfrm>
            <a:off x="5984542" y="6540500"/>
            <a:ext cx="226024" cy="223138"/>
          </a:xfrm>
        </p:spPr>
        <p:txBody>
          <a:bodyPr/>
          <a:lstStyle>
            <a:lvl1pPr>
              <a:defRPr/>
            </a:lvl1pPr>
          </a:lstStyle>
          <a:p>
            <a:fld id="{C4131FC1-FB3F-45D4-A49F-174376BA1D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37641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70" indent="0" algn="ctr">
              <a:buNone/>
              <a:defRPr/>
            </a:lvl2pPr>
            <a:lvl3pPr marL="1219140" indent="0" algn="ctr">
              <a:buNone/>
              <a:defRPr/>
            </a:lvl3pPr>
            <a:lvl4pPr marL="1828709" indent="0" algn="ctr">
              <a:buNone/>
              <a:defRPr/>
            </a:lvl4pPr>
            <a:lvl5pPr marL="2438278" indent="0" algn="ctr">
              <a:buNone/>
              <a:defRPr/>
            </a:lvl5pPr>
            <a:lvl6pPr marL="3047848" indent="0" algn="ctr">
              <a:buNone/>
              <a:defRPr/>
            </a:lvl6pPr>
            <a:lvl7pPr marL="3657418" indent="0" algn="ctr">
              <a:buNone/>
              <a:defRPr/>
            </a:lvl7pPr>
            <a:lvl8pPr marL="4266987" indent="0" algn="ctr">
              <a:buNone/>
              <a:defRPr/>
            </a:lvl8pPr>
            <a:lvl9pPr marL="4876557"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C69BF7-2C82-4493-9322-BB5BEFF37C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452302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38A14B-9AA4-43EE-9559-B08E77F0F6A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60080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70" indent="0">
              <a:buNone/>
              <a:defRPr sz="2400"/>
            </a:lvl2pPr>
            <a:lvl3pPr marL="1219140" indent="0">
              <a:buNone/>
              <a:defRPr sz="2133"/>
            </a:lvl3pPr>
            <a:lvl4pPr marL="1828709" indent="0">
              <a:buNone/>
              <a:defRPr sz="1867"/>
            </a:lvl4pPr>
            <a:lvl5pPr marL="2438278" indent="0">
              <a:buNone/>
              <a:defRPr sz="1867"/>
            </a:lvl5pPr>
            <a:lvl6pPr marL="3047848" indent="0">
              <a:buNone/>
              <a:defRPr sz="1867"/>
            </a:lvl6pPr>
            <a:lvl7pPr marL="3657418" indent="0">
              <a:buNone/>
              <a:defRPr sz="1867"/>
            </a:lvl7pPr>
            <a:lvl8pPr marL="4266987" indent="0">
              <a:buNone/>
              <a:defRPr sz="1867"/>
            </a:lvl8pPr>
            <a:lvl9pPr marL="4876557" indent="0">
              <a:buNone/>
              <a:defRPr sz="186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3FD32D-B183-4C14-9A1F-AA696613C21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049753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90DBAE-7FF5-42FE-A419-4502FEE1093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001758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EC7B26B2-BCF9-4E51-A508-C3158718CB1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002904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0AA72D-FDDC-401A-80AC-BFF8EE5EC1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652509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312C3BB0-9A4A-4CD7-B96C-3C594FF0F82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01840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1"/>
            <a:ext cx="4396339" cy="576263"/>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3" y="2514600"/>
            <a:ext cx="4396339" cy="37417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6" y="1905001"/>
            <a:ext cx="4396339" cy="576263"/>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6" y="2514600"/>
            <a:ext cx="4396339" cy="37417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557A9A-06D1-9E41-9AF3-E58D41E32270}" type="datetimeFigureOut">
              <a:rPr lang="en-US" smtClean="0"/>
              <a:t>3/7/20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F314C9-BCAF-0249-82D1-12F8A1F144CF}" type="slidenum">
              <a:rPr lang="en-US" smtClean="0"/>
              <a:t>‹#›</a:t>
            </a:fld>
            <a:endParaRPr lang="en-US"/>
          </a:p>
        </p:txBody>
      </p:sp>
    </p:spTree>
    <p:extLst>
      <p:ext uri="{BB962C8B-B14F-4D97-AF65-F5344CB8AC3E}">
        <p14:creationId xmlns:p14="http://schemas.microsoft.com/office/powerpoint/2010/main" val="3069993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3" y="1435104"/>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BBCE51-233D-482E-934D-3C5B193B459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448789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pPr lvl="0"/>
            <a:endParaRPr lang="en-US" noProof="0"/>
          </a:p>
        </p:txBody>
      </p:sp>
      <p:sp>
        <p:nvSpPr>
          <p:cNvPr id="4" name="Text Placeholder 3"/>
          <p:cNvSpPr>
            <a:spLocks noGrp="1"/>
          </p:cNvSpPr>
          <p:nvPr>
            <p:ph type="body" sz="half" idx="2"/>
          </p:nvPr>
        </p:nvSpPr>
        <p:spPr>
          <a:xfrm>
            <a:off x="2389717" y="5367349"/>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32637-07D6-49A7-87D7-DC4FEA431ED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927235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668CEF-0F87-47A3-9846-88316E59C28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620074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3B5B10-FD1D-487C-A075-C753D7509E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819894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70" indent="0" algn="ctr">
              <a:buNone/>
              <a:defRPr/>
            </a:lvl2pPr>
            <a:lvl3pPr marL="1219140" indent="0" algn="ctr">
              <a:buNone/>
              <a:defRPr/>
            </a:lvl3pPr>
            <a:lvl4pPr marL="1828709" indent="0" algn="ctr">
              <a:buNone/>
              <a:defRPr/>
            </a:lvl4pPr>
            <a:lvl5pPr marL="2438278" indent="0" algn="ctr">
              <a:buNone/>
              <a:defRPr/>
            </a:lvl5pPr>
            <a:lvl6pPr marL="3047848" indent="0" algn="ctr">
              <a:buNone/>
              <a:defRPr/>
            </a:lvl6pPr>
            <a:lvl7pPr marL="3657418" indent="0" algn="ctr">
              <a:buNone/>
              <a:defRPr/>
            </a:lvl7pPr>
            <a:lvl8pPr marL="4266987" indent="0" algn="ctr">
              <a:buNone/>
              <a:defRPr/>
            </a:lvl8pPr>
            <a:lvl9pPr marL="4876557" indent="0" algn="ctr">
              <a:buNone/>
              <a:defRPr/>
            </a:lvl9pPr>
          </a:lstStyle>
          <a:p>
            <a:r>
              <a:rPr lang="en-US"/>
              <a:t>Click to edit Master subtitle style</a:t>
            </a:r>
          </a:p>
        </p:txBody>
      </p:sp>
    </p:spTree>
    <p:extLst>
      <p:ext uri="{BB962C8B-B14F-4D97-AF65-F5344CB8AC3E}">
        <p14:creationId xmlns:p14="http://schemas.microsoft.com/office/powerpoint/2010/main" val="32451001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50317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70" indent="0">
              <a:buNone/>
              <a:defRPr sz="2400"/>
            </a:lvl2pPr>
            <a:lvl3pPr marL="1219140" indent="0">
              <a:buNone/>
              <a:defRPr sz="2133"/>
            </a:lvl3pPr>
            <a:lvl4pPr marL="1828709" indent="0">
              <a:buNone/>
              <a:defRPr sz="1867"/>
            </a:lvl4pPr>
            <a:lvl5pPr marL="2438278" indent="0">
              <a:buNone/>
              <a:defRPr sz="1867"/>
            </a:lvl5pPr>
            <a:lvl6pPr marL="3047848" indent="0">
              <a:buNone/>
              <a:defRPr sz="1867"/>
            </a:lvl6pPr>
            <a:lvl7pPr marL="3657418" indent="0">
              <a:buNone/>
              <a:defRPr sz="1867"/>
            </a:lvl7pPr>
            <a:lvl8pPr marL="4266987" indent="0">
              <a:buNone/>
              <a:defRPr sz="1867"/>
            </a:lvl8pPr>
            <a:lvl9pPr marL="4876557" indent="0">
              <a:buNone/>
              <a:defRPr sz="1867"/>
            </a:lvl9pPr>
          </a:lstStyle>
          <a:p>
            <a:pPr lvl="0"/>
            <a:r>
              <a:rPr lang="en-US"/>
              <a:t>Click to edit Master text styles</a:t>
            </a:r>
          </a:p>
        </p:txBody>
      </p:sp>
    </p:spTree>
    <p:extLst>
      <p:ext uri="{BB962C8B-B14F-4D97-AF65-F5344CB8AC3E}">
        <p14:creationId xmlns:p14="http://schemas.microsoft.com/office/powerpoint/2010/main" val="23520155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91698" y="3536952"/>
            <a:ext cx="4802716" cy="342741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3536952"/>
            <a:ext cx="4802717" cy="342741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2526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01767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6776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55E6C96-D0D9-9F44-B2E9-7C98AD4BAD75}" type="datetimeFigureOut">
              <a:rPr lang="en-US" smtClean="0"/>
              <a:t>3/7/20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802592A6-2B6A-3C44-AFF7-869246E214E1}" type="slidenum">
              <a:rPr lang="en-US" smtClean="0"/>
              <a:t>‹#›</a:t>
            </a:fld>
            <a:endParaRPr lang="en-US"/>
          </a:p>
        </p:txBody>
      </p:sp>
    </p:spTree>
    <p:extLst>
      <p:ext uri="{BB962C8B-B14F-4D97-AF65-F5344CB8AC3E}">
        <p14:creationId xmlns:p14="http://schemas.microsoft.com/office/powerpoint/2010/main" val="4630427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9210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1" y="273049"/>
            <a:ext cx="4011084" cy="1162051"/>
          </a:xfrm>
        </p:spPr>
        <p:txBody>
          <a:bodyPr/>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1" y="1435104"/>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Tree>
    <p:extLst>
      <p:ext uri="{BB962C8B-B14F-4D97-AF65-F5344CB8AC3E}">
        <p14:creationId xmlns:p14="http://schemas.microsoft.com/office/powerpoint/2010/main" val="4507576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Tree>
    <p:extLst>
      <p:ext uri="{BB962C8B-B14F-4D97-AF65-F5344CB8AC3E}">
        <p14:creationId xmlns:p14="http://schemas.microsoft.com/office/powerpoint/2010/main" val="18669641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95657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9222" y="1044575"/>
            <a:ext cx="2451100" cy="59197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91684" y="1044575"/>
            <a:ext cx="7154333" cy="59197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24934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70" indent="0" algn="ctr">
              <a:buNone/>
              <a:defRPr/>
            </a:lvl2pPr>
            <a:lvl3pPr marL="1219140" indent="0" algn="ctr">
              <a:buNone/>
              <a:defRPr/>
            </a:lvl3pPr>
            <a:lvl4pPr marL="1828709" indent="0" algn="ctr">
              <a:buNone/>
              <a:defRPr/>
            </a:lvl4pPr>
            <a:lvl5pPr marL="2438278" indent="0" algn="ctr">
              <a:buNone/>
              <a:defRPr/>
            </a:lvl5pPr>
            <a:lvl6pPr marL="3047848" indent="0" algn="ctr">
              <a:buNone/>
              <a:defRPr/>
            </a:lvl6pPr>
            <a:lvl7pPr marL="3657418" indent="0" algn="ctr">
              <a:buNone/>
              <a:defRPr/>
            </a:lvl7pPr>
            <a:lvl8pPr marL="4266987" indent="0" algn="ctr">
              <a:buNone/>
              <a:defRPr/>
            </a:lvl8pPr>
            <a:lvl9pPr marL="4876557"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9C3E11-B99D-4ADA-B8DA-C48014D1C60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241116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11C773-59F7-446E-A899-43EEF918DDA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5079461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70" indent="0">
              <a:buNone/>
              <a:defRPr sz="2400"/>
            </a:lvl2pPr>
            <a:lvl3pPr marL="1219140" indent="0">
              <a:buNone/>
              <a:defRPr sz="2133"/>
            </a:lvl3pPr>
            <a:lvl4pPr marL="1828709" indent="0">
              <a:buNone/>
              <a:defRPr sz="1867"/>
            </a:lvl4pPr>
            <a:lvl5pPr marL="2438278" indent="0">
              <a:buNone/>
              <a:defRPr sz="1867"/>
            </a:lvl5pPr>
            <a:lvl6pPr marL="3047848" indent="0">
              <a:buNone/>
              <a:defRPr sz="1867"/>
            </a:lvl6pPr>
            <a:lvl7pPr marL="3657418" indent="0">
              <a:buNone/>
              <a:defRPr sz="1867"/>
            </a:lvl7pPr>
            <a:lvl8pPr marL="4266987" indent="0">
              <a:buNone/>
              <a:defRPr sz="1867"/>
            </a:lvl8pPr>
            <a:lvl9pPr marL="4876557" indent="0">
              <a:buNone/>
              <a:defRPr sz="186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A400BC-63BC-4DD8-B883-071D1F23A6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161324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7C03F4-48FF-4903-8F2D-BBE643FFE8A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8876960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198868-BCEF-4DBD-BC20-F479112242F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880181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55E6C96-D0D9-9F44-B2E9-7C98AD4BAD75}" type="datetimeFigureOut">
              <a:rPr lang="en-US" smtClean="0"/>
              <a:t>3/7/20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802592A6-2B6A-3C44-AFF7-869246E214E1}" type="slidenum">
              <a:rPr lang="en-US" smtClean="0"/>
              <a:t>‹#›</a:t>
            </a:fld>
            <a:endParaRPr lang="en-US"/>
          </a:p>
        </p:txBody>
      </p:sp>
    </p:spTree>
    <p:extLst>
      <p:ext uri="{BB962C8B-B14F-4D97-AF65-F5344CB8AC3E}">
        <p14:creationId xmlns:p14="http://schemas.microsoft.com/office/powerpoint/2010/main" val="33478746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E332B0-3697-4C32-A8E8-A1AB6CAECDAF}"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1144563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867AD9-8812-4C4B-AE74-E06B4CF4487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5263772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8"/>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5" y="1435104"/>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BAC142-BC15-4869-A2E9-4F29955AE36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5051005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pPr lvl="0"/>
            <a:endParaRPr lang="en-US" noProof="0"/>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D2340E-9F80-4754-A358-12FB45C8C39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3813868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C88E1C-B874-4CF7-8761-72285487059F}"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944305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F6BFCA-02E8-42C0-81A8-B23FC35FF19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785443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70" indent="0" algn="ctr">
              <a:buNone/>
              <a:defRPr/>
            </a:lvl2pPr>
            <a:lvl3pPr marL="1219140" indent="0" algn="ctr">
              <a:buNone/>
              <a:defRPr/>
            </a:lvl3pPr>
            <a:lvl4pPr marL="1828709" indent="0" algn="ctr">
              <a:buNone/>
              <a:defRPr/>
            </a:lvl4pPr>
            <a:lvl5pPr marL="2438278" indent="0" algn="ctr">
              <a:buNone/>
              <a:defRPr/>
            </a:lvl5pPr>
            <a:lvl6pPr marL="3047848" indent="0" algn="ctr">
              <a:buNone/>
              <a:defRPr/>
            </a:lvl6pPr>
            <a:lvl7pPr marL="3657418" indent="0" algn="ctr">
              <a:buNone/>
              <a:defRPr/>
            </a:lvl7pPr>
            <a:lvl8pPr marL="4266987" indent="0" algn="ctr">
              <a:buNone/>
              <a:defRPr/>
            </a:lvl8pPr>
            <a:lvl9pPr marL="4876557"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Arial"/>
            </a:endParaRPr>
          </a:p>
        </p:txBody>
      </p:sp>
      <p:sp>
        <p:nvSpPr>
          <p:cNvPr id="6" name="Slide Number Placeholder 5"/>
          <p:cNvSpPr>
            <a:spLocks noGrp="1"/>
          </p:cNvSpPr>
          <p:nvPr>
            <p:ph type="sldNum" sz="quarter" idx="12"/>
          </p:nvPr>
        </p:nvSpPr>
        <p:spPr/>
        <p:txBody>
          <a:bodyPr/>
          <a:lstStyle>
            <a:lvl1pPr>
              <a:defRPr/>
            </a:lvl1pPr>
          </a:lstStyle>
          <a:p>
            <a:fld id="{B1DBA7A8-8626-44E4-9C10-DA4780BB76BB}" type="slidenum">
              <a:rPr lang="en-US">
                <a:solidFill>
                  <a:srgbClr val="000000"/>
                </a:solidFill>
                <a:cs typeface="Arial"/>
              </a:rPr>
              <a:pPr/>
              <a:t>‹#›</a:t>
            </a:fld>
            <a:endParaRPr lang="en-US">
              <a:solidFill>
                <a:srgbClr val="000000"/>
              </a:solidFill>
              <a:cs typeface="Arial"/>
            </a:endParaRPr>
          </a:p>
        </p:txBody>
      </p:sp>
    </p:spTree>
    <p:extLst>
      <p:ext uri="{BB962C8B-B14F-4D97-AF65-F5344CB8AC3E}">
        <p14:creationId xmlns:p14="http://schemas.microsoft.com/office/powerpoint/2010/main" val="28546957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Arial"/>
            </a:endParaRPr>
          </a:p>
        </p:txBody>
      </p:sp>
      <p:sp>
        <p:nvSpPr>
          <p:cNvPr id="6" name="Slide Number Placeholder 5"/>
          <p:cNvSpPr>
            <a:spLocks noGrp="1"/>
          </p:cNvSpPr>
          <p:nvPr>
            <p:ph type="sldNum" sz="quarter" idx="12"/>
          </p:nvPr>
        </p:nvSpPr>
        <p:spPr/>
        <p:txBody>
          <a:bodyPr/>
          <a:lstStyle>
            <a:lvl1pPr>
              <a:defRPr/>
            </a:lvl1pPr>
          </a:lstStyle>
          <a:p>
            <a:fld id="{ADF2C478-F9A0-457D-8617-A32C6E5090B6}" type="slidenum">
              <a:rPr lang="en-US">
                <a:solidFill>
                  <a:srgbClr val="000000"/>
                </a:solidFill>
                <a:cs typeface="Arial"/>
              </a:rPr>
              <a:pPr/>
              <a:t>‹#›</a:t>
            </a:fld>
            <a:endParaRPr lang="en-US">
              <a:solidFill>
                <a:srgbClr val="000000"/>
              </a:solidFill>
              <a:cs typeface="Arial"/>
            </a:endParaRPr>
          </a:p>
        </p:txBody>
      </p:sp>
    </p:spTree>
    <p:extLst>
      <p:ext uri="{BB962C8B-B14F-4D97-AF65-F5344CB8AC3E}">
        <p14:creationId xmlns:p14="http://schemas.microsoft.com/office/powerpoint/2010/main" val="28052266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70" indent="0">
              <a:buNone/>
              <a:defRPr sz="2400"/>
            </a:lvl2pPr>
            <a:lvl3pPr marL="1219140" indent="0">
              <a:buNone/>
              <a:defRPr sz="2133"/>
            </a:lvl3pPr>
            <a:lvl4pPr marL="1828709" indent="0">
              <a:buNone/>
              <a:defRPr sz="1867"/>
            </a:lvl4pPr>
            <a:lvl5pPr marL="2438278" indent="0">
              <a:buNone/>
              <a:defRPr sz="1867"/>
            </a:lvl5pPr>
            <a:lvl6pPr marL="3047848" indent="0">
              <a:buNone/>
              <a:defRPr sz="1867"/>
            </a:lvl6pPr>
            <a:lvl7pPr marL="3657418" indent="0">
              <a:buNone/>
              <a:defRPr sz="1867"/>
            </a:lvl7pPr>
            <a:lvl8pPr marL="4266987" indent="0">
              <a:buNone/>
              <a:defRPr sz="1867"/>
            </a:lvl8pPr>
            <a:lvl9pPr marL="4876557" indent="0">
              <a:buNone/>
              <a:defRPr sz="1867"/>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Arial"/>
            </a:endParaRPr>
          </a:p>
        </p:txBody>
      </p:sp>
      <p:sp>
        <p:nvSpPr>
          <p:cNvPr id="6" name="Slide Number Placeholder 5"/>
          <p:cNvSpPr>
            <a:spLocks noGrp="1"/>
          </p:cNvSpPr>
          <p:nvPr>
            <p:ph type="sldNum" sz="quarter" idx="12"/>
          </p:nvPr>
        </p:nvSpPr>
        <p:spPr/>
        <p:txBody>
          <a:bodyPr/>
          <a:lstStyle>
            <a:lvl1pPr>
              <a:defRPr/>
            </a:lvl1pPr>
          </a:lstStyle>
          <a:p>
            <a:fld id="{02DEDD46-8DB2-41B2-B2AF-140D8518549A}" type="slidenum">
              <a:rPr lang="en-US">
                <a:solidFill>
                  <a:srgbClr val="000000"/>
                </a:solidFill>
                <a:cs typeface="Arial"/>
              </a:rPr>
              <a:pPr/>
              <a:t>‹#›</a:t>
            </a:fld>
            <a:endParaRPr lang="en-US">
              <a:solidFill>
                <a:srgbClr val="000000"/>
              </a:solidFill>
              <a:cs typeface="Arial"/>
            </a:endParaRPr>
          </a:p>
        </p:txBody>
      </p:sp>
    </p:spTree>
    <p:extLst>
      <p:ext uri="{BB962C8B-B14F-4D97-AF65-F5344CB8AC3E}">
        <p14:creationId xmlns:p14="http://schemas.microsoft.com/office/powerpoint/2010/main" val="33109439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cs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Arial"/>
            </a:endParaRPr>
          </a:p>
        </p:txBody>
      </p:sp>
      <p:sp>
        <p:nvSpPr>
          <p:cNvPr id="7" name="Slide Number Placeholder 6"/>
          <p:cNvSpPr>
            <a:spLocks noGrp="1"/>
          </p:cNvSpPr>
          <p:nvPr>
            <p:ph type="sldNum" sz="quarter" idx="12"/>
          </p:nvPr>
        </p:nvSpPr>
        <p:spPr/>
        <p:txBody>
          <a:bodyPr/>
          <a:lstStyle>
            <a:lvl1pPr>
              <a:defRPr/>
            </a:lvl1pPr>
          </a:lstStyle>
          <a:p>
            <a:fld id="{C59738C6-3C27-49B2-A80D-625DDE8CF071}" type="slidenum">
              <a:rPr lang="en-US">
                <a:solidFill>
                  <a:srgbClr val="000000"/>
                </a:solidFill>
                <a:cs typeface="Arial"/>
              </a:rPr>
              <a:pPr/>
              <a:t>‹#›</a:t>
            </a:fld>
            <a:endParaRPr lang="en-US">
              <a:solidFill>
                <a:srgbClr val="000000"/>
              </a:solidFill>
              <a:cs typeface="Arial"/>
            </a:endParaRPr>
          </a:p>
        </p:txBody>
      </p:sp>
    </p:spTree>
    <p:extLst>
      <p:ext uri="{BB962C8B-B14F-4D97-AF65-F5344CB8AC3E}">
        <p14:creationId xmlns:p14="http://schemas.microsoft.com/office/powerpoint/2010/main" val="879237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2"/>
            <a:ext cx="3401063" cy="2895599"/>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B557A9A-06D1-9E41-9AF3-E58D41E32270}" type="datetimeFigureOut">
              <a:rPr lang="en-US" smtClean="0"/>
              <a:t>3/7/20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85F314C9-BCAF-0249-82D1-12F8A1F144CF}" type="slidenum">
              <a:rPr lang="en-US" smtClean="0"/>
              <a:t>‹#›</a:t>
            </a:fld>
            <a:endParaRPr lang="en-US"/>
          </a:p>
        </p:txBody>
      </p:sp>
    </p:spTree>
    <p:extLst>
      <p:ext uri="{BB962C8B-B14F-4D97-AF65-F5344CB8AC3E}">
        <p14:creationId xmlns:p14="http://schemas.microsoft.com/office/powerpoint/2010/main" val="7590940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cs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cs typeface="Arial"/>
            </a:endParaRPr>
          </a:p>
        </p:txBody>
      </p:sp>
      <p:sp>
        <p:nvSpPr>
          <p:cNvPr id="9" name="Slide Number Placeholder 8"/>
          <p:cNvSpPr>
            <a:spLocks noGrp="1"/>
          </p:cNvSpPr>
          <p:nvPr>
            <p:ph type="sldNum" sz="quarter" idx="12"/>
          </p:nvPr>
        </p:nvSpPr>
        <p:spPr/>
        <p:txBody>
          <a:bodyPr/>
          <a:lstStyle>
            <a:lvl1pPr>
              <a:defRPr/>
            </a:lvl1pPr>
          </a:lstStyle>
          <a:p>
            <a:fld id="{476183D5-966F-4155-BCA2-5D34D9C0B02B}" type="slidenum">
              <a:rPr lang="en-US">
                <a:solidFill>
                  <a:srgbClr val="000000"/>
                </a:solidFill>
                <a:cs typeface="Arial"/>
              </a:rPr>
              <a:pPr/>
              <a:t>‹#›</a:t>
            </a:fld>
            <a:endParaRPr lang="en-US">
              <a:solidFill>
                <a:srgbClr val="000000"/>
              </a:solidFill>
              <a:cs typeface="Arial"/>
            </a:endParaRPr>
          </a:p>
        </p:txBody>
      </p:sp>
    </p:spTree>
    <p:extLst>
      <p:ext uri="{BB962C8B-B14F-4D97-AF65-F5344CB8AC3E}">
        <p14:creationId xmlns:p14="http://schemas.microsoft.com/office/powerpoint/2010/main" val="34166053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cs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cs typeface="Arial"/>
            </a:endParaRPr>
          </a:p>
        </p:txBody>
      </p:sp>
      <p:sp>
        <p:nvSpPr>
          <p:cNvPr id="5" name="Slide Number Placeholder 4"/>
          <p:cNvSpPr>
            <a:spLocks noGrp="1"/>
          </p:cNvSpPr>
          <p:nvPr>
            <p:ph type="sldNum" sz="quarter" idx="12"/>
          </p:nvPr>
        </p:nvSpPr>
        <p:spPr/>
        <p:txBody>
          <a:bodyPr/>
          <a:lstStyle>
            <a:lvl1pPr>
              <a:defRPr/>
            </a:lvl1pPr>
          </a:lstStyle>
          <a:p>
            <a:fld id="{778BABB5-88FE-4159-B979-B9257E87AE0F}" type="slidenum">
              <a:rPr lang="en-US">
                <a:solidFill>
                  <a:srgbClr val="000000"/>
                </a:solidFill>
                <a:cs typeface="Arial"/>
              </a:rPr>
              <a:pPr/>
              <a:t>‹#›</a:t>
            </a:fld>
            <a:endParaRPr lang="en-US">
              <a:solidFill>
                <a:srgbClr val="000000"/>
              </a:solidFill>
              <a:cs typeface="Arial"/>
            </a:endParaRPr>
          </a:p>
        </p:txBody>
      </p:sp>
    </p:spTree>
    <p:extLst>
      <p:ext uri="{BB962C8B-B14F-4D97-AF65-F5344CB8AC3E}">
        <p14:creationId xmlns:p14="http://schemas.microsoft.com/office/powerpoint/2010/main" val="15279972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cs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cs typeface="Arial"/>
            </a:endParaRPr>
          </a:p>
        </p:txBody>
      </p:sp>
      <p:sp>
        <p:nvSpPr>
          <p:cNvPr id="4" name="Slide Number Placeholder 3"/>
          <p:cNvSpPr>
            <a:spLocks noGrp="1"/>
          </p:cNvSpPr>
          <p:nvPr>
            <p:ph type="sldNum" sz="quarter" idx="12"/>
          </p:nvPr>
        </p:nvSpPr>
        <p:spPr/>
        <p:txBody>
          <a:bodyPr/>
          <a:lstStyle>
            <a:lvl1pPr>
              <a:defRPr/>
            </a:lvl1pPr>
          </a:lstStyle>
          <a:p>
            <a:fld id="{BF957284-7CA1-437E-862B-FB534B7C72CD}" type="slidenum">
              <a:rPr lang="en-US">
                <a:solidFill>
                  <a:srgbClr val="000000"/>
                </a:solidFill>
                <a:cs typeface="Arial"/>
              </a:rPr>
              <a:pPr/>
              <a:t>‹#›</a:t>
            </a:fld>
            <a:endParaRPr lang="en-US">
              <a:solidFill>
                <a:srgbClr val="000000"/>
              </a:solidFill>
              <a:cs typeface="Arial"/>
            </a:endParaRPr>
          </a:p>
        </p:txBody>
      </p:sp>
    </p:spTree>
    <p:extLst>
      <p:ext uri="{BB962C8B-B14F-4D97-AF65-F5344CB8AC3E}">
        <p14:creationId xmlns:p14="http://schemas.microsoft.com/office/powerpoint/2010/main" val="6128469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cs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Arial"/>
            </a:endParaRPr>
          </a:p>
        </p:txBody>
      </p:sp>
      <p:sp>
        <p:nvSpPr>
          <p:cNvPr id="7" name="Slide Number Placeholder 6"/>
          <p:cNvSpPr>
            <a:spLocks noGrp="1"/>
          </p:cNvSpPr>
          <p:nvPr>
            <p:ph type="sldNum" sz="quarter" idx="12"/>
          </p:nvPr>
        </p:nvSpPr>
        <p:spPr/>
        <p:txBody>
          <a:bodyPr/>
          <a:lstStyle>
            <a:lvl1pPr>
              <a:defRPr/>
            </a:lvl1pPr>
          </a:lstStyle>
          <a:p>
            <a:fld id="{45CD61A6-BAF9-46CF-8FB8-DF3F02194FD5}" type="slidenum">
              <a:rPr lang="en-US">
                <a:solidFill>
                  <a:srgbClr val="000000"/>
                </a:solidFill>
                <a:cs typeface="Arial"/>
              </a:rPr>
              <a:pPr/>
              <a:t>‹#›</a:t>
            </a:fld>
            <a:endParaRPr lang="en-US">
              <a:solidFill>
                <a:srgbClr val="000000"/>
              </a:solidFill>
              <a:cs typeface="Arial"/>
            </a:endParaRPr>
          </a:p>
        </p:txBody>
      </p:sp>
    </p:spTree>
    <p:extLst>
      <p:ext uri="{BB962C8B-B14F-4D97-AF65-F5344CB8AC3E}">
        <p14:creationId xmlns:p14="http://schemas.microsoft.com/office/powerpoint/2010/main" val="29295915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cs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Arial"/>
            </a:endParaRPr>
          </a:p>
        </p:txBody>
      </p:sp>
      <p:sp>
        <p:nvSpPr>
          <p:cNvPr id="7" name="Slide Number Placeholder 6"/>
          <p:cNvSpPr>
            <a:spLocks noGrp="1"/>
          </p:cNvSpPr>
          <p:nvPr>
            <p:ph type="sldNum" sz="quarter" idx="12"/>
          </p:nvPr>
        </p:nvSpPr>
        <p:spPr/>
        <p:txBody>
          <a:bodyPr/>
          <a:lstStyle>
            <a:lvl1pPr>
              <a:defRPr/>
            </a:lvl1pPr>
          </a:lstStyle>
          <a:p>
            <a:fld id="{E4F6B347-FC3E-4A7E-9B50-97B36B253AE3}" type="slidenum">
              <a:rPr lang="en-US">
                <a:solidFill>
                  <a:srgbClr val="000000"/>
                </a:solidFill>
                <a:cs typeface="Arial"/>
              </a:rPr>
              <a:pPr/>
              <a:t>‹#›</a:t>
            </a:fld>
            <a:endParaRPr lang="en-US">
              <a:solidFill>
                <a:srgbClr val="000000"/>
              </a:solidFill>
              <a:cs typeface="Arial"/>
            </a:endParaRPr>
          </a:p>
        </p:txBody>
      </p:sp>
    </p:spTree>
    <p:extLst>
      <p:ext uri="{BB962C8B-B14F-4D97-AF65-F5344CB8AC3E}">
        <p14:creationId xmlns:p14="http://schemas.microsoft.com/office/powerpoint/2010/main" val="8140104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Arial"/>
            </a:endParaRPr>
          </a:p>
        </p:txBody>
      </p:sp>
      <p:sp>
        <p:nvSpPr>
          <p:cNvPr id="6" name="Slide Number Placeholder 5"/>
          <p:cNvSpPr>
            <a:spLocks noGrp="1"/>
          </p:cNvSpPr>
          <p:nvPr>
            <p:ph type="sldNum" sz="quarter" idx="12"/>
          </p:nvPr>
        </p:nvSpPr>
        <p:spPr/>
        <p:txBody>
          <a:bodyPr/>
          <a:lstStyle>
            <a:lvl1pPr>
              <a:defRPr/>
            </a:lvl1pPr>
          </a:lstStyle>
          <a:p>
            <a:fld id="{2DF55762-A5E9-41A1-BFC4-971B65B7AFB9}" type="slidenum">
              <a:rPr lang="en-US">
                <a:solidFill>
                  <a:srgbClr val="000000"/>
                </a:solidFill>
                <a:cs typeface="Arial"/>
              </a:rPr>
              <a:pPr/>
              <a:t>‹#›</a:t>
            </a:fld>
            <a:endParaRPr lang="en-US">
              <a:solidFill>
                <a:srgbClr val="000000"/>
              </a:solidFill>
              <a:cs typeface="Arial"/>
            </a:endParaRPr>
          </a:p>
        </p:txBody>
      </p:sp>
    </p:spTree>
    <p:extLst>
      <p:ext uri="{BB962C8B-B14F-4D97-AF65-F5344CB8AC3E}">
        <p14:creationId xmlns:p14="http://schemas.microsoft.com/office/powerpoint/2010/main" val="24998901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Arial"/>
            </a:endParaRPr>
          </a:p>
        </p:txBody>
      </p:sp>
      <p:sp>
        <p:nvSpPr>
          <p:cNvPr id="6" name="Slide Number Placeholder 5"/>
          <p:cNvSpPr>
            <a:spLocks noGrp="1"/>
          </p:cNvSpPr>
          <p:nvPr>
            <p:ph type="sldNum" sz="quarter" idx="12"/>
          </p:nvPr>
        </p:nvSpPr>
        <p:spPr/>
        <p:txBody>
          <a:bodyPr/>
          <a:lstStyle>
            <a:lvl1pPr>
              <a:defRPr/>
            </a:lvl1pPr>
          </a:lstStyle>
          <a:p>
            <a:fld id="{57E86917-292E-4CC2-AFF8-BFD357C01F9F}" type="slidenum">
              <a:rPr lang="en-US">
                <a:solidFill>
                  <a:srgbClr val="000000"/>
                </a:solidFill>
                <a:cs typeface="Arial"/>
              </a:rPr>
              <a:pPr/>
              <a:t>‹#›</a:t>
            </a:fld>
            <a:endParaRPr lang="en-US">
              <a:solidFill>
                <a:srgbClr val="000000"/>
              </a:solidFill>
              <a:cs typeface="Arial"/>
            </a:endParaRPr>
          </a:p>
        </p:txBody>
      </p:sp>
    </p:spTree>
    <p:extLst>
      <p:ext uri="{BB962C8B-B14F-4D97-AF65-F5344CB8AC3E}">
        <p14:creationId xmlns:p14="http://schemas.microsoft.com/office/powerpoint/2010/main" val="41812817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557A9A-06D1-9E41-9AF3-E58D41E32270}" type="datetimeFigureOut">
              <a:rPr lang="en-US" smtClean="0"/>
              <a:t>3/7/20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314C9-BCAF-0249-82D1-12F8A1F144CF}" type="slidenum">
              <a:rPr lang="en-US" smtClean="0"/>
              <a:t>‹#›</a:t>
            </a:fld>
            <a:endParaRPr lang="en-US"/>
          </a:p>
        </p:txBody>
      </p:sp>
    </p:spTree>
    <p:extLst>
      <p:ext uri="{BB962C8B-B14F-4D97-AF65-F5344CB8AC3E}">
        <p14:creationId xmlns:p14="http://schemas.microsoft.com/office/powerpoint/2010/main" val="17830854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557A9A-06D1-9E41-9AF3-E58D41E32270}" type="datetimeFigureOut">
              <a:rPr lang="en-US" smtClean="0"/>
              <a:t>3/7/20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314C9-BCAF-0249-82D1-12F8A1F144CF}" type="slidenum">
              <a:rPr lang="en-US" smtClean="0"/>
              <a:t>‹#›</a:t>
            </a:fld>
            <a:endParaRPr lang="en-US"/>
          </a:p>
        </p:txBody>
      </p:sp>
    </p:spTree>
    <p:extLst>
      <p:ext uri="{BB962C8B-B14F-4D97-AF65-F5344CB8AC3E}">
        <p14:creationId xmlns:p14="http://schemas.microsoft.com/office/powerpoint/2010/main" val="22058985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557A9A-06D1-9E41-9AF3-E58D41E32270}" type="datetimeFigureOut">
              <a:rPr lang="en-US" smtClean="0"/>
              <a:t>3/7/20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314C9-BCAF-0249-82D1-12F8A1F144CF}" type="slidenum">
              <a:rPr lang="en-US" smtClean="0"/>
              <a:t>‹#›</a:t>
            </a:fld>
            <a:endParaRPr lang="en-US"/>
          </a:p>
        </p:txBody>
      </p:sp>
    </p:spTree>
    <p:extLst>
      <p:ext uri="{BB962C8B-B14F-4D97-AF65-F5344CB8AC3E}">
        <p14:creationId xmlns:p14="http://schemas.microsoft.com/office/powerpoint/2010/main" val="2254414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7"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5" y="3657600"/>
            <a:ext cx="5084979" cy="1371600"/>
          </a:xfrm>
        </p:spPr>
        <p:txBody>
          <a:bodyPr>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5E6C96-D0D9-9F44-B2E9-7C98AD4BAD75}" type="datetimeFigureOut">
              <a:rPr lang="en-US" smtClean="0"/>
              <a:t>3/7/20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2592A6-2B6A-3C44-AFF7-869246E214E1}" type="slidenum">
              <a:rPr lang="en-US" smtClean="0"/>
              <a:t>‹#›</a:t>
            </a:fld>
            <a:endParaRPr lang="en-US"/>
          </a:p>
        </p:txBody>
      </p:sp>
    </p:spTree>
    <p:extLst>
      <p:ext uri="{BB962C8B-B14F-4D97-AF65-F5344CB8AC3E}">
        <p14:creationId xmlns:p14="http://schemas.microsoft.com/office/powerpoint/2010/main" val="42185888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557A9A-06D1-9E41-9AF3-E58D41E32270}" type="datetimeFigureOut">
              <a:rPr lang="en-US" smtClean="0"/>
              <a:t>3/7/20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F314C9-BCAF-0249-82D1-12F8A1F144CF}" type="slidenum">
              <a:rPr lang="en-US" smtClean="0"/>
              <a:t>‹#›</a:t>
            </a:fld>
            <a:endParaRPr lang="en-US"/>
          </a:p>
        </p:txBody>
      </p:sp>
    </p:spTree>
    <p:extLst>
      <p:ext uri="{BB962C8B-B14F-4D97-AF65-F5344CB8AC3E}">
        <p14:creationId xmlns:p14="http://schemas.microsoft.com/office/powerpoint/2010/main" val="36933767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557A9A-06D1-9E41-9AF3-E58D41E32270}" type="datetimeFigureOut">
              <a:rPr lang="en-US" smtClean="0"/>
              <a:t>3/7/20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F314C9-BCAF-0249-82D1-12F8A1F144CF}" type="slidenum">
              <a:rPr lang="en-US" smtClean="0"/>
              <a:t>‹#›</a:t>
            </a:fld>
            <a:endParaRPr lang="en-US"/>
          </a:p>
        </p:txBody>
      </p:sp>
    </p:spTree>
    <p:extLst>
      <p:ext uri="{BB962C8B-B14F-4D97-AF65-F5344CB8AC3E}">
        <p14:creationId xmlns:p14="http://schemas.microsoft.com/office/powerpoint/2010/main" val="37952323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557A9A-06D1-9E41-9AF3-E58D41E32270}" type="datetimeFigureOut">
              <a:rPr lang="en-US" smtClean="0"/>
              <a:t>3/7/20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F314C9-BCAF-0249-82D1-12F8A1F144CF}" type="slidenum">
              <a:rPr lang="en-US" smtClean="0"/>
              <a:t>‹#›</a:t>
            </a:fld>
            <a:endParaRPr lang="en-US"/>
          </a:p>
        </p:txBody>
      </p:sp>
    </p:spTree>
    <p:extLst>
      <p:ext uri="{BB962C8B-B14F-4D97-AF65-F5344CB8AC3E}">
        <p14:creationId xmlns:p14="http://schemas.microsoft.com/office/powerpoint/2010/main" val="14847440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57A9A-06D1-9E41-9AF3-E58D41E32270}" type="datetimeFigureOut">
              <a:rPr lang="en-US" smtClean="0"/>
              <a:t>3/7/20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F314C9-BCAF-0249-82D1-12F8A1F144CF}" type="slidenum">
              <a:rPr lang="en-US" smtClean="0"/>
              <a:t>‹#›</a:t>
            </a:fld>
            <a:endParaRPr lang="en-US"/>
          </a:p>
        </p:txBody>
      </p:sp>
    </p:spTree>
    <p:extLst>
      <p:ext uri="{BB962C8B-B14F-4D97-AF65-F5344CB8AC3E}">
        <p14:creationId xmlns:p14="http://schemas.microsoft.com/office/powerpoint/2010/main" val="2024796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B557A9A-06D1-9E41-9AF3-E58D41E32270}" type="datetimeFigureOut">
              <a:rPr lang="en-US" smtClean="0"/>
              <a:t>3/7/20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F314C9-BCAF-0249-82D1-12F8A1F144CF}" type="slidenum">
              <a:rPr lang="en-US" smtClean="0"/>
              <a:t>‹#›</a:t>
            </a:fld>
            <a:endParaRPr lang="en-US"/>
          </a:p>
        </p:txBody>
      </p:sp>
    </p:spTree>
    <p:extLst>
      <p:ext uri="{BB962C8B-B14F-4D97-AF65-F5344CB8AC3E}">
        <p14:creationId xmlns:p14="http://schemas.microsoft.com/office/powerpoint/2010/main" val="33755822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nvPr>
        </p:nvSpPr>
        <p:spPr>
          <a:xfrm>
            <a:off x="2389717" y="5367353"/>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B557A9A-06D1-9E41-9AF3-E58D41E32270}" type="datetimeFigureOut">
              <a:rPr lang="en-US" smtClean="0"/>
              <a:t>3/7/20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F314C9-BCAF-0249-82D1-12F8A1F144CF}" type="slidenum">
              <a:rPr lang="en-US" smtClean="0"/>
              <a:t>‹#›</a:t>
            </a:fld>
            <a:endParaRPr lang="en-US"/>
          </a:p>
        </p:txBody>
      </p:sp>
    </p:spTree>
    <p:extLst>
      <p:ext uri="{BB962C8B-B14F-4D97-AF65-F5344CB8AC3E}">
        <p14:creationId xmlns:p14="http://schemas.microsoft.com/office/powerpoint/2010/main" val="41479465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557A9A-06D1-9E41-9AF3-E58D41E32270}" type="datetimeFigureOut">
              <a:rPr lang="en-US" smtClean="0"/>
              <a:t>3/7/20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314C9-BCAF-0249-82D1-12F8A1F144CF}" type="slidenum">
              <a:rPr lang="en-US" smtClean="0"/>
              <a:t>‹#›</a:t>
            </a:fld>
            <a:endParaRPr lang="en-US"/>
          </a:p>
        </p:txBody>
      </p:sp>
    </p:spTree>
    <p:extLst>
      <p:ext uri="{BB962C8B-B14F-4D97-AF65-F5344CB8AC3E}">
        <p14:creationId xmlns:p14="http://schemas.microsoft.com/office/powerpoint/2010/main" val="28073585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557A9A-06D1-9E41-9AF3-E58D41E32270}" type="datetimeFigureOut">
              <a:rPr lang="en-US" smtClean="0"/>
              <a:t>3/7/20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314C9-BCAF-0249-82D1-12F8A1F144CF}" type="slidenum">
              <a:rPr lang="en-US" smtClean="0"/>
              <a:t>‹#›</a:t>
            </a:fld>
            <a:endParaRPr lang="en-US"/>
          </a:p>
        </p:txBody>
      </p:sp>
    </p:spTree>
    <p:extLst>
      <p:ext uri="{BB962C8B-B14F-4D97-AF65-F5344CB8AC3E}">
        <p14:creationId xmlns:p14="http://schemas.microsoft.com/office/powerpoint/2010/main" val="13371844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45754" y="5401081"/>
            <a:ext cx="9746231" cy="955295"/>
          </a:xfrm>
        </p:spPr>
        <p:txBody>
          <a:bodyPr anchor="b">
            <a:normAutofit/>
          </a:bodyPr>
          <a:lstStyle>
            <a:lvl1pPr algn="ctr">
              <a:defRPr sz="4667">
                <a:latin typeface="Tahoma" panose="020B0604030504040204" pitchFamily="34" charset="0"/>
                <a:ea typeface="Tahoma" panose="020B0604030504040204" pitchFamily="34" charset="0"/>
                <a:cs typeface="Tahoma" panose="020B0604030504040204" pitchFamily="34" charset="0"/>
              </a:defRPr>
            </a:lvl1pPr>
          </a:lstStyle>
          <a:p>
            <a:r>
              <a:rPr lang="en-US" dirty="0"/>
              <a:t>Presentation Title | Presenter Name  </a:t>
            </a:r>
          </a:p>
        </p:txBody>
      </p:sp>
    </p:spTree>
    <p:extLst>
      <p:ext uri="{BB962C8B-B14F-4D97-AF65-F5344CB8AC3E}">
        <p14:creationId xmlns:p14="http://schemas.microsoft.com/office/powerpoint/2010/main" val="42032234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a:latin typeface="Tahoma" panose="020B0604030504040204" pitchFamily="34" charset="0"/>
                <a:ea typeface="Tahoma" panose="020B0604030504040204" pitchFamily="34" charset="0"/>
                <a:cs typeface="Tahoma" panose="020B0604030504040204" pitchFamily="34" charset="0"/>
              </a:defRPr>
            </a:lvl1pPr>
            <a:lvl2pPr>
              <a:defRPr b="0">
                <a:latin typeface="Tahoma" panose="020B0604030504040204" pitchFamily="34" charset="0"/>
                <a:ea typeface="Tahoma" panose="020B0604030504040204" pitchFamily="34" charset="0"/>
                <a:cs typeface="Tahoma" panose="020B0604030504040204" pitchFamily="34" charset="0"/>
              </a:defRPr>
            </a:lvl2pPr>
            <a:lvl3pPr>
              <a:defRPr b="0">
                <a:latin typeface="Tahoma" panose="020B0604030504040204" pitchFamily="34" charset="0"/>
                <a:ea typeface="Tahoma" panose="020B0604030504040204" pitchFamily="34" charset="0"/>
                <a:cs typeface="Tahoma" panose="020B0604030504040204" pitchFamily="34" charset="0"/>
              </a:defRPr>
            </a:lvl3pPr>
            <a:lvl4pPr>
              <a:defRPr b="0">
                <a:latin typeface="Tahoma" panose="020B0604030504040204" pitchFamily="34" charset="0"/>
                <a:ea typeface="Tahoma" panose="020B0604030504040204" pitchFamily="34" charset="0"/>
                <a:cs typeface="Tahoma" panose="020B0604030504040204" pitchFamily="34" charset="0"/>
              </a:defRPr>
            </a:lvl4pPr>
            <a:lvl5pPr>
              <a:defRPr b="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125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9.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0.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2.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6.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1"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1" y="2892348"/>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3" y="2"/>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5"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2" y="452717"/>
            <a:ext cx="9404723" cy="1400531"/>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20"/>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41" y="1790702"/>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B557A9A-06D1-9E41-9AF3-E58D41E32270}" type="datetimeFigureOut">
              <a:rPr lang="en-US" smtClean="0"/>
              <a:t>3/7/20</a:t>
            </a:fld>
            <a:endParaRPr lang="en-US"/>
          </a:p>
        </p:txBody>
      </p:sp>
      <p:sp>
        <p:nvSpPr>
          <p:cNvPr id="5" name="Footer Placeholder 4"/>
          <p:cNvSpPr>
            <a:spLocks noGrp="1"/>
          </p:cNvSpPr>
          <p:nvPr>
            <p:ph type="ftr" sz="quarter" idx="3"/>
          </p:nvPr>
        </p:nvSpPr>
        <p:spPr>
          <a:xfrm rot="5400000">
            <a:off x="8951573" y="3225298"/>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2" y="295730"/>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5F314C9-BCAF-0249-82D1-12F8A1F144CF}" type="slidenum">
              <a:rPr lang="en-US" smtClean="0"/>
              <a:t>‹#›</a:t>
            </a:fld>
            <a:endParaRPr lang="en-US"/>
          </a:p>
        </p:txBody>
      </p:sp>
    </p:spTree>
    <p:extLst>
      <p:ext uri="{BB962C8B-B14F-4D97-AF65-F5344CB8AC3E}">
        <p14:creationId xmlns:p14="http://schemas.microsoft.com/office/powerpoint/2010/main" val="118565101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189"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32" indent="-28574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2971"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160"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349"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5937"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726"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8914"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103"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bwMode="auto">
          <a:xfrm>
            <a:off x="609600" y="381000"/>
            <a:ext cx="109728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6947" name="Rectangle 3"/>
          <p:cNvSpPr>
            <a:spLocks noGrp="1" noChangeArrowheads="1"/>
          </p:cNvSpPr>
          <p:nvPr>
            <p:ph type="body" idx="1"/>
          </p:nvPr>
        </p:nvSpPr>
        <p:spPr bwMode="auto">
          <a:xfrm>
            <a:off x="609600" y="1981200"/>
            <a:ext cx="10972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694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867" smtClean="0">
                <a:effectLst>
                  <a:outerShdw blurRad="38100" dist="38100" dir="2700000" algn="tl">
                    <a:srgbClr val="000000"/>
                  </a:outerShdw>
                </a:effectLst>
              </a:defRPr>
            </a:lvl1pPr>
          </a:lstStyle>
          <a:p>
            <a:pPr defTabSz="1219140" fontAlgn="base">
              <a:spcBef>
                <a:spcPct val="0"/>
              </a:spcBef>
              <a:spcAft>
                <a:spcPct val="0"/>
              </a:spcAft>
              <a:defRPr/>
            </a:pPr>
            <a:endParaRPr lang="en-US">
              <a:solidFill>
                <a:srgbClr val="FFFFFF"/>
              </a:solidFill>
              <a:latin typeface="Arial" pitchFamily="34" charset="0"/>
            </a:endParaRPr>
          </a:p>
        </p:txBody>
      </p:sp>
      <p:sp>
        <p:nvSpPr>
          <p:cNvPr id="46694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867" smtClean="0">
                <a:effectLst>
                  <a:outerShdw blurRad="38100" dist="38100" dir="2700000" algn="tl">
                    <a:srgbClr val="000000"/>
                  </a:outerShdw>
                </a:effectLst>
              </a:defRPr>
            </a:lvl1pPr>
          </a:lstStyle>
          <a:p>
            <a:pPr defTabSz="1219140" fontAlgn="base">
              <a:spcBef>
                <a:spcPct val="0"/>
              </a:spcBef>
              <a:spcAft>
                <a:spcPct val="0"/>
              </a:spcAft>
              <a:defRPr/>
            </a:pPr>
            <a:endParaRPr lang="en-US">
              <a:solidFill>
                <a:srgbClr val="FFFFFF"/>
              </a:solidFill>
              <a:latin typeface="Arial" pitchFamily="34" charset="0"/>
            </a:endParaRPr>
          </a:p>
        </p:txBody>
      </p:sp>
      <p:sp>
        <p:nvSpPr>
          <p:cNvPr id="46695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867" smtClean="0">
                <a:effectLst>
                  <a:outerShdw blurRad="38100" dist="38100" dir="2700000" algn="tl">
                    <a:srgbClr val="000000"/>
                  </a:outerShdw>
                </a:effectLst>
              </a:defRPr>
            </a:lvl1pPr>
          </a:lstStyle>
          <a:p>
            <a:pPr defTabSz="1219140" fontAlgn="base">
              <a:spcBef>
                <a:spcPct val="0"/>
              </a:spcBef>
              <a:spcAft>
                <a:spcPct val="0"/>
              </a:spcAft>
              <a:defRPr/>
            </a:pPr>
            <a:fld id="{B1421984-4895-4ED5-A33C-4A210804DD2C}" type="slidenum">
              <a:rPr lang="en-US" smtClean="0">
                <a:solidFill>
                  <a:srgbClr val="FFFFFF"/>
                </a:solidFill>
                <a:latin typeface="Arial" pitchFamily="34" charset="0"/>
              </a:rPr>
              <a:pPr defTabSz="1219140" fontAlgn="base">
                <a:spcBef>
                  <a:spcPct val="0"/>
                </a:spcBef>
                <a:spcAft>
                  <a:spcPct val="0"/>
                </a:spcAft>
                <a:defRPr/>
              </a:pPr>
              <a:t>‹#›</a:t>
            </a:fld>
            <a:endParaRPr lang="en-US">
              <a:solidFill>
                <a:srgbClr val="FFFFFF"/>
              </a:solidFill>
              <a:latin typeface="Arial" pitchFamily="34" charset="0"/>
            </a:endParaRPr>
          </a:p>
        </p:txBody>
      </p:sp>
    </p:spTree>
    <p:extLst>
      <p:ext uri="{BB962C8B-B14F-4D97-AF65-F5344CB8AC3E}">
        <p14:creationId xmlns:p14="http://schemas.microsoft.com/office/powerpoint/2010/main" val="4012775082"/>
      </p:ext>
    </p:extLst>
  </p:cSld>
  <p:clrMap bg1="dk2" tx1="lt1" bg2="dk1"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Tahoma" pitchFamily="34" charset="0"/>
          <a:cs typeface="Arial" pitchFamily="34" charset="0"/>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Tahoma" pitchFamily="34" charset="0"/>
          <a:cs typeface="Arial" pitchFamily="34" charset="0"/>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Tahoma" pitchFamily="34" charset="0"/>
          <a:cs typeface="Arial" pitchFamily="34" charset="0"/>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Tahoma" pitchFamily="34" charset="0"/>
          <a:cs typeface="Arial" pitchFamily="34" charset="0"/>
        </a:defRPr>
      </a:lvl5pPr>
      <a:lvl6pPr marL="609570" algn="ctr" rtl="0" fontAlgn="base">
        <a:spcBef>
          <a:spcPct val="0"/>
        </a:spcBef>
        <a:spcAft>
          <a:spcPct val="0"/>
        </a:spcAft>
        <a:defRPr sz="5867">
          <a:solidFill>
            <a:schemeClr val="tx2"/>
          </a:solidFill>
          <a:effectLst>
            <a:outerShdw blurRad="38100" dist="38100" dir="2700000" algn="tl">
              <a:srgbClr val="000000"/>
            </a:outerShdw>
          </a:effectLst>
          <a:latin typeface="Tahoma" pitchFamily="34" charset="0"/>
          <a:cs typeface="Arial" pitchFamily="34" charset="0"/>
        </a:defRPr>
      </a:lvl6pPr>
      <a:lvl7pPr marL="1219140" algn="ctr" rtl="0" fontAlgn="base">
        <a:spcBef>
          <a:spcPct val="0"/>
        </a:spcBef>
        <a:spcAft>
          <a:spcPct val="0"/>
        </a:spcAft>
        <a:defRPr sz="5867">
          <a:solidFill>
            <a:schemeClr val="tx2"/>
          </a:solidFill>
          <a:effectLst>
            <a:outerShdw blurRad="38100" dist="38100" dir="2700000" algn="tl">
              <a:srgbClr val="000000"/>
            </a:outerShdw>
          </a:effectLst>
          <a:latin typeface="Tahoma" pitchFamily="34" charset="0"/>
          <a:cs typeface="Arial" pitchFamily="34" charset="0"/>
        </a:defRPr>
      </a:lvl7pPr>
      <a:lvl8pPr marL="1828709" algn="ctr" rtl="0" fontAlgn="base">
        <a:spcBef>
          <a:spcPct val="0"/>
        </a:spcBef>
        <a:spcAft>
          <a:spcPct val="0"/>
        </a:spcAft>
        <a:defRPr sz="5867">
          <a:solidFill>
            <a:schemeClr val="tx2"/>
          </a:solidFill>
          <a:effectLst>
            <a:outerShdw blurRad="38100" dist="38100" dir="2700000" algn="tl">
              <a:srgbClr val="000000"/>
            </a:outerShdw>
          </a:effectLst>
          <a:latin typeface="Tahoma" pitchFamily="34" charset="0"/>
          <a:cs typeface="Arial" pitchFamily="34" charset="0"/>
        </a:defRPr>
      </a:lvl8pPr>
      <a:lvl9pPr marL="2438278" algn="ctr" rtl="0" fontAlgn="base">
        <a:spcBef>
          <a:spcPct val="0"/>
        </a:spcBef>
        <a:spcAft>
          <a:spcPct val="0"/>
        </a:spcAft>
        <a:defRPr sz="5867">
          <a:solidFill>
            <a:schemeClr val="tx2"/>
          </a:solidFill>
          <a:effectLst>
            <a:outerShdw blurRad="38100" dist="38100" dir="2700000" algn="tl">
              <a:srgbClr val="000000"/>
            </a:outerShdw>
          </a:effectLst>
          <a:latin typeface="Tahoma" pitchFamily="34" charset="0"/>
          <a:cs typeface="Arial" pitchFamily="34" charset="0"/>
        </a:defRPr>
      </a:lvl9pPr>
    </p:titleStyle>
    <p:bodyStyle>
      <a:lvl1pPr marL="457178" indent="-457178" algn="l" rtl="0" eaLnBrk="0" fontAlgn="base" hangingPunct="0">
        <a:spcBef>
          <a:spcPct val="20000"/>
        </a:spcBef>
        <a:spcAft>
          <a:spcPct val="0"/>
        </a:spcAft>
        <a:buClr>
          <a:schemeClr val="hlink"/>
        </a:buClr>
        <a:buSzPct val="65000"/>
        <a:buFont typeface="Wingdings" pitchFamily="2" charset="2"/>
        <a:buChar char="n"/>
        <a:defRPr sz="4267">
          <a:solidFill>
            <a:schemeClr val="tx1"/>
          </a:solidFill>
          <a:effectLst>
            <a:outerShdw blurRad="38100" dist="38100" dir="2700000" algn="tl">
              <a:srgbClr val="000000"/>
            </a:outerShdw>
          </a:effectLst>
          <a:latin typeface="+mn-lt"/>
          <a:ea typeface="+mn-ea"/>
          <a:cs typeface="+mn-cs"/>
        </a:defRPr>
      </a:lvl1pPr>
      <a:lvl2pPr marL="990550" indent="-380981" algn="l" rtl="0" eaLnBrk="0" fontAlgn="base" hangingPunct="0">
        <a:spcBef>
          <a:spcPct val="20000"/>
        </a:spcBef>
        <a:spcAft>
          <a:spcPct val="0"/>
        </a:spcAft>
        <a:buClr>
          <a:schemeClr val="folHlink"/>
        </a:buClr>
        <a:buSzPct val="65000"/>
        <a:buFont typeface="Wingdings" pitchFamily="2" charset="2"/>
        <a:buChar char="n"/>
        <a:defRPr sz="3733">
          <a:solidFill>
            <a:schemeClr val="tx1"/>
          </a:solidFill>
          <a:effectLst>
            <a:outerShdw blurRad="38100" dist="38100" dir="2700000" algn="tl">
              <a:srgbClr val="000000"/>
            </a:outerShdw>
          </a:effectLst>
          <a:latin typeface="+mn-lt"/>
          <a:cs typeface="+mn-cs"/>
        </a:defRPr>
      </a:lvl2pPr>
      <a:lvl3pPr marL="1523925" indent="-304784"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cs typeface="+mn-cs"/>
        </a:defRPr>
      </a:lvl3pPr>
      <a:lvl4pPr marL="2133493" indent="-304784" algn="l" rtl="0" eaLnBrk="0" fontAlgn="base" hangingPunct="0">
        <a:spcBef>
          <a:spcPct val="20000"/>
        </a:spcBef>
        <a:spcAft>
          <a:spcPct val="0"/>
        </a:spcAft>
        <a:buClr>
          <a:schemeClr val="folHlink"/>
        </a:buClr>
        <a:buSzPct val="65000"/>
        <a:buFont typeface="Wingdings" pitchFamily="2" charset="2"/>
        <a:buChar char="n"/>
        <a:defRPr sz="2667">
          <a:solidFill>
            <a:schemeClr val="tx1"/>
          </a:solidFill>
          <a:effectLst>
            <a:outerShdw blurRad="38100" dist="38100" dir="2700000" algn="tl">
              <a:srgbClr val="000000"/>
            </a:outerShdw>
          </a:effectLst>
          <a:latin typeface="+mn-lt"/>
          <a:cs typeface="+mn-cs"/>
        </a:defRPr>
      </a:lvl4pPr>
      <a:lvl5pPr marL="2743062" indent="-304784" algn="l" rtl="0" eaLnBrk="0" fontAlgn="base" hangingPunct="0">
        <a:spcBef>
          <a:spcPct val="20000"/>
        </a:spcBef>
        <a:spcAft>
          <a:spcPct val="0"/>
        </a:spcAft>
        <a:buClr>
          <a:schemeClr val="hlink"/>
        </a:buClr>
        <a:buSzPct val="65000"/>
        <a:buFont typeface="Wingdings" pitchFamily="2" charset="2"/>
        <a:buChar char="n"/>
        <a:defRPr sz="2667">
          <a:solidFill>
            <a:schemeClr val="tx1"/>
          </a:solidFill>
          <a:effectLst>
            <a:outerShdw blurRad="38100" dist="38100" dir="2700000" algn="tl">
              <a:srgbClr val="000000"/>
            </a:outerShdw>
          </a:effectLst>
          <a:latin typeface="+mn-lt"/>
          <a:cs typeface="+mn-cs"/>
        </a:defRPr>
      </a:lvl5pPr>
      <a:lvl6pPr marL="3352632" indent="-304784" algn="l" rtl="0" fontAlgn="base">
        <a:spcBef>
          <a:spcPct val="20000"/>
        </a:spcBef>
        <a:spcAft>
          <a:spcPct val="0"/>
        </a:spcAft>
        <a:buClr>
          <a:schemeClr val="hlink"/>
        </a:buClr>
        <a:buSzPct val="65000"/>
        <a:buFont typeface="Wingdings" pitchFamily="2" charset="2"/>
        <a:buChar char="n"/>
        <a:defRPr sz="2667">
          <a:solidFill>
            <a:schemeClr val="tx1"/>
          </a:solidFill>
          <a:effectLst>
            <a:outerShdw blurRad="38100" dist="38100" dir="2700000" algn="tl">
              <a:srgbClr val="000000"/>
            </a:outerShdw>
          </a:effectLst>
          <a:latin typeface="+mn-lt"/>
          <a:cs typeface="+mn-cs"/>
        </a:defRPr>
      </a:lvl6pPr>
      <a:lvl7pPr marL="3962202" indent="-304784" algn="l" rtl="0" fontAlgn="base">
        <a:spcBef>
          <a:spcPct val="20000"/>
        </a:spcBef>
        <a:spcAft>
          <a:spcPct val="0"/>
        </a:spcAft>
        <a:buClr>
          <a:schemeClr val="hlink"/>
        </a:buClr>
        <a:buSzPct val="65000"/>
        <a:buFont typeface="Wingdings" pitchFamily="2" charset="2"/>
        <a:buChar char="n"/>
        <a:defRPr sz="2667">
          <a:solidFill>
            <a:schemeClr val="tx1"/>
          </a:solidFill>
          <a:effectLst>
            <a:outerShdw blurRad="38100" dist="38100" dir="2700000" algn="tl">
              <a:srgbClr val="000000"/>
            </a:outerShdw>
          </a:effectLst>
          <a:latin typeface="+mn-lt"/>
          <a:cs typeface="+mn-cs"/>
        </a:defRPr>
      </a:lvl7pPr>
      <a:lvl8pPr marL="4571772" indent="-304784" algn="l" rtl="0" fontAlgn="base">
        <a:spcBef>
          <a:spcPct val="20000"/>
        </a:spcBef>
        <a:spcAft>
          <a:spcPct val="0"/>
        </a:spcAft>
        <a:buClr>
          <a:schemeClr val="hlink"/>
        </a:buClr>
        <a:buSzPct val="65000"/>
        <a:buFont typeface="Wingdings" pitchFamily="2" charset="2"/>
        <a:buChar char="n"/>
        <a:defRPr sz="2667">
          <a:solidFill>
            <a:schemeClr val="tx1"/>
          </a:solidFill>
          <a:effectLst>
            <a:outerShdw blurRad="38100" dist="38100" dir="2700000" algn="tl">
              <a:srgbClr val="000000"/>
            </a:outerShdw>
          </a:effectLst>
          <a:latin typeface="+mn-lt"/>
          <a:cs typeface="+mn-cs"/>
        </a:defRPr>
      </a:lvl8pPr>
      <a:lvl9pPr marL="5181341" indent="-304784" algn="l" rtl="0" fontAlgn="base">
        <a:spcBef>
          <a:spcPct val="20000"/>
        </a:spcBef>
        <a:spcAft>
          <a:spcPct val="0"/>
        </a:spcAft>
        <a:buClr>
          <a:schemeClr val="hlink"/>
        </a:buClr>
        <a:buSzPct val="65000"/>
        <a:buFont typeface="Wingdings" pitchFamily="2" charset="2"/>
        <a:buChar char="n"/>
        <a:defRPr sz="2667">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ADF32F0-3AD7-B74D-92EC-182059948EB5}" type="datetimeFigureOut">
              <a:rPr lang="en-US" smtClean="0"/>
              <a:t>3/7/20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504E533-AC0B-684C-8D5B-7A723924F108}" type="slidenum">
              <a:rPr lang="en-US" smtClean="0"/>
              <a:t>‹#›</a:t>
            </a:fld>
            <a:endParaRPr lang="en-US"/>
          </a:p>
        </p:txBody>
      </p:sp>
    </p:spTree>
    <p:extLst>
      <p:ext uri="{BB962C8B-B14F-4D97-AF65-F5344CB8AC3E}">
        <p14:creationId xmlns:p14="http://schemas.microsoft.com/office/powerpoint/2010/main" val="1440412770"/>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24"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2973"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66" rtl="0" eaLnBrk="1" latinLnBrk="0" hangingPunct="1">
        <a:defRPr sz="1351" kern="1200">
          <a:solidFill>
            <a:schemeClr val="tx1"/>
          </a:solidFill>
          <a:latin typeface="+mn-lt"/>
          <a:ea typeface="+mn-ea"/>
          <a:cs typeface="+mn-cs"/>
        </a:defRPr>
      </a:lvl1pPr>
      <a:lvl2pPr marL="342883"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7"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3" algn="l" defTabSz="685766" rtl="0" eaLnBrk="1" latinLnBrk="0" hangingPunct="1">
        <a:defRPr sz="1351"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867" i="0">
                <a:solidFill>
                  <a:schemeClr val="tx1"/>
                </a:solidFill>
              </a:defRPr>
            </a:lvl1pPr>
          </a:lstStyle>
          <a:p>
            <a:pPr defTabSz="121911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867" i="0">
                <a:solidFill>
                  <a:schemeClr val="tx1"/>
                </a:solidFill>
              </a:defRPr>
            </a:lvl1pPr>
          </a:lstStyle>
          <a:p>
            <a:pPr defTabSz="121911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67" i="0">
                <a:solidFill>
                  <a:schemeClr val="tx1"/>
                </a:solidFill>
              </a:defRPr>
            </a:lvl1pPr>
          </a:lstStyle>
          <a:p>
            <a:pPr defTabSz="1219110" eaLnBrk="0" fontAlgn="base" hangingPunct="0">
              <a:spcBef>
                <a:spcPct val="0"/>
              </a:spcBef>
              <a:spcAft>
                <a:spcPct val="0"/>
              </a:spcAft>
              <a:defRPr/>
            </a:pPr>
            <a:fld id="{689D897D-9974-41CF-A89A-35089A342DAF}" type="slidenum">
              <a:rPr lang="en-US" smtClean="0">
                <a:solidFill>
                  <a:srgbClr val="000000"/>
                </a:solidFill>
              </a:rPr>
              <a:pPr defTabSz="121911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48216538"/>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Times New Roman" pitchFamily="18" charset="0"/>
        </a:defRPr>
      </a:lvl2pPr>
      <a:lvl3pPr algn="ctr" rtl="0" eaLnBrk="0" fontAlgn="base" hangingPunct="0">
        <a:spcBef>
          <a:spcPct val="0"/>
        </a:spcBef>
        <a:spcAft>
          <a:spcPct val="0"/>
        </a:spcAft>
        <a:defRPr sz="5867">
          <a:solidFill>
            <a:schemeClr val="tx2"/>
          </a:solidFill>
          <a:latin typeface="Times New Roman" pitchFamily="18" charset="0"/>
        </a:defRPr>
      </a:lvl3pPr>
      <a:lvl4pPr algn="ctr" rtl="0" eaLnBrk="0" fontAlgn="base" hangingPunct="0">
        <a:spcBef>
          <a:spcPct val="0"/>
        </a:spcBef>
        <a:spcAft>
          <a:spcPct val="0"/>
        </a:spcAft>
        <a:defRPr sz="5867">
          <a:solidFill>
            <a:schemeClr val="tx2"/>
          </a:solidFill>
          <a:latin typeface="Times New Roman" pitchFamily="18" charset="0"/>
        </a:defRPr>
      </a:lvl4pPr>
      <a:lvl5pPr algn="ctr" rtl="0" eaLnBrk="0" fontAlgn="base" hangingPunct="0">
        <a:spcBef>
          <a:spcPct val="0"/>
        </a:spcBef>
        <a:spcAft>
          <a:spcPct val="0"/>
        </a:spcAft>
        <a:defRPr sz="5867">
          <a:solidFill>
            <a:schemeClr val="tx2"/>
          </a:solidFill>
          <a:latin typeface="Times New Roman" pitchFamily="18" charset="0"/>
        </a:defRPr>
      </a:lvl5pPr>
      <a:lvl6pPr marL="609555" algn="ctr" rtl="0" eaLnBrk="0" fontAlgn="base" hangingPunct="0">
        <a:spcBef>
          <a:spcPct val="0"/>
        </a:spcBef>
        <a:spcAft>
          <a:spcPct val="0"/>
        </a:spcAft>
        <a:defRPr sz="5867">
          <a:solidFill>
            <a:schemeClr val="tx2"/>
          </a:solidFill>
          <a:latin typeface="Times New Roman" pitchFamily="18" charset="0"/>
        </a:defRPr>
      </a:lvl6pPr>
      <a:lvl7pPr marL="1219110" algn="ctr" rtl="0" eaLnBrk="0" fontAlgn="base" hangingPunct="0">
        <a:spcBef>
          <a:spcPct val="0"/>
        </a:spcBef>
        <a:spcAft>
          <a:spcPct val="0"/>
        </a:spcAft>
        <a:defRPr sz="5867">
          <a:solidFill>
            <a:schemeClr val="tx2"/>
          </a:solidFill>
          <a:latin typeface="Times New Roman" pitchFamily="18" charset="0"/>
        </a:defRPr>
      </a:lvl7pPr>
      <a:lvl8pPr marL="1828664" algn="ctr" rtl="0" eaLnBrk="0" fontAlgn="base" hangingPunct="0">
        <a:spcBef>
          <a:spcPct val="0"/>
        </a:spcBef>
        <a:spcAft>
          <a:spcPct val="0"/>
        </a:spcAft>
        <a:defRPr sz="5867">
          <a:solidFill>
            <a:schemeClr val="tx2"/>
          </a:solidFill>
          <a:latin typeface="Times New Roman" pitchFamily="18" charset="0"/>
        </a:defRPr>
      </a:lvl8pPr>
      <a:lvl9pPr marL="2438218" algn="ctr" rtl="0" eaLnBrk="0" fontAlgn="base" hangingPunct="0">
        <a:spcBef>
          <a:spcPct val="0"/>
        </a:spcBef>
        <a:spcAft>
          <a:spcPct val="0"/>
        </a:spcAft>
        <a:defRPr sz="5867">
          <a:solidFill>
            <a:schemeClr val="tx2"/>
          </a:solidFill>
          <a:latin typeface="Times New Roman" pitchFamily="18" charset="0"/>
        </a:defRPr>
      </a:lvl9pPr>
    </p:titleStyle>
    <p:bodyStyle>
      <a:lvl1pPr marL="457167" indent="-457167" algn="l" rtl="0" eaLnBrk="0" fontAlgn="base" hangingPunct="0">
        <a:spcBef>
          <a:spcPct val="20000"/>
        </a:spcBef>
        <a:spcAft>
          <a:spcPct val="0"/>
        </a:spcAft>
        <a:buChar char="•"/>
        <a:defRPr sz="4267">
          <a:solidFill>
            <a:schemeClr val="tx1"/>
          </a:solidFill>
          <a:latin typeface="+mn-lt"/>
          <a:ea typeface="+mn-ea"/>
          <a:cs typeface="+mn-cs"/>
        </a:defRPr>
      </a:lvl1pPr>
      <a:lvl2pPr marL="990526" indent="-380972" algn="l" rtl="0" eaLnBrk="0" fontAlgn="base" hangingPunct="0">
        <a:spcBef>
          <a:spcPct val="20000"/>
        </a:spcBef>
        <a:spcAft>
          <a:spcPct val="0"/>
        </a:spcAft>
        <a:buChar char="–"/>
        <a:defRPr sz="3733">
          <a:solidFill>
            <a:schemeClr val="tx1"/>
          </a:solidFill>
          <a:latin typeface="+mn-lt"/>
        </a:defRPr>
      </a:lvl2pPr>
      <a:lvl3pPr marL="1523887" indent="-304776" algn="l" rtl="0" eaLnBrk="0" fontAlgn="base" hangingPunct="0">
        <a:spcBef>
          <a:spcPct val="20000"/>
        </a:spcBef>
        <a:spcAft>
          <a:spcPct val="0"/>
        </a:spcAft>
        <a:buChar char="•"/>
        <a:defRPr sz="3200">
          <a:solidFill>
            <a:schemeClr val="tx1"/>
          </a:solidFill>
          <a:latin typeface="+mn-lt"/>
        </a:defRPr>
      </a:lvl3pPr>
      <a:lvl4pPr marL="2133440" indent="-304776" algn="l" rtl="0" eaLnBrk="0" fontAlgn="base" hangingPunct="0">
        <a:spcBef>
          <a:spcPct val="20000"/>
        </a:spcBef>
        <a:spcAft>
          <a:spcPct val="0"/>
        </a:spcAft>
        <a:buChar char="–"/>
        <a:defRPr sz="2667">
          <a:solidFill>
            <a:schemeClr val="tx1"/>
          </a:solidFill>
          <a:latin typeface="+mn-lt"/>
        </a:defRPr>
      </a:lvl4pPr>
      <a:lvl5pPr marL="2742994" indent="-304776" algn="l" rtl="0" eaLnBrk="0" fontAlgn="base" hangingPunct="0">
        <a:spcBef>
          <a:spcPct val="20000"/>
        </a:spcBef>
        <a:spcAft>
          <a:spcPct val="0"/>
        </a:spcAft>
        <a:buChar char="»"/>
        <a:defRPr sz="2667">
          <a:solidFill>
            <a:schemeClr val="tx1"/>
          </a:solidFill>
          <a:latin typeface="+mn-lt"/>
        </a:defRPr>
      </a:lvl5pPr>
      <a:lvl6pPr marL="3352548" indent="-304776" algn="l" rtl="0" eaLnBrk="0" fontAlgn="base" hangingPunct="0">
        <a:spcBef>
          <a:spcPct val="20000"/>
        </a:spcBef>
        <a:spcAft>
          <a:spcPct val="0"/>
        </a:spcAft>
        <a:buChar char="»"/>
        <a:defRPr sz="2667">
          <a:solidFill>
            <a:schemeClr val="tx1"/>
          </a:solidFill>
          <a:latin typeface="+mn-lt"/>
        </a:defRPr>
      </a:lvl6pPr>
      <a:lvl7pPr marL="3962104" indent="-304776" algn="l" rtl="0" eaLnBrk="0" fontAlgn="base" hangingPunct="0">
        <a:spcBef>
          <a:spcPct val="20000"/>
        </a:spcBef>
        <a:spcAft>
          <a:spcPct val="0"/>
        </a:spcAft>
        <a:buChar char="»"/>
        <a:defRPr sz="2667">
          <a:solidFill>
            <a:schemeClr val="tx1"/>
          </a:solidFill>
          <a:latin typeface="+mn-lt"/>
        </a:defRPr>
      </a:lvl7pPr>
      <a:lvl8pPr marL="4571658" indent="-304776" algn="l" rtl="0" eaLnBrk="0" fontAlgn="base" hangingPunct="0">
        <a:spcBef>
          <a:spcPct val="20000"/>
        </a:spcBef>
        <a:spcAft>
          <a:spcPct val="0"/>
        </a:spcAft>
        <a:buChar char="»"/>
        <a:defRPr sz="2667">
          <a:solidFill>
            <a:schemeClr val="tx1"/>
          </a:solidFill>
          <a:latin typeface="+mn-lt"/>
        </a:defRPr>
      </a:lvl8pPr>
      <a:lvl9pPr marL="5181212" indent="-304776" algn="l" rtl="0" eaLnBrk="0" fontAlgn="base" hangingPunct="0">
        <a:spcBef>
          <a:spcPct val="20000"/>
        </a:spcBef>
        <a:spcAft>
          <a:spcPct val="0"/>
        </a:spcAft>
        <a:buChar char="»"/>
        <a:defRPr sz="2667">
          <a:solidFill>
            <a:schemeClr val="tx1"/>
          </a:solidFill>
          <a:latin typeface="+mn-lt"/>
        </a:defRPr>
      </a:lvl9pPr>
    </p:bodyStyle>
    <p:otherStyle>
      <a:defPPr>
        <a:defRPr lang="en-US"/>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26" tIns="45713" rIns="91426" bIns="45713" numCol="1" anchor="ctr" anchorCtr="0" compatLnSpc="1">
            <a:prstTxWarp prst="textNoShape">
              <a:avLst/>
            </a:prstTxWarp>
          </a:bodyPr>
          <a:lstStyle/>
          <a:p>
            <a:pPr lvl="0"/>
            <a:r>
              <a:rPr lang="en-US"/>
              <a:t>Click to edit Master title style</a:t>
            </a:r>
          </a:p>
        </p:txBody>
      </p:sp>
      <p:sp>
        <p:nvSpPr>
          <p:cNvPr id="19459"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26" tIns="45713" rIns="91426"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0516"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26" tIns="45713" rIns="91426" bIns="45713" numCol="1" anchor="t" anchorCtr="0" compatLnSpc="1">
            <a:prstTxWarp prst="textNoShape">
              <a:avLst/>
            </a:prstTxWarp>
          </a:bodyPr>
          <a:lstStyle>
            <a:lvl1pPr eaLnBrk="0" hangingPunct="0">
              <a:defRPr sz="1867">
                <a:latin typeface="+mn-lt"/>
                <a:cs typeface="Arial" charset="0"/>
              </a:defRPr>
            </a:lvl1pPr>
          </a:lstStyle>
          <a:p>
            <a:pPr defTabSz="1218930" fontAlgn="base">
              <a:spcBef>
                <a:spcPct val="0"/>
              </a:spcBef>
              <a:spcAft>
                <a:spcPct val="0"/>
              </a:spcAft>
              <a:defRPr/>
            </a:pPr>
            <a:endParaRPr lang="en-US">
              <a:solidFill>
                <a:srgbClr val="000000"/>
              </a:solidFill>
            </a:endParaRPr>
          </a:p>
        </p:txBody>
      </p:sp>
      <p:sp>
        <p:nvSpPr>
          <p:cNvPr id="320517"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26" tIns="45713" rIns="91426" bIns="45713" numCol="1" anchor="t" anchorCtr="0" compatLnSpc="1">
            <a:prstTxWarp prst="textNoShape">
              <a:avLst/>
            </a:prstTxWarp>
          </a:bodyPr>
          <a:lstStyle>
            <a:lvl1pPr algn="ctr" eaLnBrk="0" hangingPunct="0">
              <a:defRPr sz="1867">
                <a:latin typeface="+mn-lt"/>
                <a:cs typeface="Arial" charset="0"/>
              </a:defRPr>
            </a:lvl1pPr>
          </a:lstStyle>
          <a:p>
            <a:pPr defTabSz="1218930" fontAlgn="base">
              <a:spcBef>
                <a:spcPct val="0"/>
              </a:spcBef>
              <a:spcAft>
                <a:spcPct val="0"/>
              </a:spcAft>
              <a:defRPr/>
            </a:pPr>
            <a:endParaRPr lang="en-US">
              <a:solidFill>
                <a:srgbClr val="000000"/>
              </a:solidFill>
            </a:endParaRPr>
          </a:p>
        </p:txBody>
      </p:sp>
      <p:sp>
        <p:nvSpPr>
          <p:cNvPr id="320518"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26" tIns="45713" rIns="91426" bIns="45713" numCol="1" anchor="t" anchorCtr="0" compatLnSpc="1">
            <a:prstTxWarp prst="textNoShape">
              <a:avLst/>
            </a:prstTxWarp>
          </a:bodyPr>
          <a:lstStyle>
            <a:lvl1pPr algn="r" eaLnBrk="0" hangingPunct="0">
              <a:defRPr sz="1867">
                <a:latin typeface="+mn-lt"/>
                <a:cs typeface="Arial" charset="0"/>
              </a:defRPr>
            </a:lvl1pPr>
          </a:lstStyle>
          <a:p>
            <a:pPr defTabSz="1218930" fontAlgn="base">
              <a:spcBef>
                <a:spcPct val="0"/>
              </a:spcBef>
              <a:spcAft>
                <a:spcPct val="0"/>
              </a:spcAft>
              <a:defRPr/>
            </a:pPr>
            <a:fld id="{AA8AF112-E8FB-4BEA-B9DF-5825C219F2AF}" type="slidenum">
              <a:rPr lang="en-US" smtClean="0">
                <a:solidFill>
                  <a:srgbClr val="000000"/>
                </a:solidFill>
              </a:rPr>
              <a:pPr defTabSz="121893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5291807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ransition spd="med"/>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Times New Roman" pitchFamily="18" charset="0"/>
          <a:cs typeface="Arial" charset="0"/>
        </a:defRPr>
      </a:lvl2pPr>
      <a:lvl3pPr algn="ctr" rtl="0" eaLnBrk="0" fontAlgn="base" hangingPunct="0">
        <a:spcBef>
          <a:spcPct val="0"/>
        </a:spcBef>
        <a:spcAft>
          <a:spcPct val="0"/>
        </a:spcAft>
        <a:defRPr sz="5867">
          <a:solidFill>
            <a:schemeClr val="tx2"/>
          </a:solidFill>
          <a:latin typeface="Times New Roman" pitchFamily="18" charset="0"/>
          <a:cs typeface="Arial" charset="0"/>
        </a:defRPr>
      </a:lvl3pPr>
      <a:lvl4pPr algn="ctr" rtl="0" eaLnBrk="0" fontAlgn="base" hangingPunct="0">
        <a:spcBef>
          <a:spcPct val="0"/>
        </a:spcBef>
        <a:spcAft>
          <a:spcPct val="0"/>
        </a:spcAft>
        <a:defRPr sz="5867">
          <a:solidFill>
            <a:schemeClr val="tx2"/>
          </a:solidFill>
          <a:latin typeface="Times New Roman" pitchFamily="18" charset="0"/>
          <a:cs typeface="Arial" charset="0"/>
        </a:defRPr>
      </a:lvl4pPr>
      <a:lvl5pPr algn="ctr" rtl="0" eaLnBrk="0" fontAlgn="base" hangingPunct="0">
        <a:spcBef>
          <a:spcPct val="0"/>
        </a:spcBef>
        <a:spcAft>
          <a:spcPct val="0"/>
        </a:spcAft>
        <a:defRPr sz="5867">
          <a:solidFill>
            <a:schemeClr val="tx2"/>
          </a:solidFill>
          <a:latin typeface="Times New Roman" pitchFamily="18" charset="0"/>
          <a:cs typeface="Arial" charset="0"/>
        </a:defRPr>
      </a:lvl5pPr>
      <a:lvl6pPr marL="609459" algn="ctr" rtl="0" fontAlgn="base">
        <a:spcBef>
          <a:spcPct val="0"/>
        </a:spcBef>
        <a:spcAft>
          <a:spcPct val="0"/>
        </a:spcAft>
        <a:defRPr sz="5867">
          <a:solidFill>
            <a:schemeClr val="tx2"/>
          </a:solidFill>
          <a:latin typeface="Times New Roman" pitchFamily="18" charset="0"/>
          <a:cs typeface="Arial" charset="0"/>
        </a:defRPr>
      </a:lvl6pPr>
      <a:lvl7pPr marL="1218930" algn="ctr" rtl="0" fontAlgn="base">
        <a:spcBef>
          <a:spcPct val="0"/>
        </a:spcBef>
        <a:spcAft>
          <a:spcPct val="0"/>
        </a:spcAft>
        <a:defRPr sz="5867">
          <a:solidFill>
            <a:schemeClr val="tx2"/>
          </a:solidFill>
          <a:latin typeface="Times New Roman" pitchFamily="18" charset="0"/>
          <a:cs typeface="Arial" charset="0"/>
        </a:defRPr>
      </a:lvl7pPr>
      <a:lvl8pPr marL="1828392" algn="ctr" rtl="0" fontAlgn="base">
        <a:spcBef>
          <a:spcPct val="0"/>
        </a:spcBef>
        <a:spcAft>
          <a:spcPct val="0"/>
        </a:spcAft>
        <a:defRPr sz="5867">
          <a:solidFill>
            <a:schemeClr val="tx2"/>
          </a:solidFill>
          <a:latin typeface="Times New Roman" pitchFamily="18" charset="0"/>
          <a:cs typeface="Arial" charset="0"/>
        </a:defRPr>
      </a:lvl8pPr>
      <a:lvl9pPr marL="2437858" algn="ctr" rtl="0" fontAlgn="base">
        <a:spcBef>
          <a:spcPct val="0"/>
        </a:spcBef>
        <a:spcAft>
          <a:spcPct val="0"/>
        </a:spcAft>
        <a:defRPr sz="5867">
          <a:solidFill>
            <a:schemeClr val="tx2"/>
          </a:solidFill>
          <a:latin typeface="Times New Roman" pitchFamily="18" charset="0"/>
          <a:cs typeface="Arial" charset="0"/>
        </a:defRPr>
      </a:lvl9pPr>
    </p:titleStyle>
    <p:bodyStyle>
      <a:lvl1pPr marL="457095" indent="-457095" algn="l" rtl="0" eaLnBrk="0" fontAlgn="base" hangingPunct="0">
        <a:spcBef>
          <a:spcPct val="20000"/>
        </a:spcBef>
        <a:spcAft>
          <a:spcPct val="0"/>
        </a:spcAft>
        <a:buChar char="•"/>
        <a:defRPr sz="4267">
          <a:solidFill>
            <a:schemeClr val="tx1"/>
          </a:solidFill>
          <a:latin typeface="+mn-lt"/>
          <a:ea typeface="+mn-ea"/>
          <a:cs typeface="+mn-cs"/>
        </a:defRPr>
      </a:lvl1pPr>
      <a:lvl2pPr marL="990382" indent="-380916" algn="l" rtl="0" eaLnBrk="0" fontAlgn="base" hangingPunct="0">
        <a:spcBef>
          <a:spcPct val="20000"/>
        </a:spcBef>
        <a:spcAft>
          <a:spcPct val="0"/>
        </a:spcAft>
        <a:buChar char="–"/>
        <a:defRPr sz="3733">
          <a:solidFill>
            <a:schemeClr val="tx1"/>
          </a:solidFill>
          <a:latin typeface="+mn-lt"/>
          <a:cs typeface="+mn-cs"/>
        </a:defRPr>
      </a:lvl2pPr>
      <a:lvl3pPr marL="1523659" indent="-304728" algn="l" rtl="0" eaLnBrk="0" fontAlgn="base" hangingPunct="0">
        <a:spcBef>
          <a:spcPct val="20000"/>
        </a:spcBef>
        <a:spcAft>
          <a:spcPct val="0"/>
        </a:spcAft>
        <a:buChar char="•"/>
        <a:defRPr sz="3200">
          <a:solidFill>
            <a:schemeClr val="tx1"/>
          </a:solidFill>
          <a:latin typeface="+mn-lt"/>
          <a:cs typeface="+mn-cs"/>
        </a:defRPr>
      </a:lvl3pPr>
      <a:lvl4pPr marL="2133120" indent="-304728" algn="l" rtl="0" eaLnBrk="0" fontAlgn="base" hangingPunct="0">
        <a:spcBef>
          <a:spcPct val="20000"/>
        </a:spcBef>
        <a:spcAft>
          <a:spcPct val="0"/>
        </a:spcAft>
        <a:buChar char="–"/>
        <a:defRPr sz="2667">
          <a:solidFill>
            <a:schemeClr val="tx1"/>
          </a:solidFill>
          <a:latin typeface="+mn-lt"/>
          <a:cs typeface="+mn-cs"/>
        </a:defRPr>
      </a:lvl4pPr>
      <a:lvl5pPr marL="2742586" indent="-304728" algn="l" rtl="0" eaLnBrk="0" fontAlgn="base" hangingPunct="0">
        <a:spcBef>
          <a:spcPct val="20000"/>
        </a:spcBef>
        <a:spcAft>
          <a:spcPct val="0"/>
        </a:spcAft>
        <a:buChar char="»"/>
        <a:defRPr sz="2667">
          <a:solidFill>
            <a:schemeClr val="tx1"/>
          </a:solidFill>
          <a:latin typeface="+mn-lt"/>
          <a:cs typeface="+mn-cs"/>
        </a:defRPr>
      </a:lvl5pPr>
      <a:lvl6pPr marL="3352044" indent="-304728" algn="l" rtl="0" fontAlgn="base">
        <a:spcBef>
          <a:spcPct val="20000"/>
        </a:spcBef>
        <a:spcAft>
          <a:spcPct val="0"/>
        </a:spcAft>
        <a:buChar char="»"/>
        <a:defRPr sz="2667">
          <a:solidFill>
            <a:schemeClr val="tx1"/>
          </a:solidFill>
          <a:latin typeface="+mn-lt"/>
          <a:cs typeface="+mn-cs"/>
        </a:defRPr>
      </a:lvl6pPr>
      <a:lvl7pPr marL="3961512" indent="-304728" algn="l" rtl="0" fontAlgn="base">
        <a:spcBef>
          <a:spcPct val="20000"/>
        </a:spcBef>
        <a:spcAft>
          <a:spcPct val="0"/>
        </a:spcAft>
        <a:buChar char="»"/>
        <a:defRPr sz="2667">
          <a:solidFill>
            <a:schemeClr val="tx1"/>
          </a:solidFill>
          <a:latin typeface="+mn-lt"/>
          <a:cs typeface="+mn-cs"/>
        </a:defRPr>
      </a:lvl7pPr>
      <a:lvl8pPr marL="4570974" indent="-304728" algn="l" rtl="0" fontAlgn="base">
        <a:spcBef>
          <a:spcPct val="20000"/>
        </a:spcBef>
        <a:spcAft>
          <a:spcPct val="0"/>
        </a:spcAft>
        <a:buChar char="»"/>
        <a:defRPr sz="2667">
          <a:solidFill>
            <a:schemeClr val="tx1"/>
          </a:solidFill>
          <a:latin typeface="+mn-lt"/>
          <a:cs typeface="+mn-cs"/>
        </a:defRPr>
      </a:lvl8pPr>
      <a:lvl9pPr marL="5180436" indent="-304728" algn="l" rtl="0" fontAlgn="base">
        <a:spcBef>
          <a:spcPct val="20000"/>
        </a:spcBef>
        <a:spcAft>
          <a:spcPct val="0"/>
        </a:spcAft>
        <a:buChar char="»"/>
        <a:defRPr sz="2667">
          <a:solidFill>
            <a:schemeClr val="tx1"/>
          </a:solidFill>
          <a:latin typeface="+mn-lt"/>
          <a:cs typeface="+mn-cs"/>
        </a:defRPr>
      </a:lvl9pPr>
    </p:bodyStyle>
    <p:otherStyle>
      <a:defPPr>
        <a:defRPr lang="en-US"/>
      </a:defPPr>
      <a:lvl1pPr marL="0" algn="l" defTabSz="1218930" rtl="0" eaLnBrk="1" latinLnBrk="0" hangingPunct="1">
        <a:defRPr sz="2400" kern="1200">
          <a:solidFill>
            <a:schemeClr val="tx1"/>
          </a:solidFill>
          <a:latin typeface="+mn-lt"/>
          <a:ea typeface="+mn-ea"/>
          <a:cs typeface="+mn-cs"/>
        </a:defRPr>
      </a:lvl1pPr>
      <a:lvl2pPr marL="609459" algn="l" defTabSz="1218930" rtl="0" eaLnBrk="1" latinLnBrk="0" hangingPunct="1">
        <a:defRPr sz="2400" kern="1200">
          <a:solidFill>
            <a:schemeClr val="tx1"/>
          </a:solidFill>
          <a:latin typeface="+mn-lt"/>
          <a:ea typeface="+mn-ea"/>
          <a:cs typeface="+mn-cs"/>
        </a:defRPr>
      </a:lvl2pPr>
      <a:lvl3pPr marL="1218930" algn="l" defTabSz="1218930" rtl="0" eaLnBrk="1" latinLnBrk="0" hangingPunct="1">
        <a:defRPr sz="2400" kern="1200">
          <a:solidFill>
            <a:schemeClr val="tx1"/>
          </a:solidFill>
          <a:latin typeface="+mn-lt"/>
          <a:ea typeface="+mn-ea"/>
          <a:cs typeface="+mn-cs"/>
        </a:defRPr>
      </a:lvl3pPr>
      <a:lvl4pPr marL="1828392" algn="l" defTabSz="1218930" rtl="0" eaLnBrk="1" latinLnBrk="0" hangingPunct="1">
        <a:defRPr sz="2400" kern="1200">
          <a:solidFill>
            <a:schemeClr val="tx1"/>
          </a:solidFill>
          <a:latin typeface="+mn-lt"/>
          <a:ea typeface="+mn-ea"/>
          <a:cs typeface="+mn-cs"/>
        </a:defRPr>
      </a:lvl4pPr>
      <a:lvl5pPr marL="2437858" algn="l" defTabSz="1218930" rtl="0" eaLnBrk="1" latinLnBrk="0" hangingPunct="1">
        <a:defRPr sz="2400" kern="1200">
          <a:solidFill>
            <a:schemeClr val="tx1"/>
          </a:solidFill>
          <a:latin typeface="+mn-lt"/>
          <a:ea typeface="+mn-ea"/>
          <a:cs typeface="+mn-cs"/>
        </a:defRPr>
      </a:lvl5pPr>
      <a:lvl6pPr marL="3047316" algn="l" defTabSz="1218930" rtl="0" eaLnBrk="1" latinLnBrk="0" hangingPunct="1">
        <a:defRPr sz="2400" kern="1200">
          <a:solidFill>
            <a:schemeClr val="tx1"/>
          </a:solidFill>
          <a:latin typeface="+mn-lt"/>
          <a:ea typeface="+mn-ea"/>
          <a:cs typeface="+mn-cs"/>
        </a:defRPr>
      </a:lvl6pPr>
      <a:lvl7pPr marL="3656775" algn="l" defTabSz="1218930" rtl="0" eaLnBrk="1" latinLnBrk="0" hangingPunct="1">
        <a:defRPr sz="2400" kern="1200">
          <a:solidFill>
            <a:schemeClr val="tx1"/>
          </a:solidFill>
          <a:latin typeface="+mn-lt"/>
          <a:ea typeface="+mn-ea"/>
          <a:cs typeface="+mn-cs"/>
        </a:defRPr>
      </a:lvl7pPr>
      <a:lvl8pPr marL="4266240" algn="l" defTabSz="1218930" rtl="0" eaLnBrk="1" latinLnBrk="0" hangingPunct="1">
        <a:defRPr sz="2400" kern="1200">
          <a:solidFill>
            <a:schemeClr val="tx1"/>
          </a:solidFill>
          <a:latin typeface="+mn-lt"/>
          <a:ea typeface="+mn-ea"/>
          <a:cs typeface="+mn-cs"/>
        </a:defRPr>
      </a:lvl8pPr>
      <a:lvl9pPr marL="4875703" algn="l" defTabSz="121893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67" y="177800"/>
            <a:ext cx="10502900" cy="1143000"/>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normAutofit/>
          </a:bodyPr>
          <a:lstStyle/>
          <a:p>
            <a:r>
              <a:t>Title Text</a:t>
            </a:r>
          </a:p>
        </p:txBody>
      </p:sp>
      <p:sp>
        <p:nvSpPr>
          <p:cNvPr id="3" name="Body Level One…"/>
          <p:cNvSpPr txBox="1">
            <a:spLocks noGrp="1"/>
          </p:cNvSpPr>
          <p:nvPr>
            <p:ph type="body" idx="1"/>
          </p:nvPr>
        </p:nvSpPr>
        <p:spPr>
          <a:xfrm>
            <a:off x="844567" y="1574800"/>
            <a:ext cx="10502900" cy="4648200"/>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91035" y="6540500"/>
            <a:ext cx="203581" cy="223138"/>
          </a:xfrm>
          <a:prstGeom prst="rect">
            <a:avLst/>
          </a:prstGeom>
          <a:ln w="12700">
            <a:miter lim="400000"/>
          </a:ln>
        </p:spPr>
        <p:txBody>
          <a:bodyPr wrap="none" lIns="19050" tIns="19050" rIns="19050" bIns="19050">
            <a:spAutoFit/>
          </a:bodyPr>
          <a:lstStyle>
            <a:lvl1pPr>
              <a:defRPr sz="1200" b="0">
                <a:latin typeface="Helvetica Neue Light"/>
                <a:ea typeface="Helvetica Neue Light"/>
                <a:cs typeface="Helvetica Neue Light"/>
                <a:sym typeface="Helvetica Neue Light"/>
              </a:defRPr>
            </a:lvl1pPr>
          </a:lstStyle>
          <a:p>
            <a:pPr algn="ctr" defTabSz="412730" hangingPunct="0"/>
            <a:fld id="{86CB4B4D-7CA3-9044-876B-883B54F8677D}" type="slidenum">
              <a:rPr lang="en-US" kern="0" smtClean="0">
                <a:solidFill>
                  <a:srgbClr val="FFFFFF"/>
                </a:solidFill>
              </a:rPr>
              <a:pPr algn="ctr" defTabSz="412730" hangingPunct="0"/>
              <a:t>‹#›</a:t>
            </a:fld>
            <a:endParaRPr lang="en-US" kern="0">
              <a:solidFill>
                <a:srgbClr val="FFFFFF"/>
              </a:solidFill>
            </a:endParaRPr>
          </a:p>
        </p:txBody>
      </p:sp>
    </p:spTree>
    <p:extLst>
      <p:ext uri="{BB962C8B-B14F-4D97-AF65-F5344CB8AC3E}">
        <p14:creationId xmlns:p14="http://schemas.microsoft.com/office/powerpoint/2010/main" val="3067102208"/>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Lst>
  <p:transition spd="med"/>
  <p:txStyles>
    <p:titleStyle>
      <a:lvl1pPr marL="0" marR="0" indent="0" algn="ctr" defTabSz="41273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1pPr>
      <a:lvl2pPr marL="0" marR="0" indent="114294" algn="ctr" defTabSz="41273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2pPr>
      <a:lvl3pPr marL="0" marR="0" indent="228589" algn="ctr" defTabSz="41273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3pPr>
      <a:lvl4pPr marL="0" marR="0" indent="342882" algn="ctr" defTabSz="41273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4pPr>
      <a:lvl5pPr marL="0" marR="0" indent="457178" algn="ctr" defTabSz="41273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5pPr>
      <a:lvl6pPr marL="0" marR="0" indent="571472" algn="ctr" defTabSz="41273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6pPr>
      <a:lvl7pPr marL="0" marR="0" indent="685766" algn="ctr" defTabSz="41273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7pPr>
      <a:lvl8pPr marL="0" marR="0" indent="800060" algn="ctr" defTabSz="41273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8pPr>
      <a:lvl9pPr marL="0" marR="0" indent="914354" algn="ctr" defTabSz="412730"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Neue Medium"/>
        </a:defRPr>
      </a:lvl9pPr>
    </p:titleStyle>
    <p:bodyStyle>
      <a:lvl1pPr marL="317484" marR="0" indent="-317484" algn="l" defTabSz="412730"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1pPr>
      <a:lvl2pPr marL="634968" marR="0" indent="-317484" algn="l" defTabSz="412730"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2pPr>
      <a:lvl3pPr marL="952452" marR="0" indent="-317484" algn="l" defTabSz="412730"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3pPr>
      <a:lvl4pPr marL="1269936" marR="0" indent="-317484" algn="l" defTabSz="412730"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4pPr>
      <a:lvl5pPr marL="1587420" marR="0" indent="-317484" algn="l" defTabSz="412730"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5pPr>
      <a:lvl6pPr marL="1904904" marR="0" indent="-317484" algn="l" defTabSz="412730"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6pPr>
      <a:lvl7pPr marL="2222388" marR="0" indent="-317484" algn="l" defTabSz="412730"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7pPr>
      <a:lvl8pPr marL="2539874" marR="0" indent="-317484" algn="l" defTabSz="412730"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8pPr>
      <a:lvl9pPr marL="2857358" marR="0" indent="-317484" algn="l" defTabSz="412730" rtl="0" latinLnBrk="0">
        <a:lnSpc>
          <a:spcPct val="100000"/>
        </a:lnSpc>
        <a:spcBef>
          <a:spcPts val="2951"/>
        </a:spcBef>
        <a:spcAft>
          <a:spcPts val="0"/>
        </a:spcAft>
        <a:buClr>
          <a:srgbClr val="FFFFFF"/>
        </a:buClr>
        <a:buSzPct val="125000"/>
        <a:buFontTx/>
        <a:buChar char="•"/>
        <a:tabLst/>
        <a:defRPr sz="2400" b="0" i="0" u="none" strike="noStrike" cap="none" spc="0" baseline="0">
          <a:ln>
            <a:noFill/>
          </a:ln>
          <a:solidFill>
            <a:srgbClr val="FFFFFF"/>
          </a:solidFill>
          <a:uFillTx/>
          <a:latin typeface="Helvetica Neue"/>
          <a:ea typeface="Helvetica Neue"/>
          <a:cs typeface="Helvetica Neue"/>
          <a:sym typeface="Helvetica Neue"/>
        </a:defRPr>
      </a:lvl9pPr>
    </p:bodyStyle>
    <p:otherStyle>
      <a:lvl1pPr marL="0" marR="0" indent="0" algn="ctr" defTabSz="41273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1pPr>
      <a:lvl2pPr marL="0" marR="0" indent="114294" algn="ctr" defTabSz="41273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2pPr>
      <a:lvl3pPr marL="0" marR="0" indent="228589" algn="ctr" defTabSz="41273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3pPr>
      <a:lvl4pPr marL="0" marR="0" indent="342882" algn="ctr" defTabSz="41273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4pPr>
      <a:lvl5pPr marL="0" marR="0" indent="457178" algn="ctr" defTabSz="41273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5pPr>
      <a:lvl6pPr marL="0" marR="0" indent="571472" algn="ctr" defTabSz="41273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6pPr>
      <a:lvl7pPr marL="0" marR="0" indent="685766" algn="ctr" defTabSz="41273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7pPr>
      <a:lvl8pPr marL="0" marR="0" indent="800060" algn="ctr" defTabSz="41273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8pPr>
      <a:lvl9pPr marL="0" marR="0" indent="914354" algn="ctr" defTabSz="41273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867" i="0">
                <a:solidFill>
                  <a:schemeClr val="tx1"/>
                </a:solidFill>
              </a:defRPr>
            </a:lvl1pPr>
          </a:lstStyle>
          <a:p>
            <a:pPr defTabSz="121914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867" i="0">
                <a:solidFill>
                  <a:schemeClr val="tx1"/>
                </a:solidFill>
              </a:defRPr>
            </a:lvl1pPr>
          </a:lstStyle>
          <a:p>
            <a:pPr defTabSz="121914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67" i="0">
                <a:solidFill>
                  <a:schemeClr val="tx1"/>
                </a:solidFill>
              </a:defRPr>
            </a:lvl1pPr>
          </a:lstStyle>
          <a:p>
            <a:pPr defTabSz="1219140" eaLnBrk="0" fontAlgn="base" hangingPunct="0">
              <a:spcBef>
                <a:spcPct val="0"/>
              </a:spcBef>
              <a:spcAft>
                <a:spcPct val="0"/>
              </a:spcAft>
              <a:defRPr/>
            </a:pPr>
            <a:fld id="{689D897D-9974-41CF-A89A-35089A342DAF}" type="slidenum">
              <a:rPr lang="en-US" smtClean="0">
                <a:solidFill>
                  <a:srgbClr val="000000"/>
                </a:solidFill>
              </a:rPr>
              <a:pPr defTabSz="121914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8490228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Times New Roman" pitchFamily="18" charset="0"/>
        </a:defRPr>
      </a:lvl2pPr>
      <a:lvl3pPr algn="ctr" rtl="0" eaLnBrk="0" fontAlgn="base" hangingPunct="0">
        <a:spcBef>
          <a:spcPct val="0"/>
        </a:spcBef>
        <a:spcAft>
          <a:spcPct val="0"/>
        </a:spcAft>
        <a:defRPr sz="5867">
          <a:solidFill>
            <a:schemeClr val="tx2"/>
          </a:solidFill>
          <a:latin typeface="Times New Roman" pitchFamily="18" charset="0"/>
        </a:defRPr>
      </a:lvl3pPr>
      <a:lvl4pPr algn="ctr" rtl="0" eaLnBrk="0" fontAlgn="base" hangingPunct="0">
        <a:spcBef>
          <a:spcPct val="0"/>
        </a:spcBef>
        <a:spcAft>
          <a:spcPct val="0"/>
        </a:spcAft>
        <a:defRPr sz="5867">
          <a:solidFill>
            <a:schemeClr val="tx2"/>
          </a:solidFill>
          <a:latin typeface="Times New Roman" pitchFamily="18" charset="0"/>
        </a:defRPr>
      </a:lvl4pPr>
      <a:lvl5pPr algn="ctr" rtl="0" eaLnBrk="0" fontAlgn="base" hangingPunct="0">
        <a:spcBef>
          <a:spcPct val="0"/>
        </a:spcBef>
        <a:spcAft>
          <a:spcPct val="0"/>
        </a:spcAft>
        <a:defRPr sz="5867">
          <a:solidFill>
            <a:schemeClr val="tx2"/>
          </a:solidFill>
          <a:latin typeface="Times New Roman" pitchFamily="18" charset="0"/>
        </a:defRPr>
      </a:lvl5pPr>
      <a:lvl6pPr marL="609570" algn="ctr" rtl="0" eaLnBrk="0" fontAlgn="base" hangingPunct="0">
        <a:spcBef>
          <a:spcPct val="0"/>
        </a:spcBef>
        <a:spcAft>
          <a:spcPct val="0"/>
        </a:spcAft>
        <a:defRPr sz="5867">
          <a:solidFill>
            <a:schemeClr val="tx2"/>
          </a:solidFill>
          <a:latin typeface="Times New Roman" pitchFamily="18" charset="0"/>
        </a:defRPr>
      </a:lvl6pPr>
      <a:lvl7pPr marL="1219140" algn="ctr" rtl="0" eaLnBrk="0" fontAlgn="base" hangingPunct="0">
        <a:spcBef>
          <a:spcPct val="0"/>
        </a:spcBef>
        <a:spcAft>
          <a:spcPct val="0"/>
        </a:spcAft>
        <a:defRPr sz="5867">
          <a:solidFill>
            <a:schemeClr val="tx2"/>
          </a:solidFill>
          <a:latin typeface="Times New Roman" pitchFamily="18" charset="0"/>
        </a:defRPr>
      </a:lvl7pPr>
      <a:lvl8pPr marL="1828709" algn="ctr" rtl="0" eaLnBrk="0" fontAlgn="base" hangingPunct="0">
        <a:spcBef>
          <a:spcPct val="0"/>
        </a:spcBef>
        <a:spcAft>
          <a:spcPct val="0"/>
        </a:spcAft>
        <a:defRPr sz="5867">
          <a:solidFill>
            <a:schemeClr val="tx2"/>
          </a:solidFill>
          <a:latin typeface="Times New Roman" pitchFamily="18" charset="0"/>
        </a:defRPr>
      </a:lvl8pPr>
      <a:lvl9pPr marL="2438278" algn="ctr" rtl="0" eaLnBrk="0" fontAlgn="base" hangingPunct="0">
        <a:spcBef>
          <a:spcPct val="0"/>
        </a:spcBef>
        <a:spcAft>
          <a:spcPct val="0"/>
        </a:spcAft>
        <a:defRPr sz="5867">
          <a:solidFill>
            <a:schemeClr val="tx2"/>
          </a:solidFill>
          <a:latin typeface="Times New Roman" pitchFamily="18" charset="0"/>
        </a:defRPr>
      </a:lvl9pPr>
    </p:titleStyle>
    <p:bodyStyle>
      <a:lvl1pPr marL="457178" indent="-457178" algn="l" rtl="0" eaLnBrk="0" fontAlgn="base" hangingPunct="0">
        <a:spcBef>
          <a:spcPct val="20000"/>
        </a:spcBef>
        <a:spcAft>
          <a:spcPct val="0"/>
        </a:spcAft>
        <a:buChar char="•"/>
        <a:defRPr sz="4267">
          <a:solidFill>
            <a:schemeClr val="tx1"/>
          </a:solidFill>
          <a:latin typeface="+mn-lt"/>
          <a:ea typeface="+mn-ea"/>
          <a:cs typeface="+mn-cs"/>
        </a:defRPr>
      </a:lvl1pPr>
      <a:lvl2pPr marL="990550" indent="-380981" algn="l" rtl="0" eaLnBrk="0" fontAlgn="base" hangingPunct="0">
        <a:spcBef>
          <a:spcPct val="20000"/>
        </a:spcBef>
        <a:spcAft>
          <a:spcPct val="0"/>
        </a:spcAft>
        <a:buChar char="–"/>
        <a:defRPr sz="3733">
          <a:solidFill>
            <a:schemeClr val="tx1"/>
          </a:solidFill>
          <a:latin typeface="+mn-lt"/>
        </a:defRPr>
      </a:lvl2pPr>
      <a:lvl3pPr marL="1523925" indent="-304784" algn="l" rtl="0" eaLnBrk="0" fontAlgn="base" hangingPunct="0">
        <a:spcBef>
          <a:spcPct val="20000"/>
        </a:spcBef>
        <a:spcAft>
          <a:spcPct val="0"/>
        </a:spcAft>
        <a:buChar char="•"/>
        <a:defRPr sz="3200">
          <a:solidFill>
            <a:schemeClr val="tx1"/>
          </a:solidFill>
          <a:latin typeface="+mn-lt"/>
        </a:defRPr>
      </a:lvl3pPr>
      <a:lvl4pPr marL="2133493" indent="-304784" algn="l" rtl="0" eaLnBrk="0" fontAlgn="base" hangingPunct="0">
        <a:spcBef>
          <a:spcPct val="20000"/>
        </a:spcBef>
        <a:spcAft>
          <a:spcPct val="0"/>
        </a:spcAft>
        <a:buChar char="–"/>
        <a:defRPr sz="2667">
          <a:solidFill>
            <a:schemeClr val="tx1"/>
          </a:solidFill>
          <a:latin typeface="+mn-lt"/>
        </a:defRPr>
      </a:lvl4pPr>
      <a:lvl5pPr marL="2743062" indent="-304784" algn="l" rtl="0" eaLnBrk="0" fontAlgn="base" hangingPunct="0">
        <a:spcBef>
          <a:spcPct val="20000"/>
        </a:spcBef>
        <a:spcAft>
          <a:spcPct val="0"/>
        </a:spcAft>
        <a:buChar char="»"/>
        <a:defRPr sz="2667">
          <a:solidFill>
            <a:schemeClr val="tx1"/>
          </a:solidFill>
          <a:latin typeface="+mn-lt"/>
        </a:defRPr>
      </a:lvl5pPr>
      <a:lvl6pPr marL="3352632" indent="-304784" algn="l" rtl="0" eaLnBrk="0" fontAlgn="base" hangingPunct="0">
        <a:spcBef>
          <a:spcPct val="20000"/>
        </a:spcBef>
        <a:spcAft>
          <a:spcPct val="0"/>
        </a:spcAft>
        <a:buChar char="»"/>
        <a:defRPr sz="2667">
          <a:solidFill>
            <a:schemeClr val="tx1"/>
          </a:solidFill>
          <a:latin typeface="+mn-lt"/>
        </a:defRPr>
      </a:lvl6pPr>
      <a:lvl7pPr marL="3962202" indent="-304784" algn="l" rtl="0" eaLnBrk="0" fontAlgn="base" hangingPunct="0">
        <a:spcBef>
          <a:spcPct val="20000"/>
        </a:spcBef>
        <a:spcAft>
          <a:spcPct val="0"/>
        </a:spcAft>
        <a:buChar char="»"/>
        <a:defRPr sz="2667">
          <a:solidFill>
            <a:schemeClr val="tx1"/>
          </a:solidFill>
          <a:latin typeface="+mn-lt"/>
        </a:defRPr>
      </a:lvl7pPr>
      <a:lvl8pPr marL="4571772" indent="-304784" algn="l" rtl="0" eaLnBrk="0" fontAlgn="base" hangingPunct="0">
        <a:spcBef>
          <a:spcPct val="20000"/>
        </a:spcBef>
        <a:spcAft>
          <a:spcPct val="0"/>
        </a:spcAft>
        <a:buChar char="»"/>
        <a:defRPr sz="2667">
          <a:solidFill>
            <a:schemeClr val="tx1"/>
          </a:solidFill>
          <a:latin typeface="+mn-lt"/>
        </a:defRPr>
      </a:lvl8pPr>
      <a:lvl9pPr marL="5181341" indent="-304784" algn="l" rtl="0" eaLnBrk="0" fontAlgn="base" hangingPunct="0">
        <a:spcBef>
          <a:spcPct val="20000"/>
        </a:spcBef>
        <a:spcAft>
          <a:spcPct val="0"/>
        </a:spcAft>
        <a:buChar char="»"/>
        <a:defRPr sz="2667">
          <a:solidFill>
            <a:schemeClr val="tx1"/>
          </a:solidFill>
          <a:latin typeface="+mn-lt"/>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1191701" y="1044576"/>
            <a:ext cx="9808633" cy="2436813"/>
          </a:xfrm>
          <a:prstGeom prst="rect">
            <a:avLst/>
          </a:prstGeom>
          <a:noFill/>
          <a:ln w="9525">
            <a:noFill/>
            <a:round/>
            <a:headEnd/>
            <a:tailEnd/>
          </a:ln>
          <a:effectLst/>
        </p:spPr>
        <p:txBody>
          <a:bodyPr vert="horz" wrap="square" lIns="96480" tIns="0" rIns="115560" bIns="0" numCol="1" anchor="b" anchorCtr="0" compatLnSpc="1">
            <a:prstTxWarp prst="textNoShape">
              <a:avLst/>
            </a:prstTxWarp>
          </a:bodyPr>
          <a:lstStyle/>
          <a:p>
            <a:pPr lvl="0"/>
            <a:r>
              <a:rPr lang="en-GB"/>
              <a:t>Click to edit the title text format</a:t>
            </a:r>
          </a:p>
        </p:txBody>
      </p:sp>
      <p:sp>
        <p:nvSpPr>
          <p:cNvPr id="6146" name="Rectangle 2"/>
          <p:cNvSpPr>
            <a:spLocks noGrp="1" noChangeArrowheads="1"/>
          </p:cNvSpPr>
          <p:nvPr>
            <p:ph type="body" idx="1"/>
          </p:nvPr>
        </p:nvSpPr>
        <p:spPr bwMode="auto">
          <a:xfrm>
            <a:off x="1191701" y="3536952"/>
            <a:ext cx="9808633" cy="3427413"/>
          </a:xfrm>
          <a:prstGeom prst="rect">
            <a:avLst/>
          </a:prstGeom>
          <a:noFill/>
          <a:ln w="9525">
            <a:noFill/>
            <a:round/>
            <a:headEnd/>
            <a:tailEnd/>
          </a:ln>
          <a:effectLst/>
        </p:spPr>
        <p:txBody>
          <a:bodyPr vert="horz" wrap="square" lIns="32040" tIns="0" rIns="3204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69401116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marL="21166" algn="ctr" defTabSz="609570" rtl="0" fontAlgn="base">
        <a:spcBef>
          <a:spcPct val="0"/>
        </a:spcBef>
        <a:spcAft>
          <a:spcPct val="0"/>
        </a:spcAft>
        <a:buClr>
          <a:srgbClr val="2F1A14"/>
        </a:buClr>
        <a:buSzPct val="100000"/>
        <a:buFont typeface="Papyrus" pitchFamily="64" charset="0"/>
        <a:defRPr sz="6800">
          <a:solidFill>
            <a:srgbClr val="2F1A14"/>
          </a:solidFill>
          <a:latin typeface="+mj-lt"/>
          <a:ea typeface="+mj-ea"/>
          <a:cs typeface="+mj-cs"/>
        </a:defRPr>
      </a:lvl1pPr>
      <a:lvl2pPr marL="21166" algn="ctr" defTabSz="609570" rtl="0" fontAlgn="base">
        <a:spcBef>
          <a:spcPct val="0"/>
        </a:spcBef>
        <a:spcAft>
          <a:spcPct val="0"/>
        </a:spcAft>
        <a:buClr>
          <a:srgbClr val="2F1A14"/>
        </a:buClr>
        <a:buSzPct val="100000"/>
        <a:buFont typeface="Papyrus" pitchFamily="64" charset="0"/>
        <a:defRPr sz="6800">
          <a:solidFill>
            <a:srgbClr val="2F1A14"/>
          </a:solidFill>
          <a:latin typeface="Papyrus" pitchFamily="64" charset="0"/>
          <a:ea typeface="MS Gothic" charset="-128"/>
        </a:defRPr>
      </a:lvl2pPr>
      <a:lvl3pPr marL="21166" algn="ctr" defTabSz="609570" rtl="0" fontAlgn="base">
        <a:spcBef>
          <a:spcPct val="0"/>
        </a:spcBef>
        <a:spcAft>
          <a:spcPct val="0"/>
        </a:spcAft>
        <a:buClr>
          <a:srgbClr val="2F1A14"/>
        </a:buClr>
        <a:buSzPct val="100000"/>
        <a:buFont typeface="Papyrus" pitchFamily="64" charset="0"/>
        <a:defRPr sz="6800">
          <a:solidFill>
            <a:srgbClr val="2F1A14"/>
          </a:solidFill>
          <a:latin typeface="Papyrus" pitchFamily="64" charset="0"/>
          <a:ea typeface="MS Gothic" charset="-128"/>
        </a:defRPr>
      </a:lvl3pPr>
      <a:lvl4pPr marL="21166" algn="ctr" defTabSz="609570" rtl="0" fontAlgn="base">
        <a:spcBef>
          <a:spcPct val="0"/>
        </a:spcBef>
        <a:spcAft>
          <a:spcPct val="0"/>
        </a:spcAft>
        <a:buClr>
          <a:srgbClr val="2F1A14"/>
        </a:buClr>
        <a:buSzPct val="100000"/>
        <a:buFont typeface="Papyrus" pitchFamily="64" charset="0"/>
        <a:defRPr sz="6800">
          <a:solidFill>
            <a:srgbClr val="2F1A14"/>
          </a:solidFill>
          <a:latin typeface="Papyrus" pitchFamily="64" charset="0"/>
          <a:ea typeface="MS Gothic" charset="-128"/>
        </a:defRPr>
      </a:lvl4pPr>
      <a:lvl5pPr marL="21166" algn="ctr" defTabSz="609570" rtl="0" fontAlgn="base">
        <a:spcBef>
          <a:spcPct val="0"/>
        </a:spcBef>
        <a:spcAft>
          <a:spcPct val="0"/>
        </a:spcAft>
        <a:buClr>
          <a:srgbClr val="2F1A14"/>
        </a:buClr>
        <a:buSzPct val="100000"/>
        <a:buFont typeface="Papyrus" pitchFamily="64" charset="0"/>
        <a:defRPr sz="6800">
          <a:solidFill>
            <a:srgbClr val="2F1A14"/>
          </a:solidFill>
          <a:latin typeface="Papyrus" pitchFamily="64" charset="0"/>
          <a:ea typeface="MS Gothic" charset="-128"/>
        </a:defRPr>
      </a:lvl5pPr>
      <a:lvl6pPr marL="630735" algn="ctr" defTabSz="609570" rtl="0" fontAlgn="base">
        <a:spcBef>
          <a:spcPct val="0"/>
        </a:spcBef>
        <a:spcAft>
          <a:spcPct val="0"/>
        </a:spcAft>
        <a:buClr>
          <a:srgbClr val="2F1A14"/>
        </a:buClr>
        <a:buSzPct val="100000"/>
        <a:buFont typeface="Papyrus" pitchFamily="64" charset="0"/>
        <a:defRPr sz="6800">
          <a:solidFill>
            <a:srgbClr val="2F1A14"/>
          </a:solidFill>
          <a:latin typeface="Papyrus" pitchFamily="64" charset="0"/>
          <a:ea typeface="MS Gothic" charset="-128"/>
        </a:defRPr>
      </a:lvl6pPr>
      <a:lvl7pPr marL="1240305" algn="ctr" defTabSz="609570" rtl="0" fontAlgn="base">
        <a:spcBef>
          <a:spcPct val="0"/>
        </a:spcBef>
        <a:spcAft>
          <a:spcPct val="0"/>
        </a:spcAft>
        <a:buClr>
          <a:srgbClr val="2F1A14"/>
        </a:buClr>
        <a:buSzPct val="100000"/>
        <a:buFont typeface="Papyrus" pitchFamily="64" charset="0"/>
        <a:defRPr sz="6800">
          <a:solidFill>
            <a:srgbClr val="2F1A14"/>
          </a:solidFill>
          <a:latin typeface="Papyrus" pitchFamily="64" charset="0"/>
          <a:ea typeface="MS Gothic" charset="-128"/>
        </a:defRPr>
      </a:lvl7pPr>
      <a:lvl8pPr marL="1849874" algn="ctr" defTabSz="609570" rtl="0" fontAlgn="base">
        <a:spcBef>
          <a:spcPct val="0"/>
        </a:spcBef>
        <a:spcAft>
          <a:spcPct val="0"/>
        </a:spcAft>
        <a:buClr>
          <a:srgbClr val="2F1A14"/>
        </a:buClr>
        <a:buSzPct val="100000"/>
        <a:buFont typeface="Papyrus" pitchFamily="64" charset="0"/>
        <a:defRPr sz="6800">
          <a:solidFill>
            <a:srgbClr val="2F1A14"/>
          </a:solidFill>
          <a:latin typeface="Papyrus" pitchFamily="64" charset="0"/>
          <a:ea typeface="MS Gothic" charset="-128"/>
        </a:defRPr>
      </a:lvl8pPr>
      <a:lvl9pPr marL="2459444" algn="ctr" defTabSz="609570" rtl="0" fontAlgn="base">
        <a:spcBef>
          <a:spcPct val="0"/>
        </a:spcBef>
        <a:spcAft>
          <a:spcPct val="0"/>
        </a:spcAft>
        <a:buClr>
          <a:srgbClr val="2F1A14"/>
        </a:buClr>
        <a:buSzPct val="100000"/>
        <a:buFont typeface="Papyrus" pitchFamily="64" charset="0"/>
        <a:defRPr sz="6800">
          <a:solidFill>
            <a:srgbClr val="2F1A14"/>
          </a:solidFill>
          <a:latin typeface="Papyrus" pitchFamily="64" charset="0"/>
          <a:ea typeface="MS Gothic" charset="-128"/>
        </a:defRPr>
      </a:lvl9pPr>
    </p:titleStyle>
    <p:bodyStyle>
      <a:lvl1pPr algn="ctr" defTabSz="609570" rtl="0" fontAlgn="base">
        <a:spcBef>
          <a:spcPct val="0"/>
        </a:spcBef>
        <a:spcAft>
          <a:spcPct val="0"/>
        </a:spcAft>
        <a:buClr>
          <a:srgbClr val="2F1A14"/>
        </a:buClr>
        <a:buSzPct val="100000"/>
        <a:buFont typeface="Papyrus" pitchFamily="64" charset="0"/>
        <a:defRPr sz="3333">
          <a:solidFill>
            <a:srgbClr val="2F1A14"/>
          </a:solidFill>
          <a:latin typeface="+mn-lt"/>
          <a:ea typeface="+mn-ea"/>
          <a:cs typeface="+mn-cs"/>
        </a:defRPr>
      </a:lvl1pPr>
      <a:lvl2pPr algn="ctr" defTabSz="609570" rtl="0" fontAlgn="base">
        <a:spcBef>
          <a:spcPct val="0"/>
        </a:spcBef>
        <a:spcAft>
          <a:spcPct val="0"/>
        </a:spcAft>
        <a:buClr>
          <a:srgbClr val="2F1A14"/>
        </a:buClr>
        <a:buSzPct val="100000"/>
        <a:buFont typeface="Papyrus" pitchFamily="64" charset="0"/>
        <a:defRPr sz="3333">
          <a:solidFill>
            <a:srgbClr val="2F1A14"/>
          </a:solidFill>
          <a:latin typeface="+mn-lt"/>
          <a:ea typeface="+mn-ea"/>
        </a:defRPr>
      </a:lvl2pPr>
      <a:lvl3pPr algn="ctr" defTabSz="609570" rtl="0" fontAlgn="base">
        <a:spcBef>
          <a:spcPct val="0"/>
        </a:spcBef>
        <a:spcAft>
          <a:spcPct val="0"/>
        </a:spcAft>
        <a:buClr>
          <a:srgbClr val="2F1A14"/>
        </a:buClr>
        <a:buSzPct val="100000"/>
        <a:buFont typeface="Papyrus" pitchFamily="64" charset="0"/>
        <a:defRPr sz="3333">
          <a:solidFill>
            <a:srgbClr val="2F1A14"/>
          </a:solidFill>
          <a:latin typeface="+mn-lt"/>
          <a:ea typeface="+mn-ea"/>
        </a:defRPr>
      </a:lvl3pPr>
      <a:lvl4pPr algn="ctr" defTabSz="609570" rtl="0" fontAlgn="base">
        <a:spcBef>
          <a:spcPct val="0"/>
        </a:spcBef>
        <a:spcAft>
          <a:spcPct val="0"/>
        </a:spcAft>
        <a:buClr>
          <a:srgbClr val="2F1A14"/>
        </a:buClr>
        <a:buSzPct val="100000"/>
        <a:buFont typeface="Papyrus" pitchFamily="64" charset="0"/>
        <a:defRPr sz="3333">
          <a:solidFill>
            <a:srgbClr val="2F1A14"/>
          </a:solidFill>
          <a:latin typeface="+mn-lt"/>
          <a:ea typeface="+mn-ea"/>
        </a:defRPr>
      </a:lvl4pPr>
      <a:lvl5pPr algn="ctr" defTabSz="609570" rtl="0" fontAlgn="base">
        <a:spcBef>
          <a:spcPct val="0"/>
        </a:spcBef>
        <a:spcAft>
          <a:spcPct val="0"/>
        </a:spcAft>
        <a:buClr>
          <a:srgbClr val="2F1A14"/>
        </a:buClr>
        <a:buSzPct val="100000"/>
        <a:buFont typeface="Papyrus" pitchFamily="64" charset="0"/>
        <a:defRPr sz="3333">
          <a:solidFill>
            <a:srgbClr val="2F1A14"/>
          </a:solidFill>
          <a:latin typeface="+mn-lt"/>
          <a:ea typeface="+mn-ea"/>
        </a:defRPr>
      </a:lvl5pPr>
      <a:lvl6pPr marL="609570" algn="ctr" defTabSz="609570" rtl="0" fontAlgn="base">
        <a:spcBef>
          <a:spcPct val="0"/>
        </a:spcBef>
        <a:spcAft>
          <a:spcPct val="0"/>
        </a:spcAft>
        <a:buClr>
          <a:srgbClr val="2F1A14"/>
        </a:buClr>
        <a:buSzPct val="100000"/>
        <a:buFont typeface="Papyrus" pitchFamily="64" charset="0"/>
        <a:defRPr sz="3333">
          <a:solidFill>
            <a:srgbClr val="2F1A14"/>
          </a:solidFill>
          <a:latin typeface="+mn-lt"/>
          <a:ea typeface="+mn-ea"/>
        </a:defRPr>
      </a:lvl6pPr>
      <a:lvl7pPr marL="1219140" algn="ctr" defTabSz="609570" rtl="0" fontAlgn="base">
        <a:spcBef>
          <a:spcPct val="0"/>
        </a:spcBef>
        <a:spcAft>
          <a:spcPct val="0"/>
        </a:spcAft>
        <a:buClr>
          <a:srgbClr val="2F1A14"/>
        </a:buClr>
        <a:buSzPct val="100000"/>
        <a:buFont typeface="Papyrus" pitchFamily="64" charset="0"/>
        <a:defRPr sz="3333">
          <a:solidFill>
            <a:srgbClr val="2F1A14"/>
          </a:solidFill>
          <a:latin typeface="+mn-lt"/>
          <a:ea typeface="+mn-ea"/>
        </a:defRPr>
      </a:lvl7pPr>
      <a:lvl8pPr marL="1828709" algn="ctr" defTabSz="609570" rtl="0" fontAlgn="base">
        <a:spcBef>
          <a:spcPct val="0"/>
        </a:spcBef>
        <a:spcAft>
          <a:spcPct val="0"/>
        </a:spcAft>
        <a:buClr>
          <a:srgbClr val="2F1A14"/>
        </a:buClr>
        <a:buSzPct val="100000"/>
        <a:buFont typeface="Papyrus" pitchFamily="64" charset="0"/>
        <a:defRPr sz="3333">
          <a:solidFill>
            <a:srgbClr val="2F1A14"/>
          </a:solidFill>
          <a:latin typeface="+mn-lt"/>
          <a:ea typeface="+mn-ea"/>
        </a:defRPr>
      </a:lvl8pPr>
      <a:lvl9pPr marL="2438278" algn="ctr" defTabSz="609570" rtl="0" fontAlgn="base">
        <a:spcBef>
          <a:spcPct val="0"/>
        </a:spcBef>
        <a:spcAft>
          <a:spcPct val="0"/>
        </a:spcAft>
        <a:buClr>
          <a:srgbClr val="2F1A14"/>
        </a:buClr>
        <a:buSzPct val="100000"/>
        <a:buFont typeface="Papyrus" pitchFamily="64" charset="0"/>
        <a:defRPr sz="3333">
          <a:solidFill>
            <a:srgbClr val="2F1A14"/>
          </a:solidFill>
          <a:latin typeface="+mn-lt"/>
          <a:ea typeface="+mn-ea"/>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867" i="0">
                <a:solidFill>
                  <a:srgbClr val="000000"/>
                </a:solidFill>
              </a:defRPr>
            </a:lvl1pPr>
          </a:lstStyle>
          <a:p>
            <a:pPr defTabSz="1219140" eaLnBrk="0" fontAlgn="base" hangingPunct="0">
              <a:spcBef>
                <a:spcPct val="0"/>
              </a:spcBef>
              <a:spcAft>
                <a:spcPct val="0"/>
              </a:spcAft>
              <a:defRPr/>
            </a:pPr>
            <a:endParaRPr lang="en-US"/>
          </a:p>
        </p:txBody>
      </p:sp>
      <p:sp>
        <p:nvSpPr>
          <p:cNvPr id="11878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867" i="0">
                <a:solidFill>
                  <a:srgbClr val="000000"/>
                </a:solidFill>
              </a:defRPr>
            </a:lvl1pPr>
          </a:lstStyle>
          <a:p>
            <a:pPr defTabSz="1219140" eaLnBrk="0" fontAlgn="base" hangingPunct="0">
              <a:spcBef>
                <a:spcPct val="0"/>
              </a:spcBef>
              <a:spcAft>
                <a:spcPct val="0"/>
              </a:spcAft>
              <a:defRPr/>
            </a:pPr>
            <a:endParaRPr lang="en-US"/>
          </a:p>
        </p:txBody>
      </p:sp>
      <p:sp>
        <p:nvSpPr>
          <p:cNvPr id="11879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67" i="0">
                <a:solidFill>
                  <a:srgbClr val="000000"/>
                </a:solidFill>
              </a:defRPr>
            </a:lvl1pPr>
          </a:lstStyle>
          <a:p>
            <a:pPr defTabSz="1219140" eaLnBrk="0" fontAlgn="base" hangingPunct="0">
              <a:spcBef>
                <a:spcPct val="0"/>
              </a:spcBef>
              <a:spcAft>
                <a:spcPct val="0"/>
              </a:spcAft>
              <a:defRPr/>
            </a:pPr>
            <a:fld id="{5F82833C-9746-44D9-B877-E3E3A21DCAB1}" type="slidenum">
              <a:rPr lang="en-US" smtClean="0"/>
              <a:pPr defTabSz="121914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48095254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Times New Roman" pitchFamily="18" charset="0"/>
        </a:defRPr>
      </a:lvl2pPr>
      <a:lvl3pPr algn="ctr" rtl="0" eaLnBrk="0" fontAlgn="base" hangingPunct="0">
        <a:spcBef>
          <a:spcPct val="0"/>
        </a:spcBef>
        <a:spcAft>
          <a:spcPct val="0"/>
        </a:spcAft>
        <a:defRPr sz="5867">
          <a:solidFill>
            <a:schemeClr val="tx2"/>
          </a:solidFill>
          <a:latin typeface="Times New Roman" pitchFamily="18" charset="0"/>
        </a:defRPr>
      </a:lvl3pPr>
      <a:lvl4pPr algn="ctr" rtl="0" eaLnBrk="0" fontAlgn="base" hangingPunct="0">
        <a:spcBef>
          <a:spcPct val="0"/>
        </a:spcBef>
        <a:spcAft>
          <a:spcPct val="0"/>
        </a:spcAft>
        <a:defRPr sz="5867">
          <a:solidFill>
            <a:schemeClr val="tx2"/>
          </a:solidFill>
          <a:latin typeface="Times New Roman" pitchFamily="18" charset="0"/>
        </a:defRPr>
      </a:lvl4pPr>
      <a:lvl5pPr algn="ctr" rtl="0" eaLnBrk="0" fontAlgn="base" hangingPunct="0">
        <a:spcBef>
          <a:spcPct val="0"/>
        </a:spcBef>
        <a:spcAft>
          <a:spcPct val="0"/>
        </a:spcAft>
        <a:defRPr sz="5867">
          <a:solidFill>
            <a:schemeClr val="tx2"/>
          </a:solidFill>
          <a:latin typeface="Times New Roman" pitchFamily="18" charset="0"/>
        </a:defRPr>
      </a:lvl5pPr>
      <a:lvl6pPr marL="609570" algn="ctr" rtl="0" fontAlgn="base">
        <a:spcBef>
          <a:spcPct val="0"/>
        </a:spcBef>
        <a:spcAft>
          <a:spcPct val="0"/>
        </a:spcAft>
        <a:defRPr sz="5867">
          <a:solidFill>
            <a:schemeClr val="tx2"/>
          </a:solidFill>
          <a:latin typeface="Times New Roman" pitchFamily="18" charset="0"/>
        </a:defRPr>
      </a:lvl6pPr>
      <a:lvl7pPr marL="1219140" algn="ctr" rtl="0" fontAlgn="base">
        <a:spcBef>
          <a:spcPct val="0"/>
        </a:spcBef>
        <a:spcAft>
          <a:spcPct val="0"/>
        </a:spcAft>
        <a:defRPr sz="5867">
          <a:solidFill>
            <a:schemeClr val="tx2"/>
          </a:solidFill>
          <a:latin typeface="Times New Roman" pitchFamily="18" charset="0"/>
        </a:defRPr>
      </a:lvl7pPr>
      <a:lvl8pPr marL="1828709" algn="ctr" rtl="0" fontAlgn="base">
        <a:spcBef>
          <a:spcPct val="0"/>
        </a:spcBef>
        <a:spcAft>
          <a:spcPct val="0"/>
        </a:spcAft>
        <a:defRPr sz="5867">
          <a:solidFill>
            <a:schemeClr val="tx2"/>
          </a:solidFill>
          <a:latin typeface="Times New Roman" pitchFamily="18" charset="0"/>
        </a:defRPr>
      </a:lvl8pPr>
      <a:lvl9pPr marL="2438278" algn="ctr" rtl="0" fontAlgn="base">
        <a:spcBef>
          <a:spcPct val="0"/>
        </a:spcBef>
        <a:spcAft>
          <a:spcPct val="0"/>
        </a:spcAft>
        <a:defRPr sz="5867">
          <a:solidFill>
            <a:schemeClr val="tx2"/>
          </a:solidFill>
          <a:latin typeface="Times New Roman" pitchFamily="18" charset="0"/>
        </a:defRPr>
      </a:lvl9pPr>
    </p:titleStyle>
    <p:bodyStyle>
      <a:lvl1pPr marL="457178" indent="-457178" algn="l" rtl="0" eaLnBrk="0" fontAlgn="base" hangingPunct="0">
        <a:spcBef>
          <a:spcPct val="20000"/>
        </a:spcBef>
        <a:spcAft>
          <a:spcPct val="0"/>
        </a:spcAft>
        <a:buChar char="•"/>
        <a:defRPr sz="4267">
          <a:solidFill>
            <a:schemeClr val="tx1"/>
          </a:solidFill>
          <a:latin typeface="+mn-lt"/>
          <a:ea typeface="+mn-ea"/>
          <a:cs typeface="+mn-cs"/>
        </a:defRPr>
      </a:lvl1pPr>
      <a:lvl2pPr marL="990550" indent="-380981" algn="l" rtl="0" eaLnBrk="0" fontAlgn="base" hangingPunct="0">
        <a:spcBef>
          <a:spcPct val="20000"/>
        </a:spcBef>
        <a:spcAft>
          <a:spcPct val="0"/>
        </a:spcAft>
        <a:buChar char="–"/>
        <a:defRPr sz="3733">
          <a:solidFill>
            <a:schemeClr val="tx1"/>
          </a:solidFill>
          <a:latin typeface="+mn-lt"/>
        </a:defRPr>
      </a:lvl2pPr>
      <a:lvl3pPr marL="1523925" indent="-304784" algn="l" rtl="0" eaLnBrk="0" fontAlgn="base" hangingPunct="0">
        <a:spcBef>
          <a:spcPct val="20000"/>
        </a:spcBef>
        <a:spcAft>
          <a:spcPct val="0"/>
        </a:spcAft>
        <a:buChar char="•"/>
        <a:defRPr sz="3200">
          <a:solidFill>
            <a:schemeClr val="tx1"/>
          </a:solidFill>
          <a:latin typeface="+mn-lt"/>
        </a:defRPr>
      </a:lvl3pPr>
      <a:lvl4pPr marL="2133493" indent="-304784" algn="l" rtl="0" eaLnBrk="0" fontAlgn="base" hangingPunct="0">
        <a:spcBef>
          <a:spcPct val="20000"/>
        </a:spcBef>
        <a:spcAft>
          <a:spcPct val="0"/>
        </a:spcAft>
        <a:buChar char="–"/>
        <a:defRPr sz="2667">
          <a:solidFill>
            <a:schemeClr val="tx1"/>
          </a:solidFill>
          <a:latin typeface="+mn-lt"/>
        </a:defRPr>
      </a:lvl4pPr>
      <a:lvl5pPr marL="2743062" indent="-304784" algn="l" rtl="0" eaLnBrk="0" fontAlgn="base" hangingPunct="0">
        <a:spcBef>
          <a:spcPct val="20000"/>
        </a:spcBef>
        <a:spcAft>
          <a:spcPct val="0"/>
        </a:spcAft>
        <a:buChar char="»"/>
        <a:defRPr sz="2667">
          <a:solidFill>
            <a:schemeClr val="tx1"/>
          </a:solidFill>
          <a:latin typeface="+mn-lt"/>
        </a:defRPr>
      </a:lvl5pPr>
      <a:lvl6pPr marL="3352632" indent="-304784" algn="l" rtl="0" fontAlgn="base">
        <a:spcBef>
          <a:spcPct val="20000"/>
        </a:spcBef>
        <a:spcAft>
          <a:spcPct val="0"/>
        </a:spcAft>
        <a:buChar char="»"/>
        <a:defRPr sz="2667">
          <a:solidFill>
            <a:schemeClr val="tx1"/>
          </a:solidFill>
          <a:latin typeface="+mn-lt"/>
        </a:defRPr>
      </a:lvl6pPr>
      <a:lvl7pPr marL="3962202" indent="-304784" algn="l" rtl="0" fontAlgn="base">
        <a:spcBef>
          <a:spcPct val="20000"/>
        </a:spcBef>
        <a:spcAft>
          <a:spcPct val="0"/>
        </a:spcAft>
        <a:buChar char="»"/>
        <a:defRPr sz="2667">
          <a:solidFill>
            <a:schemeClr val="tx1"/>
          </a:solidFill>
          <a:latin typeface="+mn-lt"/>
        </a:defRPr>
      </a:lvl7pPr>
      <a:lvl8pPr marL="4571772" indent="-304784" algn="l" rtl="0" fontAlgn="base">
        <a:spcBef>
          <a:spcPct val="20000"/>
        </a:spcBef>
        <a:spcAft>
          <a:spcPct val="0"/>
        </a:spcAft>
        <a:buChar char="»"/>
        <a:defRPr sz="2667">
          <a:solidFill>
            <a:schemeClr val="tx1"/>
          </a:solidFill>
          <a:latin typeface="+mn-lt"/>
        </a:defRPr>
      </a:lvl8pPr>
      <a:lvl9pPr marL="5181341" indent="-304784" algn="l" rtl="0" fontAlgn="base">
        <a:spcBef>
          <a:spcPct val="20000"/>
        </a:spcBef>
        <a:spcAft>
          <a:spcPct val="0"/>
        </a:spcAft>
        <a:buChar char="»"/>
        <a:defRPr sz="2667">
          <a:solidFill>
            <a:schemeClr val="tx1"/>
          </a:solidFill>
          <a:latin typeface="+mn-lt"/>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867"/>
            </a:lvl1pPr>
          </a:lstStyle>
          <a:p>
            <a:pPr defTabSz="121914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867"/>
            </a:lvl1pPr>
          </a:lstStyle>
          <a:p>
            <a:pPr defTabSz="121914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67"/>
            </a:lvl1pPr>
          </a:lstStyle>
          <a:p>
            <a:pPr defTabSz="1219140" fontAlgn="base">
              <a:spcBef>
                <a:spcPct val="0"/>
              </a:spcBef>
              <a:spcAft>
                <a:spcPct val="0"/>
              </a:spcAft>
            </a:pPr>
            <a:fld id="{3093B605-AE1F-4DC6-9637-872864083DF2}" type="slidenum">
              <a:rPr lang="en-US" smtClean="0">
                <a:solidFill>
                  <a:srgbClr val="000000"/>
                </a:solidFill>
              </a:rPr>
              <a:pPr defTabSz="121914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12585462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ctr" rtl="0" fontAlgn="base">
        <a:spcBef>
          <a:spcPct val="0"/>
        </a:spcBef>
        <a:spcAft>
          <a:spcPct val="0"/>
        </a:spcAft>
        <a:defRPr sz="5867">
          <a:solidFill>
            <a:schemeClr val="tx2"/>
          </a:solidFill>
          <a:latin typeface="+mj-lt"/>
          <a:ea typeface="+mj-ea"/>
          <a:cs typeface="+mj-cs"/>
        </a:defRPr>
      </a:lvl1pPr>
      <a:lvl2pPr algn="ctr" rtl="0" fontAlgn="base">
        <a:spcBef>
          <a:spcPct val="0"/>
        </a:spcBef>
        <a:spcAft>
          <a:spcPct val="0"/>
        </a:spcAft>
        <a:defRPr sz="5867">
          <a:solidFill>
            <a:schemeClr val="tx2"/>
          </a:solidFill>
          <a:latin typeface="Arial" charset="0"/>
          <a:cs typeface="Arial" charset="0"/>
        </a:defRPr>
      </a:lvl2pPr>
      <a:lvl3pPr algn="ctr" rtl="0" fontAlgn="base">
        <a:spcBef>
          <a:spcPct val="0"/>
        </a:spcBef>
        <a:spcAft>
          <a:spcPct val="0"/>
        </a:spcAft>
        <a:defRPr sz="5867">
          <a:solidFill>
            <a:schemeClr val="tx2"/>
          </a:solidFill>
          <a:latin typeface="Arial" charset="0"/>
          <a:cs typeface="Arial" charset="0"/>
        </a:defRPr>
      </a:lvl3pPr>
      <a:lvl4pPr algn="ctr" rtl="0" fontAlgn="base">
        <a:spcBef>
          <a:spcPct val="0"/>
        </a:spcBef>
        <a:spcAft>
          <a:spcPct val="0"/>
        </a:spcAft>
        <a:defRPr sz="5867">
          <a:solidFill>
            <a:schemeClr val="tx2"/>
          </a:solidFill>
          <a:latin typeface="Arial" charset="0"/>
          <a:cs typeface="Arial" charset="0"/>
        </a:defRPr>
      </a:lvl4pPr>
      <a:lvl5pPr algn="ctr" rtl="0" fontAlgn="base">
        <a:spcBef>
          <a:spcPct val="0"/>
        </a:spcBef>
        <a:spcAft>
          <a:spcPct val="0"/>
        </a:spcAft>
        <a:defRPr sz="5867">
          <a:solidFill>
            <a:schemeClr val="tx2"/>
          </a:solidFill>
          <a:latin typeface="Arial" charset="0"/>
          <a:cs typeface="Arial" charset="0"/>
        </a:defRPr>
      </a:lvl5pPr>
      <a:lvl6pPr marL="609570" algn="ctr" rtl="0" fontAlgn="base">
        <a:spcBef>
          <a:spcPct val="0"/>
        </a:spcBef>
        <a:spcAft>
          <a:spcPct val="0"/>
        </a:spcAft>
        <a:defRPr sz="5867">
          <a:solidFill>
            <a:schemeClr val="tx2"/>
          </a:solidFill>
          <a:latin typeface="Arial" charset="0"/>
          <a:cs typeface="Arial" charset="0"/>
        </a:defRPr>
      </a:lvl6pPr>
      <a:lvl7pPr marL="1219140" algn="ctr" rtl="0" fontAlgn="base">
        <a:spcBef>
          <a:spcPct val="0"/>
        </a:spcBef>
        <a:spcAft>
          <a:spcPct val="0"/>
        </a:spcAft>
        <a:defRPr sz="5867">
          <a:solidFill>
            <a:schemeClr val="tx2"/>
          </a:solidFill>
          <a:latin typeface="Arial" charset="0"/>
          <a:cs typeface="Arial" charset="0"/>
        </a:defRPr>
      </a:lvl7pPr>
      <a:lvl8pPr marL="1828709" algn="ctr" rtl="0" fontAlgn="base">
        <a:spcBef>
          <a:spcPct val="0"/>
        </a:spcBef>
        <a:spcAft>
          <a:spcPct val="0"/>
        </a:spcAft>
        <a:defRPr sz="5867">
          <a:solidFill>
            <a:schemeClr val="tx2"/>
          </a:solidFill>
          <a:latin typeface="Arial" charset="0"/>
          <a:cs typeface="Arial" charset="0"/>
        </a:defRPr>
      </a:lvl8pPr>
      <a:lvl9pPr marL="2438278" algn="ctr" rtl="0" fontAlgn="base">
        <a:spcBef>
          <a:spcPct val="0"/>
        </a:spcBef>
        <a:spcAft>
          <a:spcPct val="0"/>
        </a:spcAft>
        <a:defRPr sz="5867">
          <a:solidFill>
            <a:schemeClr val="tx2"/>
          </a:solidFill>
          <a:latin typeface="Arial" charset="0"/>
          <a:cs typeface="Arial" charset="0"/>
        </a:defRPr>
      </a:lvl9pPr>
    </p:titleStyle>
    <p:bodyStyle>
      <a:lvl1pPr marL="457178" indent="-457178" algn="l" rtl="0" fontAlgn="base">
        <a:spcBef>
          <a:spcPct val="20000"/>
        </a:spcBef>
        <a:spcAft>
          <a:spcPct val="0"/>
        </a:spcAft>
        <a:buChar char="•"/>
        <a:defRPr sz="4267">
          <a:solidFill>
            <a:schemeClr val="tx1"/>
          </a:solidFill>
          <a:latin typeface="+mn-lt"/>
          <a:ea typeface="+mn-ea"/>
          <a:cs typeface="+mn-cs"/>
        </a:defRPr>
      </a:lvl1pPr>
      <a:lvl2pPr marL="990550" indent="-380981" algn="l" rtl="0" fontAlgn="base">
        <a:spcBef>
          <a:spcPct val="20000"/>
        </a:spcBef>
        <a:spcAft>
          <a:spcPct val="0"/>
        </a:spcAft>
        <a:buChar char="–"/>
        <a:defRPr sz="3733">
          <a:solidFill>
            <a:schemeClr val="tx1"/>
          </a:solidFill>
          <a:latin typeface="+mn-lt"/>
          <a:cs typeface="+mn-cs"/>
        </a:defRPr>
      </a:lvl2pPr>
      <a:lvl3pPr marL="1523925" indent="-304784" algn="l" rtl="0" fontAlgn="base">
        <a:spcBef>
          <a:spcPct val="20000"/>
        </a:spcBef>
        <a:spcAft>
          <a:spcPct val="0"/>
        </a:spcAft>
        <a:buChar char="•"/>
        <a:defRPr sz="3200">
          <a:solidFill>
            <a:schemeClr val="tx1"/>
          </a:solidFill>
          <a:latin typeface="+mn-lt"/>
          <a:cs typeface="+mn-cs"/>
        </a:defRPr>
      </a:lvl3pPr>
      <a:lvl4pPr marL="2133493" indent="-304784" algn="l" rtl="0" fontAlgn="base">
        <a:spcBef>
          <a:spcPct val="20000"/>
        </a:spcBef>
        <a:spcAft>
          <a:spcPct val="0"/>
        </a:spcAft>
        <a:buChar char="–"/>
        <a:defRPr sz="2667">
          <a:solidFill>
            <a:schemeClr val="tx1"/>
          </a:solidFill>
          <a:latin typeface="+mn-lt"/>
          <a:cs typeface="+mn-cs"/>
        </a:defRPr>
      </a:lvl4pPr>
      <a:lvl5pPr marL="2743062" indent="-304784" algn="l" rtl="0" fontAlgn="base">
        <a:spcBef>
          <a:spcPct val="20000"/>
        </a:spcBef>
        <a:spcAft>
          <a:spcPct val="0"/>
        </a:spcAft>
        <a:buChar char="»"/>
        <a:defRPr sz="2667">
          <a:solidFill>
            <a:schemeClr val="tx1"/>
          </a:solidFill>
          <a:latin typeface="+mn-lt"/>
          <a:cs typeface="+mn-cs"/>
        </a:defRPr>
      </a:lvl5pPr>
      <a:lvl6pPr marL="3352632" indent="-304784" algn="l" rtl="0" fontAlgn="base">
        <a:spcBef>
          <a:spcPct val="20000"/>
        </a:spcBef>
        <a:spcAft>
          <a:spcPct val="0"/>
        </a:spcAft>
        <a:buChar char="»"/>
        <a:defRPr sz="2667">
          <a:solidFill>
            <a:schemeClr val="tx1"/>
          </a:solidFill>
          <a:latin typeface="+mn-lt"/>
          <a:cs typeface="+mn-cs"/>
        </a:defRPr>
      </a:lvl6pPr>
      <a:lvl7pPr marL="3962202" indent="-304784" algn="l" rtl="0" fontAlgn="base">
        <a:spcBef>
          <a:spcPct val="20000"/>
        </a:spcBef>
        <a:spcAft>
          <a:spcPct val="0"/>
        </a:spcAft>
        <a:buChar char="»"/>
        <a:defRPr sz="2667">
          <a:solidFill>
            <a:schemeClr val="tx1"/>
          </a:solidFill>
          <a:latin typeface="+mn-lt"/>
          <a:cs typeface="+mn-cs"/>
        </a:defRPr>
      </a:lvl7pPr>
      <a:lvl8pPr marL="4571772" indent="-304784" algn="l" rtl="0" fontAlgn="base">
        <a:spcBef>
          <a:spcPct val="20000"/>
        </a:spcBef>
        <a:spcAft>
          <a:spcPct val="0"/>
        </a:spcAft>
        <a:buChar char="»"/>
        <a:defRPr sz="2667">
          <a:solidFill>
            <a:schemeClr val="tx1"/>
          </a:solidFill>
          <a:latin typeface="+mn-lt"/>
          <a:cs typeface="+mn-cs"/>
        </a:defRPr>
      </a:lvl8pPr>
      <a:lvl9pPr marL="5181341" indent="-304784" algn="l" rtl="0" fontAlgn="base">
        <a:spcBef>
          <a:spcPct val="20000"/>
        </a:spcBef>
        <a:spcAft>
          <a:spcPct val="0"/>
        </a:spcAft>
        <a:buChar char="»"/>
        <a:defRPr sz="2667">
          <a:solidFill>
            <a:schemeClr val="tx1"/>
          </a:solidFill>
          <a:latin typeface="+mn-lt"/>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B557A9A-06D1-9E41-9AF3-E58D41E32270}" type="datetimeFigureOut">
              <a:rPr lang="en-US" smtClean="0"/>
              <a:t>3/7/20</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5F314C9-BCAF-0249-82D1-12F8A1F144CF}" type="slidenum">
              <a:rPr lang="en-US" smtClean="0"/>
              <a:t>‹#›</a:t>
            </a:fld>
            <a:endParaRPr lang="en-US"/>
          </a:p>
        </p:txBody>
      </p:sp>
    </p:spTree>
    <p:extLst>
      <p:ext uri="{BB962C8B-B14F-4D97-AF65-F5344CB8AC3E}">
        <p14:creationId xmlns:p14="http://schemas.microsoft.com/office/powerpoint/2010/main" val="318102597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54"/>
            <a:fld id="{F6CD256C-216B-48B1-BDE7-8C708B183AAD}" type="datetimeFigureOut">
              <a:rPr lang="en-US" smtClean="0">
                <a:solidFill>
                  <a:prstClr val="black">
                    <a:tint val="75000"/>
                  </a:prstClr>
                </a:solidFill>
              </a:rPr>
              <a:pPr defTabSz="914354"/>
              <a:t>3/7/20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54"/>
            <a:fld id="{6105BDBD-4E22-4852-85B8-36CBFFE5FE99}"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1957523881"/>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8" r:id="rId12"/>
    <p:sldLayoutId id="2147483914"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3.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39.xml"/></Relationships>
</file>

<file path=ppt/slides/_rels/slide104.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7.tiff"/><Relationship Id="rId1" Type="http://schemas.openxmlformats.org/officeDocument/2006/relationships/slideLayout" Target="../slideLayouts/slideLayout39.xml"/></Relationships>
</file>

<file path=ppt/slides/_rels/slide105.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7.tiff"/><Relationship Id="rId1" Type="http://schemas.openxmlformats.org/officeDocument/2006/relationships/slideLayout" Target="../slideLayouts/slideLayout39.xml"/><Relationship Id="rId4" Type="http://schemas.openxmlformats.org/officeDocument/2006/relationships/image" Target="../media/image68.tif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9.xml"/></Relationships>
</file>

<file path=ppt/slides/_rels/slide1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9.xml"/><Relationship Id="rId4" Type="http://schemas.microsoft.com/office/2007/relationships/hdphoto" Target="../media/hdphoto4.wdp"/></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21.xml.rels><?xml version="1.0" encoding="UTF-8" standalone="yes"?>
<Relationships xmlns="http://schemas.openxmlformats.org/package/2006/relationships"><Relationship Id="rId2" Type="http://schemas.openxmlformats.org/officeDocument/2006/relationships/image" Target="../media/image75.(null)"/><Relationship Id="rId1" Type="http://schemas.openxmlformats.org/officeDocument/2006/relationships/slideLayout" Target="../slideLayouts/slideLayout123.xml"/></Relationships>
</file>

<file path=ppt/slides/_rels/slide12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2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3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oleObject" Target="../embeddings/oleObject1.bin"/><Relationship Id="rId7" Type="http://schemas.openxmlformats.org/officeDocument/2006/relationships/image" Target="../media/image80.png"/><Relationship Id="rId2" Type="http://schemas.openxmlformats.org/officeDocument/2006/relationships/slideLayout" Target="../slideLayouts/slideLayout44.xml"/><Relationship Id="rId1" Type="http://schemas.openxmlformats.org/officeDocument/2006/relationships/vmlDrawing" Target="../drawings/vmlDrawing1.v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36.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4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4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09.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9.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6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6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5.xml"/><Relationship Id="rId1" Type="http://schemas.openxmlformats.org/officeDocument/2006/relationships/slideLayout" Target="../slideLayouts/slideLayout9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9.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9.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8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10.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9.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6.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30.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32.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6.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1.xml"/><Relationship Id="rId1" Type="http://schemas.openxmlformats.org/officeDocument/2006/relationships/slideLayout" Target="../slideLayouts/slideLayout9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8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C65DAF-3D57-9043-A56A-1A1217EFB3A9}"/>
              </a:ext>
            </a:extLst>
          </p:cNvPr>
          <p:cNvSpPr>
            <a:spLocks noGrp="1"/>
          </p:cNvSpPr>
          <p:nvPr>
            <p:ph type="ctrTitle"/>
          </p:nvPr>
        </p:nvSpPr>
        <p:spPr>
          <a:xfrm>
            <a:off x="1154954" y="1447800"/>
            <a:ext cx="9570196" cy="2314677"/>
          </a:xfrm>
        </p:spPr>
        <p:txBody>
          <a:bodyPr/>
          <a:lstStyle/>
          <a:p>
            <a:pPr algn="ctr"/>
            <a:r>
              <a:rPr lang="en-US" sz="5700" b="1" cap="small" dirty="0">
                <a:solidFill>
                  <a:srgbClr val="FFFF00"/>
                </a:solidFill>
                <a:latin typeface="Aparajita" panose="02020603050405020304" pitchFamily="18" charset="0"/>
              </a:rPr>
              <a:t>Navigating the Modern /</a:t>
            </a:r>
            <a:br>
              <a:rPr lang="en-US" sz="5700" b="1" cap="small" dirty="0">
                <a:solidFill>
                  <a:srgbClr val="FFFF00"/>
                </a:solidFill>
                <a:latin typeface="Aparajita" panose="02020603050405020304" pitchFamily="18" charset="0"/>
              </a:rPr>
            </a:br>
            <a:r>
              <a:rPr lang="en-US" sz="5700" b="1" cap="small" dirty="0">
                <a:solidFill>
                  <a:srgbClr val="FFFF00"/>
                </a:solidFill>
                <a:latin typeface="Aparajita" panose="02020603050405020304" pitchFamily="18" charset="0"/>
              </a:rPr>
              <a:t>Postmodern Landscape</a:t>
            </a:r>
            <a:endParaRPr lang="en-US" sz="5700" dirty="0">
              <a:solidFill>
                <a:srgbClr val="FFFF00"/>
              </a:solidFill>
              <a:latin typeface="Aparajita" panose="02020603050405020304" pitchFamily="18" charset="0"/>
            </a:endParaRPr>
          </a:p>
        </p:txBody>
      </p:sp>
      <p:sp>
        <p:nvSpPr>
          <p:cNvPr id="8" name="Subtitle 7">
            <a:extLst>
              <a:ext uri="{FF2B5EF4-FFF2-40B4-BE49-F238E27FC236}">
                <a16:creationId xmlns:a16="http://schemas.microsoft.com/office/drawing/2014/main" id="{9571826C-F4F2-E441-AFA6-E2F55C3AE3E8}"/>
              </a:ext>
            </a:extLst>
          </p:cNvPr>
          <p:cNvSpPr>
            <a:spLocks noGrp="1"/>
          </p:cNvSpPr>
          <p:nvPr>
            <p:ph type="subTitle" idx="1"/>
          </p:nvPr>
        </p:nvSpPr>
        <p:spPr>
          <a:xfrm>
            <a:off x="1154955" y="4234426"/>
            <a:ext cx="10065496" cy="1404375"/>
          </a:xfrm>
        </p:spPr>
        <p:txBody>
          <a:bodyPr>
            <a:noAutofit/>
          </a:bodyPr>
          <a:lstStyle/>
          <a:p>
            <a:pPr algn="ctr"/>
            <a:r>
              <a:rPr lang="en-US" sz="3467" dirty="0">
                <a:solidFill>
                  <a:schemeClr val="tx1"/>
                </a:solidFill>
                <a:latin typeface="Aparajita" panose="02020603050405020304" pitchFamily="18" charset="0"/>
                <a:cs typeface="Aparajita" panose="02020603050405020304" pitchFamily="18" charset="0"/>
              </a:rPr>
              <a:t>Douglas Jacoby, M.T.S., </a:t>
            </a:r>
            <a:r>
              <a:rPr lang="en-US" sz="3467" dirty="0" err="1">
                <a:solidFill>
                  <a:schemeClr val="tx1"/>
                </a:solidFill>
                <a:latin typeface="Aparajita" panose="02020603050405020304" pitchFamily="18" charset="0"/>
                <a:cs typeface="Aparajita" panose="02020603050405020304" pitchFamily="18" charset="0"/>
              </a:rPr>
              <a:t>D.Min</a:t>
            </a:r>
            <a:r>
              <a:rPr lang="en-US" sz="3467" dirty="0">
                <a:solidFill>
                  <a:schemeClr val="tx1"/>
                </a:solidFill>
                <a:latin typeface="Aparajita" panose="02020603050405020304" pitchFamily="18" charset="0"/>
                <a:cs typeface="Aparajita" panose="02020603050405020304" pitchFamily="18" charset="0"/>
              </a:rPr>
              <a:t>.</a:t>
            </a:r>
            <a:br>
              <a:rPr lang="en-US" sz="3467" dirty="0">
                <a:solidFill>
                  <a:schemeClr val="tx1"/>
                </a:solidFill>
                <a:latin typeface="Aparajita" panose="02020603050405020304" pitchFamily="18" charset="0"/>
                <a:cs typeface="Aparajita" panose="02020603050405020304" pitchFamily="18" charset="0"/>
              </a:rPr>
            </a:br>
            <a:r>
              <a:rPr lang="en-US" sz="3467" dirty="0">
                <a:solidFill>
                  <a:schemeClr val="tx1"/>
                </a:solidFill>
                <a:latin typeface="Aparajita" panose="02020603050405020304" pitchFamily="18" charset="0"/>
                <a:cs typeface="Aparajita" panose="02020603050405020304" pitchFamily="18" charset="0"/>
              </a:rPr>
              <a:t>San Antonio, 7 March 2020</a:t>
            </a:r>
          </a:p>
        </p:txBody>
      </p:sp>
    </p:spTree>
    <p:extLst>
      <p:ext uri="{BB962C8B-B14F-4D97-AF65-F5344CB8AC3E}">
        <p14:creationId xmlns:p14="http://schemas.microsoft.com/office/powerpoint/2010/main" val="1040642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324079" y="779682"/>
            <a:ext cx="9362688" cy="4400628"/>
          </a:xfrm>
          <a:prstGeom prst="rect">
            <a:avLst/>
          </a:prstGeom>
        </p:spPr>
        <p:txBody>
          <a:bodyPr wrap="square">
            <a:spAutoFit/>
          </a:bodyPr>
          <a:lstStyle/>
          <a:p>
            <a:pPr defTabSz="609585">
              <a:defRPr/>
            </a:pPr>
            <a:r>
              <a:rPr lang="en-US" sz="3733" b="1" dirty="0">
                <a:solidFill>
                  <a:srgbClr val="C00000"/>
                </a:solidFill>
                <a:latin typeface="Helvetica Neue Medium"/>
                <a:ea typeface="Helvetica Neue Medium"/>
                <a:cs typeface="Helvetica Neue Medium"/>
              </a:rPr>
              <a:t> </a:t>
            </a:r>
            <a:endParaRPr lang="en-US" sz="3733" dirty="0">
              <a:solidFill>
                <a:srgbClr val="C00000"/>
              </a:solidFill>
              <a:latin typeface="Helvetica Neue Medium"/>
              <a:ea typeface="Helvetica Neue Medium"/>
              <a:cs typeface="Helvetica Neue Medium"/>
            </a:endParaRPr>
          </a:p>
          <a:p>
            <a:pPr defTabSz="609585">
              <a:defRPr/>
            </a:pPr>
            <a:r>
              <a:rPr lang="en-US" sz="3733" b="1" dirty="0">
                <a:solidFill>
                  <a:srgbClr val="C00000"/>
                </a:solidFill>
                <a:latin typeface="Helvetica Neue Medium"/>
                <a:ea typeface="Helvetica Neue Medium"/>
                <a:cs typeface="Helvetica Neue Medium"/>
              </a:rPr>
              <a:t>Three Observations</a:t>
            </a:r>
          </a:p>
          <a:p>
            <a:pPr defTabSz="609585">
              <a:defRPr/>
            </a:pPr>
            <a:endParaRPr lang="en-US" sz="2933" dirty="0">
              <a:solidFill>
                <a:srgbClr val="000000"/>
              </a:solidFill>
              <a:latin typeface="Helvetica Neue Medium"/>
              <a:ea typeface="Helvetica Neue Medium"/>
              <a:cs typeface="Helvetica Neue Medium"/>
            </a:endParaRPr>
          </a:p>
          <a:p>
            <a:pPr marL="380990" indent="-380990" defTabSz="609585">
              <a:buFont typeface="Arial" panose="020B0604020202020204" pitchFamily="34" charset="0"/>
              <a:buChar char="•"/>
              <a:defRPr/>
            </a:pPr>
            <a:r>
              <a:rPr lang="en-US" sz="2933" dirty="0">
                <a:solidFill>
                  <a:srgbClr val="000000"/>
                </a:solidFill>
                <a:latin typeface="Helvetica Neue Medium"/>
                <a:ea typeface="Helvetica Neue Medium"/>
                <a:cs typeface="Helvetica Neue Medium"/>
              </a:rPr>
              <a:t>PM is hard to pin down, but easy to recognize—a suspicion more than a clearly defined ideology. </a:t>
            </a:r>
            <a:endParaRPr lang="en-US" sz="2933" dirty="0">
              <a:solidFill>
                <a:schemeClr val="tx1">
                  <a:lumMod val="95000"/>
                </a:schemeClr>
              </a:solidFill>
              <a:latin typeface="Helvetica Neue Medium"/>
              <a:ea typeface="Helvetica Neue Medium"/>
              <a:cs typeface="Helvetica Neue Medium"/>
            </a:endParaRPr>
          </a:p>
          <a:p>
            <a:pPr marL="380990" indent="-380990" defTabSz="609585">
              <a:buFont typeface="Arial" panose="020B0604020202020204" pitchFamily="34" charset="0"/>
              <a:buChar char="•"/>
              <a:defRPr/>
            </a:pPr>
            <a:r>
              <a:rPr lang="en-US" sz="2933" dirty="0">
                <a:latin typeface="Helvetica Neue Medium"/>
                <a:ea typeface="Helvetica Neue Medium"/>
                <a:cs typeface="Helvetica Neue Medium"/>
              </a:rPr>
              <a:t>A reaction to the optimism of modernism / failed political programs</a:t>
            </a:r>
          </a:p>
          <a:p>
            <a:pPr marL="380990" indent="-380990" defTabSz="609585">
              <a:buFont typeface="Arial" panose="020B0604020202020204" pitchFamily="34" charset="0"/>
              <a:buChar char="•"/>
              <a:defRPr/>
            </a:pPr>
            <a:r>
              <a:rPr lang="en-US" sz="2933" dirty="0">
                <a:latin typeface="Helvetica Neue Medium"/>
                <a:ea typeface="Helvetica Neue Medium"/>
                <a:cs typeface="Helvetica Neue Medium"/>
              </a:rPr>
              <a:t>Pretending to be true, even to free us from error, yet denying the very existence of truth</a:t>
            </a:r>
          </a:p>
        </p:txBody>
      </p:sp>
    </p:spTree>
    <p:extLst>
      <p:ext uri="{BB962C8B-B14F-4D97-AF65-F5344CB8AC3E}">
        <p14:creationId xmlns:p14="http://schemas.microsoft.com/office/powerpoint/2010/main" val="1842584565"/>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372601" y="5349761"/>
            <a:ext cx="6843063" cy="584775"/>
          </a:xfrm>
          <a:prstGeom prst="rect">
            <a:avLst/>
          </a:prstGeom>
        </p:spPr>
        <p:txBody>
          <a:bodyPr wrap="square">
            <a:spAutoFit/>
          </a:bodyPr>
          <a:lstStyle/>
          <a:p>
            <a:pPr defTabSz="609459"/>
            <a:r>
              <a:rPr lang="en-US" sz="3200" dirty="0">
                <a:solidFill>
                  <a:prstClr val="black"/>
                </a:solidFill>
                <a:latin typeface="Xyngia"/>
                <a:ea typeface="Helvetica Neue Medium"/>
                <a:cs typeface="Xyngia"/>
              </a:rPr>
              <a:t>Carlton Pearson</a:t>
            </a:r>
          </a:p>
        </p:txBody>
      </p:sp>
      <p:pic>
        <p:nvPicPr>
          <p:cNvPr id="2" name="Picture 1">
            <a:extLst>
              <a:ext uri="{FF2B5EF4-FFF2-40B4-BE49-F238E27FC236}">
                <a16:creationId xmlns:a16="http://schemas.microsoft.com/office/drawing/2014/main" id="{5D73E9B0-E849-1F40-97D8-F636714C45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9276" y="1205949"/>
            <a:ext cx="4896876" cy="3780676"/>
          </a:xfrm>
          <a:prstGeom prst="rect">
            <a:avLst/>
          </a:prstGeom>
        </p:spPr>
      </p:pic>
    </p:spTree>
    <p:extLst>
      <p:ext uri="{BB962C8B-B14F-4D97-AF65-F5344CB8AC3E}">
        <p14:creationId xmlns:p14="http://schemas.microsoft.com/office/powerpoint/2010/main" val="2870136672"/>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866745" y="220323"/>
            <a:ext cx="8986912" cy="6063776"/>
          </a:xfrm>
          <a:prstGeom prst="rect">
            <a:avLst/>
          </a:prstGeom>
        </p:spPr>
        <p:txBody>
          <a:bodyPr wrap="square" numCol="1">
            <a:spAutoFit/>
          </a:bodyPr>
          <a:lstStyle/>
          <a:p>
            <a:pPr marL="609570" indent="-609570" defTabSz="609459">
              <a:buFont typeface="Wingdings" charset="2"/>
              <a:buChar char="v"/>
            </a:pPr>
            <a:r>
              <a:rPr lang="en-US" sz="3467" dirty="0">
                <a:solidFill>
                  <a:srgbClr val="800000"/>
                </a:solidFill>
                <a:latin typeface="Xyngia"/>
                <a:ea typeface="Helvetica Neue Medium"/>
                <a:cs typeface="Xyngia"/>
              </a:rPr>
              <a:t>Political oppression</a:t>
            </a:r>
          </a:p>
          <a:p>
            <a:pPr marL="609570" indent="-609570" defTabSz="609459">
              <a:buFont typeface="Wingdings" charset="2"/>
              <a:buChar char="v"/>
            </a:pPr>
            <a:endParaRPr lang="en-US" sz="1600" dirty="0">
              <a:solidFill>
                <a:srgbClr val="800000"/>
              </a:solidFill>
              <a:latin typeface="Xyngia"/>
              <a:ea typeface="Helvetica Neue Medium"/>
              <a:cs typeface="Xyngia"/>
            </a:endParaRPr>
          </a:p>
          <a:p>
            <a:pPr marL="609570" indent="-609570" defTabSz="609459">
              <a:buFont typeface="Wingdings" charset="2"/>
              <a:buChar char="v"/>
            </a:pPr>
            <a:r>
              <a:rPr lang="en-US" sz="3467" dirty="0">
                <a:solidFill>
                  <a:srgbClr val="800000"/>
                </a:solidFill>
                <a:latin typeface="Xyngia"/>
                <a:ea typeface="Helvetica Neue Medium"/>
                <a:cs typeface="Xyngia"/>
              </a:rPr>
              <a:t>Racism</a:t>
            </a:r>
          </a:p>
          <a:p>
            <a:pPr marL="609570" indent="-609570" defTabSz="609459">
              <a:buFont typeface="Wingdings" charset="2"/>
              <a:buChar char="v"/>
            </a:pPr>
            <a:endParaRPr lang="en-US" sz="1600" dirty="0">
              <a:solidFill>
                <a:srgbClr val="800000"/>
              </a:solidFill>
              <a:latin typeface="Xyngia"/>
              <a:ea typeface="Helvetica Neue Medium"/>
              <a:cs typeface="Xyngia"/>
            </a:endParaRPr>
          </a:p>
          <a:p>
            <a:pPr marL="609570" indent="-609570" defTabSz="609459">
              <a:buFont typeface="Wingdings" charset="2"/>
              <a:buChar char="v"/>
            </a:pPr>
            <a:r>
              <a:rPr lang="en-US" sz="3467" dirty="0">
                <a:solidFill>
                  <a:srgbClr val="800000"/>
                </a:solidFill>
                <a:latin typeface="Xyngia"/>
                <a:ea typeface="Helvetica Neue Medium"/>
                <a:cs typeface="Xyngia"/>
              </a:rPr>
              <a:t>Homophobia</a:t>
            </a:r>
          </a:p>
          <a:p>
            <a:pPr marL="609570" indent="-609570" defTabSz="609459">
              <a:buFont typeface="Wingdings" charset="2"/>
              <a:buChar char="v"/>
            </a:pPr>
            <a:endParaRPr lang="en-US" sz="1600" dirty="0">
              <a:solidFill>
                <a:srgbClr val="800000"/>
              </a:solidFill>
              <a:latin typeface="Xyngia"/>
              <a:ea typeface="Helvetica Neue Medium"/>
              <a:cs typeface="Xyngia"/>
            </a:endParaRPr>
          </a:p>
          <a:p>
            <a:pPr marL="609570" indent="-609570" defTabSz="609459">
              <a:buFont typeface="Wingdings" charset="2"/>
              <a:buChar char="v"/>
            </a:pPr>
            <a:r>
              <a:rPr lang="en-US" sz="3467" dirty="0">
                <a:solidFill>
                  <a:srgbClr val="800000"/>
                </a:solidFill>
                <a:latin typeface="Xyngia"/>
                <a:ea typeface="Helvetica Neue Medium"/>
                <a:cs typeface="Xyngia"/>
              </a:rPr>
              <a:t>Ageism</a:t>
            </a:r>
          </a:p>
          <a:p>
            <a:pPr marL="609570" indent="-609570" defTabSz="609459">
              <a:buFont typeface="Wingdings" charset="2"/>
              <a:buChar char="v"/>
            </a:pPr>
            <a:endParaRPr lang="en-US" sz="1600" dirty="0">
              <a:solidFill>
                <a:srgbClr val="800000"/>
              </a:solidFill>
              <a:latin typeface="Xyngia"/>
              <a:ea typeface="Helvetica Neue Medium"/>
              <a:cs typeface="Xyngia"/>
            </a:endParaRPr>
          </a:p>
          <a:p>
            <a:pPr marL="609570" indent="-609570" defTabSz="609459">
              <a:buFont typeface="Wingdings" charset="2"/>
              <a:buChar char="v"/>
            </a:pPr>
            <a:r>
              <a:rPr lang="en-US" sz="3467" dirty="0">
                <a:solidFill>
                  <a:srgbClr val="800000"/>
                </a:solidFill>
                <a:latin typeface="Xyngia"/>
                <a:ea typeface="Helvetica Neue Medium"/>
                <a:cs typeface="Xyngia"/>
              </a:rPr>
              <a:t>Patriarchy</a:t>
            </a:r>
          </a:p>
          <a:p>
            <a:pPr marL="609570" indent="-609570" defTabSz="609459">
              <a:buFont typeface="Wingdings" charset="2"/>
              <a:buChar char="v"/>
            </a:pPr>
            <a:endParaRPr lang="en-US" sz="1467" dirty="0">
              <a:solidFill>
                <a:srgbClr val="800000"/>
              </a:solidFill>
              <a:latin typeface="Xyngia"/>
              <a:ea typeface="Helvetica Neue Medium"/>
              <a:cs typeface="Xyngia"/>
            </a:endParaRPr>
          </a:p>
          <a:p>
            <a:pPr marL="609570" indent="-609570" defTabSz="609459">
              <a:buFont typeface="Wingdings" charset="2"/>
              <a:buChar char="v"/>
            </a:pPr>
            <a:r>
              <a:rPr lang="en-US" sz="3467" dirty="0">
                <a:solidFill>
                  <a:srgbClr val="800000"/>
                </a:solidFill>
                <a:latin typeface="Xyngia"/>
                <a:ea typeface="Helvetica Neue Medium"/>
                <a:cs typeface="Xyngia"/>
              </a:rPr>
              <a:t>Classism</a:t>
            </a:r>
          </a:p>
          <a:p>
            <a:pPr marL="609570" indent="-609570" defTabSz="609459">
              <a:buFont typeface="Wingdings" charset="2"/>
              <a:buChar char="v"/>
            </a:pPr>
            <a:endParaRPr lang="en-US" sz="1600" dirty="0">
              <a:solidFill>
                <a:srgbClr val="800000"/>
              </a:solidFill>
              <a:latin typeface="Xyngia"/>
              <a:ea typeface="Helvetica Neue Medium"/>
              <a:cs typeface="Xyngia"/>
            </a:endParaRPr>
          </a:p>
          <a:p>
            <a:pPr marL="609570" indent="-609570" defTabSz="609459">
              <a:buFont typeface="Wingdings" charset="2"/>
              <a:buChar char="v"/>
            </a:pPr>
            <a:r>
              <a:rPr lang="en-US" sz="3467" dirty="0">
                <a:solidFill>
                  <a:srgbClr val="0000FF"/>
                </a:solidFill>
                <a:latin typeface="Xyngia"/>
                <a:ea typeface="Helvetica Neue Medium"/>
                <a:cs typeface="Xyngia"/>
              </a:rPr>
              <a:t>Sexism — gender distinction</a:t>
            </a:r>
          </a:p>
          <a:p>
            <a:pPr marL="609570" indent="-609570" defTabSz="609459">
              <a:buFont typeface="Wingdings" charset="2"/>
              <a:buChar char="v"/>
            </a:pPr>
            <a:endParaRPr lang="en-US" sz="1600" dirty="0">
              <a:solidFill>
                <a:srgbClr val="0000FF"/>
              </a:solidFill>
              <a:latin typeface="Xyngia"/>
              <a:ea typeface="Helvetica Neue Medium"/>
              <a:cs typeface="Xyngia"/>
            </a:endParaRPr>
          </a:p>
          <a:p>
            <a:pPr marL="609570" indent="-609570" defTabSz="609459">
              <a:buFont typeface="Wingdings" charset="2"/>
              <a:buChar char="v"/>
            </a:pPr>
            <a:r>
              <a:rPr lang="en-US" sz="3467" dirty="0">
                <a:solidFill>
                  <a:srgbClr val="0000FF"/>
                </a:solidFill>
                <a:latin typeface="Xyngia"/>
                <a:ea typeface="Helvetica Neue Medium"/>
                <a:cs typeface="Xyngia"/>
              </a:rPr>
              <a:t>Evangelism is immoral (oppression)</a:t>
            </a:r>
          </a:p>
        </p:txBody>
      </p:sp>
    </p:spTree>
    <p:extLst>
      <p:ext uri="{BB962C8B-B14F-4D97-AF65-F5344CB8AC3E}">
        <p14:creationId xmlns:p14="http://schemas.microsoft.com/office/powerpoint/2010/main" val="3096810831"/>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idx="13"/>
          </p:nvPr>
        </p:nvSpPr>
        <p:spPr/>
      </p:sp>
      <p:sp>
        <p:nvSpPr>
          <p:cNvPr id="8" name="Rectangle 7"/>
          <p:cNvSpPr/>
          <p:nvPr/>
        </p:nvSpPr>
        <p:spPr>
          <a:xfrm>
            <a:off x="799390" y="1550020"/>
            <a:ext cx="10593220" cy="3216265"/>
          </a:xfrm>
          <a:prstGeom prst="rect">
            <a:avLst/>
          </a:prstGeom>
        </p:spPr>
        <p:txBody>
          <a:bodyPr wrap="square" numCol="1">
            <a:spAutoFit/>
          </a:bodyPr>
          <a:lstStyle/>
          <a:p>
            <a:pPr defTabSz="609459"/>
            <a:r>
              <a:rPr lang="mr-IN" sz="3200" dirty="0">
                <a:solidFill>
                  <a:prstClr val="black"/>
                </a:solidFill>
                <a:latin typeface="Xyngia"/>
                <a:cs typeface="Xyngia"/>
              </a:rPr>
              <a:t>…</a:t>
            </a:r>
            <a:r>
              <a:rPr lang="en-US" sz="3200" dirty="0">
                <a:solidFill>
                  <a:prstClr val="black"/>
                </a:solidFill>
                <a:latin typeface="Xyngia"/>
                <a:cs typeface="Xyngia"/>
              </a:rPr>
              <a:t> I take no pleasure in the death of </a:t>
            </a:r>
            <a:r>
              <a:rPr lang="en-US" sz="3200" b="1" dirty="0">
                <a:solidFill>
                  <a:srgbClr val="0020E8"/>
                </a:solidFill>
                <a:latin typeface="Xyngia"/>
                <a:cs typeface="Xyngia"/>
              </a:rPr>
              <a:t>anyone</a:t>
            </a:r>
            <a:r>
              <a:rPr lang="en-US" sz="3200" dirty="0">
                <a:solidFill>
                  <a:prstClr val="black"/>
                </a:solidFill>
                <a:latin typeface="Xyngia"/>
                <a:cs typeface="Xyngia"/>
              </a:rPr>
              <a:t>, declares the Sovereign Lord. Repent and live!  </a:t>
            </a:r>
            <a:r>
              <a:rPr lang="mr-IN" sz="3200" dirty="0">
                <a:solidFill>
                  <a:srgbClr val="0000FF"/>
                </a:solidFill>
                <a:latin typeface="Xyngia"/>
                <a:cs typeface="Xyngia"/>
              </a:rPr>
              <a:t>–</a:t>
            </a:r>
            <a:r>
              <a:rPr lang="en-US" sz="3200" dirty="0">
                <a:solidFill>
                  <a:srgbClr val="0000FF"/>
                </a:solidFill>
                <a:latin typeface="Xyngia"/>
                <a:cs typeface="Xyngia"/>
              </a:rPr>
              <a:t> </a:t>
            </a:r>
            <a:r>
              <a:rPr lang="en-US" sz="3200" dirty="0" err="1">
                <a:solidFill>
                  <a:srgbClr val="0000FF"/>
                </a:solidFill>
                <a:latin typeface="Xyngia"/>
                <a:cs typeface="Xyngia"/>
              </a:rPr>
              <a:t>Ezek</a:t>
            </a:r>
            <a:r>
              <a:rPr lang="en-US" sz="3200" dirty="0">
                <a:solidFill>
                  <a:srgbClr val="0000FF"/>
                </a:solidFill>
                <a:latin typeface="Xyngia"/>
                <a:cs typeface="Xyngia"/>
              </a:rPr>
              <a:t> 18:32</a:t>
            </a:r>
          </a:p>
          <a:p>
            <a:pPr defTabSz="609459"/>
            <a:endParaRPr lang="en-US" sz="3200" dirty="0">
              <a:solidFill>
                <a:prstClr val="black"/>
              </a:solidFill>
              <a:latin typeface="Xyngia"/>
              <a:ea typeface="Helvetica Neue Medium"/>
              <a:cs typeface="Xyngia"/>
            </a:endParaRPr>
          </a:p>
          <a:p>
            <a:pPr defTabSz="609459"/>
            <a:endParaRPr lang="en-US" sz="1100" dirty="0">
              <a:solidFill>
                <a:prstClr val="black"/>
              </a:solidFill>
              <a:latin typeface="Xyngia"/>
              <a:ea typeface="Helvetica Neue Medium"/>
              <a:cs typeface="Xyngia"/>
            </a:endParaRPr>
          </a:p>
          <a:p>
            <a:pPr defTabSz="609459"/>
            <a:r>
              <a:rPr lang="en-US" sz="3200" dirty="0">
                <a:solidFill>
                  <a:prstClr val="black"/>
                </a:solidFill>
                <a:latin typeface="Xyngia"/>
                <a:ea typeface="Helvetica Neue Medium"/>
                <a:cs typeface="Xyngia"/>
              </a:rPr>
              <a:t>God our Savior</a:t>
            </a:r>
            <a:r>
              <a:rPr lang="mr-IN" sz="3200" dirty="0">
                <a:solidFill>
                  <a:prstClr val="black"/>
                </a:solidFill>
                <a:latin typeface="Xyngia"/>
                <a:ea typeface="Helvetica Neue Medium"/>
                <a:cs typeface="Xyngia"/>
              </a:rPr>
              <a:t>…</a:t>
            </a:r>
            <a:r>
              <a:rPr lang="en-US" sz="3200" dirty="0">
                <a:solidFill>
                  <a:prstClr val="black"/>
                </a:solidFill>
                <a:latin typeface="Xyngia"/>
                <a:ea typeface="Helvetica Neue Medium"/>
                <a:cs typeface="Xyngia"/>
              </a:rPr>
              <a:t> wants </a:t>
            </a:r>
            <a:r>
              <a:rPr lang="en-US" sz="3200" b="1" dirty="0">
                <a:solidFill>
                  <a:srgbClr val="0020E8"/>
                </a:solidFill>
                <a:latin typeface="Xyngia"/>
                <a:ea typeface="Helvetica Neue Medium"/>
                <a:cs typeface="Xyngia"/>
              </a:rPr>
              <a:t>all people </a:t>
            </a:r>
            <a:r>
              <a:rPr lang="en-US" sz="3200" dirty="0">
                <a:solidFill>
                  <a:prstClr val="black"/>
                </a:solidFill>
                <a:latin typeface="Xyngia"/>
                <a:ea typeface="Helvetica Neue Medium"/>
                <a:cs typeface="Xyngia"/>
              </a:rPr>
              <a:t>to be saved and to come to a knowledge of the truth. 	</a:t>
            </a:r>
            <a:r>
              <a:rPr lang="mr-IN" sz="3200" dirty="0">
                <a:solidFill>
                  <a:srgbClr val="0000FF"/>
                </a:solidFill>
                <a:latin typeface="Xyngia"/>
                <a:ea typeface="Helvetica Neue Medium"/>
                <a:cs typeface="Xyngia"/>
              </a:rPr>
              <a:t>–</a:t>
            </a:r>
            <a:r>
              <a:rPr lang="en-US" sz="3200" dirty="0">
                <a:solidFill>
                  <a:srgbClr val="0000FF"/>
                </a:solidFill>
                <a:latin typeface="Xyngia"/>
                <a:ea typeface="Helvetica Neue Medium"/>
                <a:cs typeface="Xyngia"/>
              </a:rPr>
              <a:t> 1 Tim 2:3b-4</a:t>
            </a:r>
          </a:p>
          <a:p>
            <a:pPr defTabSz="609459"/>
            <a:r>
              <a:rPr lang="en-US" sz="3200" dirty="0">
                <a:solidFill>
                  <a:prstClr val="black"/>
                </a:solidFill>
                <a:latin typeface="Xyngia"/>
                <a:ea typeface="Helvetica Neue Medium"/>
                <a:cs typeface="Xyngia"/>
              </a:rPr>
              <a:t> </a:t>
            </a:r>
          </a:p>
        </p:txBody>
      </p:sp>
    </p:spTree>
    <p:extLst>
      <p:ext uri="{BB962C8B-B14F-4D97-AF65-F5344CB8AC3E}">
        <p14:creationId xmlns:p14="http://schemas.microsoft.com/office/powerpoint/2010/main" val="217166394"/>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635281-9F2B-EC4C-B11A-16CC43B8105A}"/>
              </a:ext>
            </a:extLst>
          </p:cNvPr>
          <p:cNvPicPr>
            <a:picLocks noChangeAspect="1"/>
          </p:cNvPicPr>
          <p:nvPr/>
        </p:nvPicPr>
        <p:blipFill>
          <a:blip r:embed="rId2"/>
          <a:stretch>
            <a:fillRect/>
          </a:stretch>
        </p:blipFill>
        <p:spPr>
          <a:xfrm>
            <a:off x="1684632" y="313062"/>
            <a:ext cx="2431009" cy="2431009"/>
          </a:xfrm>
          <a:prstGeom prst="rect">
            <a:avLst/>
          </a:prstGeom>
        </p:spPr>
      </p:pic>
    </p:spTree>
    <p:extLst>
      <p:ext uri="{BB962C8B-B14F-4D97-AF65-F5344CB8AC3E}">
        <p14:creationId xmlns:p14="http://schemas.microsoft.com/office/powerpoint/2010/main" val="1802085941"/>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FF74FC-4982-9443-8010-C5AE654A34C6}"/>
              </a:ext>
            </a:extLst>
          </p:cNvPr>
          <p:cNvPicPr>
            <a:picLocks noChangeAspect="1"/>
          </p:cNvPicPr>
          <p:nvPr/>
        </p:nvPicPr>
        <p:blipFill>
          <a:blip r:embed="rId2"/>
          <a:stretch>
            <a:fillRect/>
          </a:stretch>
        </p:blipFill>
        <p:spPr>
          <a:xfrm>
            <a:off x="2790701" y="3696245"/>
            <a:ext cx="2142920" cy="2416827"/>
          </a:xfrm>
          <a:prstGeom prst="rect">
            <a:avLst/>
          </a:prstGeom>
        </p:spPr>
      </p:pic>
      <p:pic>
        <p:nvPicPr>
          <p:cNvPr id="4" name="Picture 3">
            <a:extLst>
              <a:ext uri="{FF2B5EF4-FFF2-40B4-BE49-F238E27FC236}">
                <a16:creationId xmlns:a16="http://schemas.microsoft.com/office/drawing/2014/main" id="{10635281-9F2B-EC4C-B11A-16CC43B8105A}"/>
              </a:ext>
            </a:extLst>
          </p:cNvPr>
          <p:cNvPicPr>
            <a:picLocks noChangeAspect="1"/>
          </p:cNvPicPr>
          <p:nvPr/>
        </p:nvPicPr>
        <p:blipFill>
          <a:blip r:embed="rId3"/>
          <a:stretch>
            <a:fillRect/>
          </a:stretch>
        </p:blipFill>
        <p:spPr>
          <a:xfrm>
            <a:off x="1684632" y="313062"/>
            <a:ext cx="2431009" cy="2431009"/>
          </a:xfrm>
          <a:prstGeom prst="rect">
            <a:avLst/>
          </a:prstGeom>
        </p:spPr>
      </p:pic>
    </p:spTree>
    <p:extLst>
      <p:ext uri="{BB962C8B-B14F-4D97-AF65-F5344CB8AC3E}">
        <p14:creationId xmlns:p14="http://schemas.microsoft.com/office/powerpoint/2010/main" val="356431722"/>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FF74FC-4982-9443-8010-C5AE654A34C6}"/>
              </a:ext>
            </a:extLst>
          </p:cNvPr>
          <p:cNvPicPr>
            <a:picLocks noChangeAspect="1"/>
          </p:cNvPicPr>
          <p:nvPr/>
        </p:nvPicPr>
        <p:blipFill>
          <a:blip r:embed="rId2"/>
          <a:stretch>
            <a:fillRect/>
          </a:stretch>
        </p:blipFill>
        <p:spPr>
          <a:xfrm>
            <a:off x="2790701" y="3696245"/>
            <a:ext cx="2142920" cy="2416827"/>
          </a:xfrm>
          <a:prstGeom prst="rect">
            <a:avLst/>
          </a:prstGeom>
        </p:spPr>
      </p:pic>
      <p:pic>
        <p:nvPicPr>
          <p:cNvPr id="4" name="Picture 3">
            <a:extLst>
              <a:ext uri="{FF2B5EF4-FFF2-40B4-BE49-F238E27FC236}">
                <a16:creationId xmlns:a16="http://schemas.microsoft.com/office/drawing/2014/main" id="{10635281-9F2B-EC4C-B11A-16CC43B8105A}"/>
              </a:ext>
            </a:extLst>
          </p:cNvPr>
          <p:cNvPicPr>
            <a:picLocks noChangeAspect="1"/>
          </p:cNvPicPr>
          <p:nvPr/>
        </p:nvPicPr>
        <p:blipFill>
          <a:blip r:embed="rId3"/>
          <a:stretch>
            <a:fillRect/>
          </a:stretch>
        </p:blipFill>
        <p:spPr>
          <a:xfrm>
            <a:off x="1684632" y="313062"/>
            <a:ext cx="2431009" cy="2431009"/>
          </a:xfrm>
          <a:prstGeom prst="rect">
            <a:avLst/>
          </a:prstGeom>
        </p:spPr>
      </p:pic>
      <p:pic>
        <p:nvPicPr>
          <p:cNvPr id="5" name="Picture 4">
            <a:extLst>
              <a:ext uri="{FF2B5EF4-FFF2-40B4-BE49-F238E27FC236}">
                <a16:creationId xmlns:a16="http://schemas.microsoft.com/office/drawing/2014/main" id="{8817737F-9E87-194E-B190-65634ADBB60F}"/>
              </a:ext>
            </a:extLst>
          </p:cNvPr>
          <p:cNvPicPr>
            <a:picLocks noChangeAspect="1"/>
          </p:cNvPicPr>
          <p:nvPr/>
        </p:nvPicPr>
        <p:blipFill>
          <a:blip r:embed="rId4"/>
          <a:stretch>
            <a:fillRect/>
          </a:stretch>
        </p:blipFill>
        <p:spPr>
          <a:xfrm>
            <a:off x="6368379" y="1460665"/>
            <a:ext cx="5574637" cy="3397045"/>
          </a:xfrm>
          <a:prstGeom prst="rect">
            <a:avLst/>
          </a:prstGeom>
        </p:spPr>
      </p:pic>
    </p:spTree>
    <p:extLst>
      <p:ext uri="{BB962C8B-B14F-4D97-AF65-F5344CB8AC3E}">
        <p14:creationId xmlns:p14="http://schemas.microsoft.com/office/powerpoint/2010/main" val="341132385"/>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638795" y="1899120"/>
            <a:ext cx="8879626" cy="2385140"/>
          </a:xfrm>
          <a:prstGeom prst="rect">
            <a:avLst/>
          </a:prstGeom>
        </p:spPr>
        <p:txBody>
          <a:bodyPr wrap="square" numCol="1">
            <a:spAutoFit/>
          </a:bodyPr>
          <a:lstStyle/>
          <a:p>
            <a:pPr defTabSz="609459">
              <a:lnSpc>
                <a:spcPct val="120000"/>
              </a:lnSpc>
            </a:pPr>
            <a:r>
              <a:rPr lang="en-US" sz="4267" i="1" dirty="0">
                <a:solidFill>
                  <a:srgbClr val="0000FF"/>
                </a:solidFill>
                <a:latin typeface="Xyngia"/>
                <a:ea typeface="Helvetica Neue Medium"/>
                <a:cs typeface="Xyngia"/>
              </a:rPr>
              <a:t>Yet ironically, all who refuse to  believe PM rhetoric and toe the line are to be</a:t>
            </a:r>
            <a:r>
              <a:rPr lang="en-US" sz="4267" b="1" i="1" dirty="0">
                <a:solidFill>
                  <a:srgbClr val="0000FF"/>
                </a:solidFill>
                <a:latin typeface="Xyngia"/>
                <a:ea typeface="Helvetica Neue Medium"/>
                <a:cs typeface="Xyngia"/>
              </a:rPr>
              <a:t> excluded</a:t>
            </a:r>
            <a:r>
              <a:rPr lang="en-US" sz="4267" i="1" dirty="0">
                <a:solidFill>
                  <a:srgbClr val="0000FF"/>
                </a:solidFill>
                <a:latin typeface="Xyngia"/>
                <a:ea typeface="Helvetica Neue Medium"/>
                <a:cs typeface="Xyngia"/>
              </a:rPr>
              <a:t>.</a:t>
            </a:r>
            <a:endParaRPr lang="en-US" sz="4267" dirty="0">
              <a:solidFill>
                <a:srgbClr val="0000FF"/>
              </a:solidFill>
              <a:latin typeface="Xyngia"/>
              <a:ea typeface="Helvetica Neue Medium"/>
              <a:cs typeface="Xyngia"/>
            </a:endParaRPr>
          </a:p>
        </p:txBody>
      </p:sp>
    </p:spTree>
    <p:extLst>
      <p:ext uri="{BB962C8B-B14F-4D97-AF65-F5344CB8AC3E}">
        <p14:creationId xmlns:p14="http://schemas.microsoft.com/office/powerpoint/2010/main" val="230840650"/>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643388" y="1381692"/>
            <a:ext cx="10915425" cy="2062103"/>
          </a:xfrm>
          <a:prstGeom prst="rect">
            <a:avLst/>
          </a:prstGeom>
        </p:spPr>
        <p:txBody>
          <a:bodyPr wrap="square">
            <a:spAutoFit/>
          </a:bodyPr>
          <a:lstStyle/>
          <a:p>
            <a:pPr algn="ctr" defTabSz="609459"/>
            <a:r>
              <a:rPr lang="en-US" sz="6400" cap="small" dirty="0">
                <a:solidFill>
                  <a:prstClr val="black"/>
                </a:solidFill>
                <a:latin typeface="Xyngia"/>
                <a:ea typeface="Helvetica Neue Medium"/>
                <a:cs typeface="Xyngia"/>
              </a:rPr>
              <a:t>Facet 4: </a:t>
            </a:r>
          </a:p>
          <a:p>
            <a:pPr algn="ctr" defTabSz="609459"/>
            <a:r>
              <a:rPr lang="en-US" sz="6400" cap="small" dirty="0">
                <a:ln>
                  <a:solidFill>
                    <a:prstClr val="black"/>
                  </a:solidFill>
                </a:ln>
                <a:solidFill>
                  <a:srgbClr val="880002"/>
                </a:solidFill>
                <a:latin typeface="Xyngia"/>
                <a:ea typeface="Helvetica Neue Medium"/>
                <a:cs typeface="Xyngia"/>
              </a:rPr>
              <a:t>Journey, not Destination</a:t>
            </a:r>
          </a:p>
        </p:txBody>
      </p:sp>
    </p:spTree>
    <p:extLst>
      <p:ext uri="{BB962C8B-B14F-4D97-AF65-F5344CB8AC3E}">
        <p14:creationId xmlns:p14="http://schemas.microsoft.com/office/powerpoint/2010/main" val="2076766696"/>
      </p:ext>
    </p:extLst>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a:solidFill>
                <a:schemeClr val="bg1"/>
              </a:solidFill>
            </a:endParaRPr>
          </a:p>
        </p:txBody>
      </p:sp>
      <p:pic>
        <p:nvPicPr>
          <p:cNvPr id="5" name="Picture 4"/>
          <p:cNvPicPr>
            <a:picLocks noChangeAspect="1"/>
          </p:cNvPicPr>
          <p:nvPr/>
        </p:nvPicPr>
        <p:blipFill>
          <a:blip r:embed="rId3"/>
          <a:stretch>
            <a:fillRect/>
          </a:stretch>
        </p:blipFill>
        <p:spPr>
          <a:xfrm>
            <a:off x="1419038" y="1042823"/>
            <a:ext cx="9353927" cy="4594751"/>
          </a:xfrm>
          <a:prstGeom prst="rect">
            <a:avLst/>
          </a:prstGeom>
        </p:spPr>
      </p:pic>
    </p:spTree>
    <p:extLst>
      <p:ext uri="{BB962C8B-B14F-4D97-AF65-F5344CB8AC3E}">
        <p14:creationId xmlns:p14="http://schemas.microsoft.com/office/powerpoint/2010/main" val="50025512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endParaRPr lang="en-US" sz="3733" dirty="0">
              <a:solidFill>
                <a:srgbClr val="FFFF00"/>
              </a:solidFill>
            </a:endParaRPr>
          </a:p>
        </p:txBody>
      </p:sp>
      <p:sp>
        <p:nvSpPr>
          <p:cNvPr id="123907"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dirty="0">
              <a:solidFill>
                <a:schemeClr val="bg1"/>
              </a:solidFill>
            </a:endParaRPr>
          </a:p>
        </p:txBody>
      </p:sp>
      <p:pic>
        <p:nvPicPr>
          <p:cNvPr id="5" name="Picture 2" descr="http://pebblecreekpartners.com/blog/wp-content/uploads/2009/04/confusing-road-sign-large-web-view.jpg"/>
          <p:cNvPicPr>
            <a:picLocks noChangeAspect="1" noChangeArrowheads="1"/>
          </p:cNvPicPr>
          <p:nvPr/>
        </p:nvPicPr>
        <p:blipFill>
          <a:blip r:embed="rId3" cstate="print"/>
          <a:srcRect/>
          <a:stretch>
            <a:fillRect/>
          </a:stretch>
        </p:blipFill>
        <p:spPr bwMode="auto">
          <a:xfrm>
            <a:off x="4335273" y="1628991"/>
            <a:ext cx="3640547" cy="4155436"/>
          </a:xfrm>
          <a:prstGeom prst="rect">
            <a:avLst/>
          </a:prstGeom>
          <a:noFill/>
          <a:ln w="9525">
            <a:noFill/>
            <a:miter lim="800000"/>
            <a:headEnd/>
            <a:tailEnd/>
          </a:ln>
        </p:spPr>
      </p:pic>
    </p:spTree>
    <p:extLst>
      <p:ext uri="{BB962C8B-B14F-4D97-AF65-F5344CB8AC3E}">
        <p14:creationId xmlns:p14="http://schemas.microsoft.com/office/powerpoint/2010/main" val="145690987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324079" y="779682"/>
            <a:ext cx="9362688" cy="4400628"/>
          </a:xfrm>
          <a:prstGeom prst="rect">
            <a:avLst/>
          </a:prstGeom>
        </p:spPr>
        <p:txBody>
          <a:bodyPr wrap="square">
            <a:spAutoFit/>
          </a:bodyPr>
          <a:lstStyle/>
          <a:p>
            <a:pPr defTabSz="609585">
              <a:defRPr/>
            </a:pPr>
            <a:r>
              <a:rPr lang="en-US" sz="3733" b="1" dirty="0">
                <a:solidFill>
                  <a:srgbClr val="C00000"/>
                </a:solidFill>
                <a:latin typeface="Helvetica Neue Medium"/>
                <a:ea typeface="Helvetica Neue Medium"/>
                <a:cs typeface="Helvetica Neue Medium"/>
              </a:rPr>
              <a:t> </a:t>
            </a:r>
            <a:endParaRPr lang="en-US" sz="3733" dirty="0">
              <a:solidFill>
                <a:srgbClr val="C00000"/>
              </a:solidFill>
              <a:latin typeface="Helvetica Neue Medium"/>
              <a:ea typeface="Helvetica Neue Medium"/>
              <a:cs typeface="Helvetica Neue Medium"/>
            </a:endParaRPr>
          </a:p>
          <a:p>
            <a:pPr defTabSz="609585">
              <a:defRPr/>
            </a:pPr>
            <a:r>
              <a:rPr lang="en-US" sz="3733" b="1" dirty="0">
                <a:solidFill>
                  <a:srgbClr val="C00000"/>
                </a:solidFill>
                <a:latin typeface="Helvetica Neue Medium"/>
                <a:ea typeface="Helvetica Neue Medium"/>
                <a:cs typeface="Helvetica Neue Medium"/>
              </a:rPr>
              <a:t>Three Observations</a:t>
            </a:r>
          </a:p>
          <a:p>
            <a:pPr defTabSz="609585">
              <a:defRPr/>
            </a:pPr>
            <a:endParaRPr lang="en-US" sz="2933" dirty="0">
              <a:solidFill>
                <a:srgbClr val="000000"/>
              </a:solidFill>
              <a:latin typeface="Helvetica Neue Medium"/>
              <a:ea typeface="Helvetica Neue Medium"/>
              <a:cs typeface="Helvetica Neue Medium"/>
            </a:endParaRPr>
          </a:p>
          <a:p>
            <a:pPr marL="380990" indent="-380990" defTabSz="609585">
              <a:buFont typeface="Arial" panose="020B0604020202020204" pitchFamily="34" charset="0"/>
              <a:buChar char="•"/>
              <a:defRPr/>
            </a:pPr>
            <a:r>
              <a:rPr lang="en-US" sz="2933" dirty="0">
                <a:solidFill>
                  <a:srgbClr val="000000"/>
                </a:solidFill>
                <a:latin typeface="Helvetica Neue Medium"/>
                <a:ea typeface="Helvetica Neue Medium"/>
                <a:cs typeface="Helvetica Neue Medium"/>
              </a:rPr>
              <a:t>PM is hard to pin down, but easy to recognize—a suspicion more than a clearly defined ideology. </a:t>
            </a:r>
          </a:p>
          <a:p>
            <a:pPr marL="380990" indent="-380990" defTabSz="609585">
              <a:buFont typeface="Arial" panose="020B0604020202020204" pitchFamily="34" charset="0"/>
              <a:buChar char="•"/>
              <a:defRPr/>
            </a:pPr>
            <a:r>
              <a:rPr lang="en-US" sz="2933" dirty="0">
                <a:solidFill>
                  <a:srgbClr val="000000"/>
                </a:solidFill>
                <a:latin typeface="Helvetica Neue Medium"/>
                <a:ea typeface="Helvetica Neue Medium"/>
                <a:cs typeface="Helvetica Neue Medium"/>
              </a:rPr>
              <a:t>A reaction to the optimism of modernism / failed political programs.</a:t>
            </a:r>
            <a:endParaRPr lang="en-US" sz="2933" dirty="0">
              <a:solidFill>
                <a:srgbClr val="FFFFFF"/>
              </a:solidFill>
              <a:latin typeface="Helvetica Neue Medium"/>
              <a:ea typeface="Helvetica Neue Medium"/>
              <a:cs typeface="Helvetica Neue Medium"/>
            </a:endParaRPr>
          </a:p>
          <a:p>
            <a:pPr marL="380990" indent="-380990" defTabSz="609585">
              <a:buFont typeface="Arial" panose="020B0604020202020204" pitchFamily="34" charset="0"/>
              <a:buChar char="•"/>
              <a:defRPr/>
            </a:pPr>
            <a:r>
              <a:rPr lang="en-US" sz="2933" dirty="0">
                <a:solidFill>
                  <a:srgbClr val="FFFFFF"/>
                </a:solidFill>
                <a:latin typeface="Helvetica Neue Medium"/>
                <a:ea typeface="Helvetica Neue Medium"/>
                <a:cs typeface="Helvetica Neue Medium"/>
              </a:rPr>
              <a:t>Pretending to be true, even to free us from error, yet denying the very existence of truth</a:t>
            </a:r>
          </a:p>
        </p:txBody>
      </p:sp>
    </p:spTree>
    <p:extLst>
      <p:ext uri="{BB962C8B-B14F-4D97-AF65-F5344CB8AC3E}">
        <p14:creationId xmlns:p14="http://schemas.microsoft.com/office/powerpoint/2010/main" val="4256732783"/>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47799" y="1129803"/>
            <a:ext cx="11110987" cy="4039439"/>
          </a:xfrm>
          <a:prstGeom prst="rect">
            <a:avLst/>
          </a:prstGeom>
        </p:spPr>
        <p:txBody>
          <a:bodyPr wrap="square">
            <a:spAutoFit/>
          </a:bodyPr>
          <a:lstStyle/>
          <a:p>
            <a:pPr algn="ctr" defTabSz="609459">
              <a:lnSpc>
                <a:spcPct val="120000"/>
              </a:lnSpc>
            </a:pPr>
            <a:r>
              <a:rPr lang="en-US" sz="5467" cap="small" dirty="0">
                <a:ln>
                  <a:solidFill>
                    <a:prstClr val="black"/>
                  </a:solidFill>
                </a:ln>
                <a:solidFill>
                  <a:srgbClr val="880002"/>
                </a:solidFill>
                <a:latin typeface="Xyngia"/>
                <a:ea typeface="Helvetica Neue Medium"/>
                <a:cs typeface="Xyngia"/>
              </a:rPr>
              <a:t>Truths, </a:t>
            </a:r>
            <a:r>
              <a:rPr lang="en-US" sz="5200" cap="small" dirty="0">
                <a:ln>
                  <a:solidFill>
                    <a:prstClr val="black"/>
                  </a:solidFill>
                </a:ln>
                <a:solidFill>
                  <a:srgbClr val="880002"/>
                </a:solidFill>
                <a:latin typeface="Xyngia"/>
                <a:ea typeface="Helvetica Neue Medium"/>
                <a:cs typeface="Xyngia"/>
              </a:rPr>
              <a:t>not</a:t>
            </a:r>
            <a:r>
              <a:rPr lang="en-US" sz="5467" cap="small" dirty="0">
                <a:ln>
                  <a:solidFill>
                    <a:prstClr val="black"/>
                  </a:solidFill>
                </a:ln>
                <a:solidFill>
                  <a:srgbClr val="880002"/>
                </a:solidFill>
                <a:latin typeface="Xyngia"/>
                <a:ea typeface="Helvetica Neue Medium"/>
                <a:cs typeface="Xyngia"/>
              </a:rPr>
              <a:t> Truth</a:t>
            </a:r>
          </a:p>
          <a:p>
            <a:pPr algn="ctr" defTabSz="609459">
              <a:lnSpc>
                <a:spcPct val="120000"/>
              </a:lnSpc>
            </a:pPr>
            <a:r>
              <a:rPr lang="en-US" sz="5467" cap="small" dirty="0">
                <a:ln>
                  <a:solidFill>
                    <a:prstClr val="black"/>
                  </a:solidFill>
                </a:ln>
                <a:solidFill>
                  <a:srgbClr val="880002"/>
                </a:solidFill>
                <a:latin typeface="Xyngia"/>
                <a:ea typeface="Helvetica Neue Medium"/>
                <a:cs typeface="Xyngia"/>
              </a:rPr>
              <a:t>Values, </a:t>
            </a:r>
            <a:r>
              <a:rPr lang="en-US" sz="5200" cap="small" dirty="0">
                <a:ln>
                  <a:solidFill>
                    <a:prstClr val="black"/>
                  </a:solidFill>
                </a:ln>
                <a:solidFill>
                  <a:srgbClr val="880002"/>
                </a:solidFill>
                <a:latin typeface="Xyngia"/>
                <a:ea typeface="Helvetica Neue Medium"/>
                <a:cs typeface="Xyngia"/>
              </a:rPr>
              <a:t>not</a:t>
            </a:r>
            <a:r>
              <a:rPr lang="en-US" sz="5467" cap="small" dirty="0">
                <a:ln>
                  <a:solidFill>
                    <a:prstClr val="black"/>
                  </a:solidFill>
                </a:ln>
                <a:solidFill>
                  <a:srgbClr val="880002"/>
                </a:solidFill>
                <a:latin typeface="Xyngia"/>
                <a:ea typeface="Helvetica Neue Medium"/>
                <a:cs typeface="Xyngia"/>
              </a:rPr>
              <a:t> Morals</a:t>
            </a:r>
          </a:p>
          <a:p>
            <a:pPr algn="ctr" defTabSz="609459">
              <a:lnSpc>
                <a:spcPct val="120000"/>
              </a:lnSpc>
            </a:pPr>
            <a:r>
              <a:rPr lang="en-US" sz="5467" cap="small" dirty="0">
                <a:ln>
                  <a:solidFill>
                    <a:prstClr val="black"/>
                  </a:solidFill>
                </a:ln>
                <a:solidFill>
                  <a:srgbClr val="880002"/>
                </a:solidFill>
                <a:latin typeface="Xyngia"/>
                <a:ea typeface="Helvetica Neue Medium"/>
                <a:cs typeface="Xyngia"/>
              </a:rPr>
              <a:t>Inclusion, </a:t>
            </a:r>
            <a:r>
              <a:rPr lang="en-US" sz="5200" cap="small" dirty="0">
                <a:ln>
                  <a:solidFill>
                    <a:prstClr val="black"/>
                  </a:solidFill>
                </a:ln>
                <a:solidFill>
                  <a:srgbClr val="880002"/>
                </a:solidFill>
                <a:latin typeface="Xyngia"/>
                <a:ea typeface="Helvetica Neue Medium"/>
                <a:cs typeface="Xyngia"/>
              </a:rPr>
              <a:t>not</a:t>
            </a:r>
            <a:r>
              <a:rPr lang="en-US" sz="5467" cap="small" dirty="0">
                <a:ln>
                  <a:solidFill>
                    <a:prstClr val="black"/>
                  </a:solidFill>
                </a:ln>
                <a:solidFill>
                  <a:srgbClr val="880002"/>
                </a:solidFill>
                <a:latin typeface="Xyngia"/>
                <a:ea typeface="Helvetica Neue Medium"/>
                <a:cs typeface="Xyngia"/>
              </a:rPr>
              <a:t> Exclusion</a:t>
            </a:r>
          </a:p>
          <a:p>
            <a:pPr algn="ctr" defTabSz="609459">
              <a:lnSpc>
                <a:spcPct val="120000"/>
              </a:lnSpc>
            </a:pPr>
            <a:r>
              <a:rPr lang="en-US" sz="5467" cap="small" dirty="0">
                <a:ln>
                  <a:solidFill>
                    <a:prstClr val="black"/>
                  </a:solidFill>
                </a:ln>
                <a:solidFill>
                  <a:srgbClr val="880002"/>
                </a:solidFill>
                <a:latin typeface="Xyngia"/>
                <a:ea typeface="Helvetica Neue Medium"/>
                <a:cs typeface="Xyngia"/>
              </a:rPr>
              <a:t>Journey, </a:t>
            </a:r>
            <a:r>
              <a:rPr lang="en-US" sz="5200" cap="small" dirty="0">
                <a:ln>
                  <a:solidFill>
                    <a:prstClr val="black"/>
                  </a:solidFill>
                </a:ln>
                <a:solidFill>
                  <a:srgbClr val="880002"/>
                </a:solidFill>
                <a:latin typeface="Xyngia"/>
                <a:ea typeface="Helvetica Neue Medium"/>
                <a:cs typeface="Xyngia"/>
              </a:rPr>
              <a:t>not</a:t>
            </a:r>
            <a:r>
              <a:rPr lang="en-US" sz="5467" cap="small" dirty="0">
                <a:ln>
                  <a:solidFill>
                    <a:prstClr val="black"/>
                  </a:solidFill>
                </a:ln>
                <a:solidFill>
                  <a:srgbClr val="880002"/>
                </a:solidFill>
                <a:latin typeface="Xyngia"/>
                <a:ea typeface="Helvetica Neue Medium"/>
                <a:cs typeface="Xyngia"/>
              </a:rPr>
              <a:t> Destination</a:t>
            </a:r>
          </a:p>
        </p:txBody>
      </p:sp>
    </p:spTree>
    <p:extLst>
      <p:ext uri="{BB962C8B-B14F-4D97-AF65-F5344CB8AC3E}">
        <p14:creationId xmlns:p14="http://schemas.microsoft.com/office/powerpoint/2010/main" val="2395000838"/>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Rectangle 3"/>
          <p:cNvSpPr/>
          <p:nvPr/>
        </p:nvSpPr>
        <p:spPr>
          <a:xfrm>
            <a:off x="265931" y="2007541"/>
            <a:ext cx="11320540" cy="1220783"/>
          </a:xfrm>
          <a:prstGeom prst="rect">
            <a:avLst/>
          </a:prstGeom>
        </p:spPr>
        <p:txBody>
          <a:bodyPr wrap="square">
            <a:spAutoFit/>
          </a:bodyPr>
          <a:lstStyle/>
          <a:p>
            <a:pPr algn="ctr" defTabSz="609459"/>
            <a:r>
              <a:rPr lang="en-US" sz="7333" cap="small" dirty="0">
                <a:solidFill>
                  <a:srgbClr val="FFFF00"/>
                </a:solidFill>
                <a:latin typeface="Xyngia"/>
                <a:ea typeface="Helvetica Neue Medium"/>
                <a:cs typeface="Xyngia"/>
              </a:rPr>
              <a:t>Five Strategies</a:t>
            </a:r>
          </a:p>
        </p:txBody>
      </p:sp>
    </p:spTree>
    <p:extLst>
      <p:ext uri="{BB962C8B-B14F-4D97-AF65-F5344CB8AC3E}">
        <p14:creationId xmlns:p14="http://schemas.microsoft.com/office/powerpoint/2010/main" val="3420323479"/>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7919" y="0"/>
            <a:ext cx="9049996" cy="6858000"/>
          </a:xfrm>
          <a:prstGeom prst="rect">
            <a:avLst/>
          </a:prstGeom>
        </p:spPr>
      </p:pic>
    </p:spTree>
    <p:extLst>
      <p:ext uri="{BB962C8B-B14F-4D97-AF65-F5344CB8AC3E}">
        <p14:creationId xmlns:p14="http://schemas.microsoft.com/office/powerpoint/2010/main" val="3143695179"/>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643360" y="622604"/>
            <a:ext cx="10056928" cy="5592172"/>
          </a:xfrm>
          <a:prstGeom prst="rect">
            <a:avLst/>
          </a:prstGeom>
        </p:spPr>
        <p:txBody>
          <a:bodyPr wrap="square">
            <a:spAutoFit/>
          </a:bodyPr>
          <a:lstStyle/>
          <a:p>
            <a:pPr defTabSz="609459"/>
            <a:r>
              <a:rPr lang="en-US" sz="2667" dirty="0">
                <a:solidFill>
                  <a:prstClr val="black"/>
                </a:solidFill>
                <a:latin typeface="Xyngia"/>
                <a:ea typeface="Helvetica Neue Medium"/>
                <a:cs typeface="Xyngia"/>
              </a:rPr>
              <a:t>Most Christian study series </a:t>
            </a:r>
            <a:r>
              <a:rPr lang="en-US" sz="2667" i="1" dirty="0">
                <a:solidFill>
                  <a:prstClr val="black"/>
                </a:solidFill>
                <a:latin typeface="Xyngia"/>
                <a:ea typeface="Helvetica Neue Medium"/>
                <a:cs typeface="Xyngia"/>
              </a:rPr>
              <a:t>assume</a:t>
            </a:r>
            <a:r>
              <a:rPr lang="en-US" sz="2667" dirty="0">
                <a:solidFill>
                  <a:prstClr val="black"/>
                </a:solidFill>
                <a:latin typeface="Xyngia"/>
                <a:ea typeface="Helvetica Neue Medium"/>
                <a:cs typeface="Xyngia"/>
              </a:rPr>
              <a:t> a lazy or lukewarm or lapsed church member.</a:t>
            </a:r>
          </a:p>
          <a:p>
            <a:pPr defTabSz="609459"/>
            <a:endParaRPr lang="en-US" sz="2667" dirty="0">
              <a:solidFill>
                <a:prstClr val="black"/>
              </a:solidFill>
              <a:latin typeface="Xyngia"/>
              <a:ea typeface="Helvetica Neue Medium"/>
              <a:cs typeface="Xyngia"/>
            </a:endParaRPr>
          </a:p>
          <a:p>
            <a:pPr marL="457178" indent="-457178" defTabSz="609459">
              <a:buFont typeface="Wingdings" charset="2"/>
              <a:buChar char="Ø"/>
            </a:pPr>
            <a:r>
              <a:rPr lang="en-US" sz="2467" dirty="0">
                <a:solidFill>
                  <a:srgbClr val="880002"/>
                </a:solidFill>
                <a:latin typeface="Xyngia"/>
                <a:ea typeface="Helvetica Neue Medium"/>
                <a:cs typeface="Xyngia"/>
              </a:rPr>
              <a:t>Word – Does this lesson actual prove the Bible is true? What about when people have questions or doubts?</a:t>
            </a:r>
          </a:p>
          <a:p>
            <a:pPr marL="457178" indent="-457178" defTabSz="609459">
              <a:buFont typeface="Wingdings" charset="2"/>
              <a:buChar char="Ø"/>
            </a:pPr>
            <a:r>
              <a:rPr lang="en-US" sz="2467" dirty="0">
                <a:solidFill>
                  <a:srgbClr val="880002"/>
                </a:solidFill>
                <a:latin typeface="Xyngia"/>
                <a:ea typeface="Helvetica Neue Medium"/>
                <a:cs typeface="Xyngia"/>
              </a:rPr>
              <a:t>Discipleship </a:t>
            </a:r>
            <a:r>
              <a:rPr lang="mr-IN" sz="2467" dirty="0">
                <a:solidFill>
                  <a:srgbClr val="880002"/>
                </a:solidFill>
                <a:latin typeface="Xyngia"/>
                <a:ea typeface="Helvetica Neue Medium"/>
                <a:cs typeface="Xyngia"/>
              </a:rPr>
              <a:t>–</a:t>
            </a:r>
            <a:r>
              <a:rPr lang="en-US" sz="2467" dirty="0">
                <a:solidFill>
                  <a:srgbClr val="880002"/>
                </a:solidFill>
                <a:latin typeface="Xyngia"/>
                <a:ea typeface="Helvetica Neue Medium"/>
                <a:cs typeface="Xyngia"/>
              </a:rPr>
              <a:t> (esp. when done early on) assumes and asks too much!</a:t>
            </a:r>
          </a:p>
          <a:p>
            <a:pPr marL="457178" indent="-457178" defTabSz="609459">
              <a:buFont typeface="Wingdings" charset="2"/>
              <a:buChar char="Ø"/>
            </a:pPr>
            <a:r>
              <a:rPr lang="en-US" sz="2467" dirty="0">
                <a:solidFill>
                  <a:srgbClr val="880002"/>
                </a:solidFill>
                <a:latin typeface="Xyngia"/>
                <a:ea typeface="Helvetica Neue Medium"/>
                <a:cs typeface="Xyngia"/>
              </a:rPr>
              <a:t>Sin – When someone has been conditioned to believe morality is a private or relative matter, this may not connect. And so on</a:t>
            </a:r>
            <a:r>
              <a:rPr lang="mr-IN" sz="2467" dirty="0">
                <a:solidFill>
                  <a:srgbClr val="880002"/>
                </a:solidFill>
                <a:latin typeface="Xyngia"/>
                <a:ea typeface="Helvetica Neue Medium"/>
                <a:cs typeface="Xyngia"/>
              </a:rPr>
              <a:t>…</a:t>
            </a:r>
            <a:endParaRPr lang="en-US" sz="2467" dirty="0">
              <a:solidFill>
                <a:srgbClr val="880002"/>
              </a:solidFill>
              <a:latin typeface="Xyngia"/>
              <a:ea typeface="Helvetica Neue Medium"/>
              <a:cs typeface="Xyngia"/>
            </a:endParaRPr>
          </a:p>
          <a:p>
            <a:pPr marL="457178" indent="-457178" defTabSz="609459">
              <a:buFont typeface="Wingdings" charset="2"/>
              <a:buChar char="Ø"/>
            </a:pPr>
            <a:r>
              <a:rPr lang="en-US" sz="2467" dirty="0">
                <a:solidFill>
                  <a:srgbClr val="880002"/>
                </a:solidFill>
                <a:latin typeface="Xyngia"/>
                <a:ea typeface="Helvetica Neue Medium"/>
                <a:cs typeface="Xyngia"/>
              </a:rPr>
              <a:t>Needed are foundational studies on God, creation, the story of the Bible, and (often) even on Jesus.</a:t>
            </a:r>
          </a:p>
          <a:p>
            <a:pPr defTabSz="609459"/>
            <a:endParaRPr lang="en-US" sz="2667" dirty="0">
              <a:solidFill>
                <a:prstClr val="black"/>
              </a:solidFill>
              <a:latin typeface="Xyngia"/>
              <a:ea typeface="Helvetica Neue Medium"/>
              <a:cs typeface="Xyngia"/>
            </a:endParaRPr>
          </a:p>
          <a:p>
            <a:pPr defTabSz="609459"/>
            <a:r>
              <a:rPr lang="en-US" sz="2667" dirty="0">
                <a:solidFill>
                  <a:prstClr val="black"/>
                </a:solidFill>
                <a:latin typeface="Xyngia"/>
                <a:ea typeface="Helvetica Neue Medium"/>
                <a:cs typeface="Xyngia"/>
              </a:rPr>
              <a:t>Our words often fall uselessly to the ground, like a proverb in the mouth of a fool (Proverbs 26:7).</a:t>
            </a:r>
          </a:p>
        </p:txBody>
      </p:sp>
    </p:spTree>
    <p:extLst>
      <p:ext uri="{BB962C8B-B14F-4D97-AF65-F5344CB8AC3E}">
        <p14:creationId xmlns:p14="http://schemas.microsoft.com/office/powerpoint/2010/main" val="1551619722"/>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643360" y="723885"/>
            <a:ext cx="10443237" cy="3682996"/>
          </a:xfrm>
          <a:prstGeom prst="rect">
            <a:avLst/>
          </a:prstGeom>
        </p:spPr>
        <p:txBody>
          <a:bodyPr wrap="square">
            <a:spAutoFit/>
          </a:bodyPr>
          <a:lstStyle/>
          <a:p>
            <a:pPr defTabSz="1218930"/>
            <a:endParaRPr lang="en-US" sz="3200" dirty="0">
              <a:solidFill>
                <a:prstClr val="black"/>
              </a:solidFill>
              <a:latin typeface="Xyngia"/>
              <a:ea typeface="Helvetica Neue Medium"/>
              <a:cs typeface="Xyngia"/>
            </a:endParaRPr>
          </a:p>
          <a:p>
            <a:pPr defTabSz="1218930"/>
            <a:r>
              <a:rPr lang="en-US" sz="3200" dirty="0">
                <a:solidFill>
                  <a:prstClr val="black"/>
                </a:solidFill>
                <a:latin typeface="Xyngia"/>
                <a:ea typeface="Helvetica Neue Medium"/>
                <a:cs typeface="Xyngia"/>
              </a:rPr>
              <a:t>According to </a:t>
            </a:r>
            <a:r>
              <a:rPr lang="en-US" sz="3200" dirty="0" err="1">
                <a:solidFill>
                  <a:prstClr val="black"/>
                </a:solidFill>
                <a:latin typeface="Xyngia"/>
                <a:ea typeface="Helvetica Neue Medium"/>
                <a:cs typeface="Xyngia"/>
              </a:rPr>
              <a:t>Barna</a:t>
            </a:r>
            <a:r>
              <a:rPr lang="en-US" sz="3200" dirty="0">
                <a:solidFill>
                  <a:prstClr val="black"/>
                </a:solidFill>
                <a:latin typeface="Xyngia"/>
                <a:ea typeface="Helvetica Neue Medium"/>
                <a:cs typeface="Xyngia"/>
              </a:rPr>
              <a:t>, 3 of the top 6 reasons young people are rejecting the faith of their parents are:</a:t>
            </a:r>
          </a:p>
          <a:p>
            <a:pPr defTabSz="1218930">
              <a:lnSpc>
                <a:spcPct val="120000"/>
              </a:lnSpc>
            </a:pPr>
            <a:r>
              <a:rPr lang="en-US" sz="2133" dirty="0">
                <a:solidFill>
                  <a:prstClr val="black"/>
                </a:solidFill>
                <a:latin typeface="Xyngia"/>
                <a:ea typeface="Helvetica Neue Medium"/>
                <a:cs typeface="Xyngia"/>
              </a:rPr>
              <a:t>	</a:t>
            </a:r>
          </a:p>
          <a:p>
            <a:pPr marL="457178" indent="-457178" defTabSz="1218930">
              <a:lnSpc>
                <a:spcPct val="120000"/>
              </a:lnSpc>
              <a:buFont typeface="Wingdings" charset="2"/>
              <a:buChar char="Ø"/>
            </a:pPr>
            <a:r>
              <a:rPr lang="en-US" sz="3200" dirty="0">
                <a:solidFill>
                  <a:srgbClr val="880002"/>
                </a:solidFill>
                <a:latin typeface="Xyngia"/>
                <a:ea typeface="Helvetica Neue Medium"/>
                <a:cs typeface="Xyngia"/>
              </a:rPr>
              <a:t>Reason 3: 	Churches antagonistic to science</a:t>
            </a:r>
          </a:p>
          <a:p>
            <a:pPr marL="457178" indent="-457178" defTabSz="1218930">
              <a:lnSpc>
                <a:spcPct val="120000"/>
              </a:lnSpc>
              <a:buFont typeface="Wingdings" charset="2"/>
              <a:buChar char="Ø"/>
            </a:pPr>
            <a:r>
              <a:rPr lang="en-US" sz="3200" dirty="0">
                <a:solidFill>
                  <a:srgbClr val="880002"/>
                </a:solidFill>
                <a:latin typeface="Xyngia"/>
                <a:ea typeface="Helvetica Neue Medium"/>
                <a:cs typeface="Xyngia"/>
              </a:rPr>
              <a:t>Reason 5: 	The exclusive nature of Christianity</a:t>
            </a:r>
          </a:p>
          <a:p>
            <a:pPr marL="457178" indent="-457178" defTabSz="1218930">
              <a:lnSpc>
                <a:spcPct val="120000"/>
              </a:lnSpc>
              <a:buFont typeface="Wingdings" charset="2"/>
              <a:buChar char="Ø"/>
            </a:pPr>
            <a:r>
              <a:rPr lang="en-US" sz="3200" dirty="0">
                <a:solidFill>
                  <a:srgbClr val="880002"/>
                </a:solidFill>
                <a:latin typeface="Xyngia"/>
                <a:ea typeface="Helvetica Neue Medium"/>
                <a:cs typeface="Xyngia"/>
              </a:rPr>
              <a:t>Reason 6: 	Church unfriendly to those who doubt</a:t>
            </a:r>
          </a:p>
        </p:txBody>
      </p:sp>
    </p:spTree>
    <p:extLst>
      <p:ext uri="{BB962C8B-B14F-4D97-AF65-F5344CB8AC3E}">
        <p14:creationId xmlns:p14="http://schemas.microsoft.com/office/powerpoint/2010/main" val="2359658084"/>
      </p:ext>
    </p:extLst>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643360" y="723909"/>
            <a:ext cx="10443237" cy="5652701"/>
          </a:xfrm>
          <a:prstGeom prst="rect">
            <a:avLst/>
          </a:prstGeom>
        </p:spPr>
        <p:txBody>
          <a:bodyPr wrap="square">
            <a:spAutoFit/>
          </a:bodyPr>
          <a:lstStyle/>
          <a:p>
            <a:pPr defTabSz="1218930"/>
            <a:endParaRPr lang="en-US" sz="3200" dirty="0">
              <a:solidFill>
                <a:prstClr val="black"/>
              </a:solidFill>
              <a:latin typeface="Xyngia"/>
              <a:ea typeface="Helvetica Neue Medium"/>
              <a:cs typeface="Xyngia"/>
            </a:endParaRPr>
          </a:p>
          <a:p>
            <a:pPr defTabSz="1218930"/>
            <a:r>
              <a:rPr lang="en-US" sz="3200" dirty="0">
                <a:solidFill>
                  <a:prstClr val="black"/>
                </a:solidFill>
                <a:latin typeface="Xyngia"/>
                <a:ea typeface="Helvetica Neue Medium"/>
                <a:cs typeface="Xyngia"/>
              </a:rPr>
              <a:t>According to </a:t>
            </a:r>
            <a:r>
              <a:rPr lang="en-US" sz="3200" dirty="0" err="1">
                <a:solidFill>
                  <a:prstClr val="black"/>
                </a:solidFill>
                <a:latin typeface="Xyngia"/>
                <a:ea typeface="Helvetica Neue Medium"/>
                <a:cs typeface="Xyngia"/>
              </a:rPr>
              <a:t>Barna</a:t>
            </a:r>
            <a:r>
              <a:rPr lang="en-US" sz="3200" dirty="0">
                <a:solidFill>
                  <a:prstClr val="black"/>
                </a:solidFill>
                <a:latin typeface="Xyngia"/>
                <a:ea typeface="Helvetica Neue Medium"/>
                <a:cs typeface="Xyngia"/>
              </a:rPr>
              <a:t>, 3 of the top 6 reasons young people are rejecting the faith of their parents are:</a:t>
            </a:r>
          </a:p>
          <a:p>
            <a:pPr defTabSz="1218930">
              <a:lnSpc>
                <a:spcPct val="120000"/>
              </a:lnSpc>
            </a:pPr>
            <a:r>
              <a:rPr lang="en-US" sz="2133" dirty="0">
                <a:solidFill>
                  <a:prstClr val="black"/>
                </a:solidFill>
                <a:latin typeface="Xyngia"/>
                <a:ea typeface="Helvetica Neue Medium"/>
                <a:cs typeface="Xyngia"/>
              </a:rPr>
              <a:t>	</a:t>
            </a:r>
          </a:p>
          <a:p>
            <a:pPr marL="457178" indent="-457178" defTabSz="1218930">
              <a:lnSpc>
                <a:spcPct val="120000"/>
              </a:lnSpc>
              <a:buFont typeface="Wingdings" charset="2"/>
              <a:buChar char="Ø"/>
            </a:pPr>
            <a:r>
              <a:rPr lang="en-US" sz="3200" dirty="0">
                <a:solidFill>
                  <a:srgbClr val="880002"/>
                </a:solidFill>
                <a:latin typeface="Xyngia"/>
                <a:ea typeface="Helvetica Neue Medium"/>
                <a:cs typeface="Xyngia"/>
              </a:rPr>
              <a:t>Reason 3: 	Churches antagonistic to science</a:t>
            </a:r>
          </a:p>
          <a:p>
            <a:pPr marL="457178" indent="-457178" defTabSz="1218930">
              <a:lnSpc>
                <a:spcPct val="120000"/>
              </a:lnSpc>
              <a:buFont typeface="Wingdings" charset="2"/>
              <a:buChar char="Ø"/>
            </a:pPr>
            <a:r>
              <a:rPr lang="en-US" sz="3200" dirty="0">
                <a:solidFill>
                  <a:srgbClr val="880002"/>
                </a:solidFill>
                <a:latin typeface="Xyngia"/>
                <a:ea typeface="Helvetica Neue Medium"/>
                <a:cs typeface="Xyngia"/>
              </a:rPr>
              <a:t>Reason 5: 	The exclusive nature of Christianity</a:t>
            </a:r>
          </a:p>
          <a:p>
            <a:pPr marL="457178" indent="-457178" defTabSz="1218930">
              <a:lnSpc>
                <a:spcPct val="120000"/>
              </a:lnSpc>
              <a:buFont typeface="Wingdings" charset="2"/>
              <a:buChar char="Ø"/>
            </a:pPr>
            <a:r>
              <a:rPr lang="en-US" sz="3200" dirty="0">
                <a:solidFill>
                  <a:srgbClr val="880002"/>
                </a:solidFill>
                <a:latin typeface="Xyngia"/>
                <a:ea typeface="Helvetica Neue Medium"/>
                <a:cs typeface="Xyngia"/>
              </a:rPr>
              <a:t>Reason 6: 	Church unfriendly to those who doubt</a:t>
            </a:r>
          </a:p>
          <a:p>
            <a:pPr marL="457178" indent="-457178" defTabSz="1218930">
              <a:lnSpc>
                <a:spcPct val="120000"/>
              </a:lnSpc>
              <a:buFont typeface="Wingdings" charset="2"/>
              <a:buChar char="Ø"/>
            </a:pPr>
            <a:endParaRPr lang="en-US" sz="2133" dirty="0">
              <a:solidFill>
                <a:srgbClr val="880002"/>
              </a:solidFill>
              <a:latin typeface="Xyngia"/>
              <a:ea typeface="Helvetica Neue Medium"/>
              <a:cs typeface="Xyngia"/>
            </a:endParaRPr>
          </a:p>
          <a:p>
            <a:pPr marL="0" lvl="1" defTabSz="1218930"/>
            <a:r>
              <a:rPr lang="en-US" sz="3200" dirty="0">
                <a:solidFill>
                  <a:prstClr val="black"/>
                </a:solidFill>
                <a:latin typeface="Xyngia"/>
                <a:ea typeface="Helvetica Neue Medium"/>
                <a:cs typeface="Xyngia"/>
              </a:rPr>
              <a:t>Far too many Christians are </a:t>
            </a:r>
            <a:r>
              <a:rPr lang="en-US" sz="3200" i="1" dirty="0">
                <a:solidFill>
                  <a:prstClr val="black"/>
                </a:solidFill>
                <a:latin typeface="Xyngia"/>
                <a:ea typeface="Helvetica Neue Medium"/>
                <a:cs typeface="Xyngia"/>
              </a:rPr>
              <a:t>oblivious</a:t>
            </a:r>
            <a:r>
              <a:rPr lang="en-US" sz="3200" dirty="0">
                <a:solidFill>
                  <a:prstClr val="black"/>
                </a:solidFill>
                <a:latin typeface="Xyngia"/>
                <a:ea typeface="Helvetica Neue Medium"/>
                <a:cs typeface="Xyngia"/>
              </a:rPr>
              <a:t> of the intellectual and spiritual climate in which they live.</a:t>
            </a:r>
          </a:p>
          <a:p>
            <a:pPr marL="457178" indent="-457178" defTabSz="1218930">
              <a:lnSpc>
                <a:spcPct val="120000"/>
              </a:lnSpc>
              <a:buFont typeface="Wingdings" charset="2"/>
              <a:buChar char="Ø"/>
            </a:pPr>
            <a:endParaRPr lang="en-US" sz="3200" dirty="0">
              <a:solidFill>
                <a:srgbClr val="880002"/>
              </a:solidFill>
              <a:latin typeface="Xyngia"/>
              <a:ea typeface="Helvetica Neue Medium"/>
              <a:cs typeface="Xyngia"/>
            </a:endParaRPr>
          </a:p>
        </p:txBody>
      </p:sp>
    </p:spTree>
    <p:extLst>
      <p:ext uri="{BB962C8B-B14F-4D97-AF65-F5344CB8AC3E}">
        <p14:creationId xmlns:p14="http://schemas.microsoft.com/office/powerpoint/2010/main" val="3306871523"/>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643360" y="723884"/>
            <a:ext cx="10056928" cy="1015663"/>
          </a:xfrm>
          <a:prstGeom prst="rect">
            <a:avLst/>
          </a:prstGeom>
        </p:spPr>
        <p:txBody>
          <a:bodyPr wrap="square">
            <a:spAutoFit/>
          </a:bodyPr>
          <a:lstStyle/>
          <a:p>
            <a:pPr algn="ctr" defTabSz="609459"/>
            <a:r>
              <a:rPr lang="en-US" sz="3600" b="1" cap="small" dirty="0">
                <a:solidFill>
                  <a:srgbClr val="0000FF"/>
                </a:solidFill>
                <a:latin typeface="Xyngia"/>
                <a:ea typeface="Helvetica Neue Medium"/>
                <a:cs typeface="Xyngia"/>
              </a:rPr>
              <a:t>Strategy 1 : Interact intentionally</a:t>
            </a:r>
          </a:p>
          <a:p>
            <a:pPr marL="609459" lvl="1" defTabSz="609459"/>
            <a:endParaRPr lang="en-US" sz="2400" dirty="0">
              <a:solidFill>
                <a:prstClr val="black"/>
              </a:solidFill>
              <a:latin typeface="Xyngia"/>
              <a:ea typeface="Helvetica Neue Medium"/>
              <a:cs typeface="Xyngia"/>
            </a:endParaRPr>
          </a:p>
        </p:txBody>
      </p:sp>
    </p:spTree>
    <p:extLst>
      <p:ext uri="{BB962C8B-B14F-4D97-AF65-F5344CB8AC3E}">
        <p14:creationId xmlns:p14="http://schemas.microsoft.com/office/powerpoint/2010/main" val="1964329482"/>
      </p:ext>
    </p:extLst>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643360" y="723910"/>
            <a:ext cx="10056928" cy="1918346"/>
          </a:xfrm>
          <a:prstGeom prst="rect">
            <a:avLst/>
          </a:prstGeom>
        </p:spPr>
        <p:txBody>
          <a:bodyPr wrap="square">
            <a:spAutoFit/>
          </a:bodyPr>
          <a:lstStyle/>
          <a:p>
            <a:pPr algn="ctr" defTabSz="609459"/>
            <a:r>
              <a:rPr lang="en-US" sz="3600" b="1" cap="small" dirty="0">
                <a:solidFill>
                  <a:srgbClr val="0000FF"/>
                </a:solidFill>
                <a:latin typeface="Xyngia"/>
                <a:ea typeface="Helvetica Neue Medium"/>
                <a:cs typeface="Xyngia"/>
              </a:rPr>
              <a:t>Strategy 1 : Interact intentionally</a:t>
            </a:r>
          </a:p>
          <a:p>
            <a:pPr marL="609459" lvl="1" defTabSz="609459"/>
            <a:endParaRPr lang="en-US" sz="2400" dirty="0">
              <a:solidFill>
                <a:prstClr val="black"/>
              </a:solidFill>
              <a:latin typeface="Xyngia"/>
              <a:ea typeface="Helvetica Neue Medium"/>
              <a:cs typeface="Xyngia"/>
            </a:endParaRPr>
          </a:p>
          <a:p>
            <a:pPr marL="457178" indent="-457178" defTabSz="609459">
              <a:buFont typeface="Wingdings" charset="2"/>
              <a:buChar char="Ø"/>
            </a:pPr>
            <a:r>
              <a:rPr lang="en-US" sz="2933" dirty="0">
                <a:solidFill>
                  <a:srgbClr val="0000FF"/>
                </a:solidFill>
                <a:latin typeface="Xyngia"/>
                <a:ea typeface="Helvetica Neue Medium"/>
                <a:cs typeface="Xyngia"/>
              </a:rPr>
              <a:t>Reach out </a:t>
            </a:r>
            <a:r>
              <a:rPr lang="en-US" sz="2933" dirty="0">
                <a:solidFill>
                  <a:prstClr val="black"/>
                </a:solidFill>
                <a:latin typeface="Xyngia"/>
                <a:ea typeface="Helvetica Neue Medium"/>
                <a:cs typeface="Xyngia"/>
              </a:rPr>
              <a:t>to members of other cultures and religions, not just those you feel comfortable around.</a:t>
            </a:r>
          </a:p>
        </p:txBody>
      </p:sp>
      <p:pic>
        <p:nvPicPr>
          <p:cNvPr id="3" name="Picture 2" descr="o-INTERRACIAL-FRIENDS-facebook.jpg"/>
          <p:cNvPicPr>
            <a:picLocks noChangeAspect="1"/>
          </p:cNvPicPr>
          <p:nvPr/>
        </p:nvPicPr>
        <p:blipFill rotWithShape="1">
          <a:blip r:embed="rId2" cstate="screen">
            <a:extLst>
              <a:ext uri="{28A0092B-C50C-407E-A947-70E740481C1C}">
                <a14:useLocalDpi xmlns:a14="http://schemas.microsoft.com/office/drawing/2010/main"/>
              </a:ext>
            </a:extLst>
          </a:blip>
          <a:srcRect r="-28820"/>
          <a:stretch/>
        </p:blipFill>
        <p:spPr>
          <a:xfrm>
            <a:off x="513280" y="3062687"/>
            <a:ext cx="7083552" cy="3361440"/>
          </a:xfrm>
          <a:prstGeom prst="rect">
            <a:avLst/>
          </a:prstGeom>
        </p:spPr>
      </p:pic>
    </p:spTree>
    <p:extLst>
      <p:ext uri="{BB962C8B-B14F-4D97-AF65-F5344CB8AC3E}">
        <p14:creationId xmlns:p14="http://schemas.microsoft.com/office/powerpoint/2010/main" val="290758300"/>
      </p:ext>
    </p:extLst>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643360" y="723910"/>
            <a:ext cx="10056928" cy="1918346"/>
          </a:xfrm>
          <a:prstGeom prst="rect">
            <a:avLst/>
          </a:prstGeom>
        </p:spPr>
        <p:txBody>
          <a:bodyPr wrap="square">
            <a:spAutoFit/>
          </a:bodyPr>
          <a:lstStyle/>
          <a:p>
            <a:pPr algn="ctr" defTabSz="609459"/>
            <a:r>
              <a:rPr lang="en-US" sz="3600" b="1" cap="small" dirty="0">
                <a:solidFill>
                  <a:srgbClr val="0000FF"/>
                </a:solidFill>
                <a:latin typeface="Xyngia"/>
                <a:ea typeface="Helvetica Neue Medium"/>
                <a:cs typeface="Xyngia"/>
              </a:rPr>
              <a:t>Strategy 1 : Interact intentionally</a:t>
            </a:r>
          </a:p>
          <a:p>
            <a:pPr marL="609459" lvl="1" defTabSz="609459"/>
            <a:endParaRPr lang="en-US" sz="2400" dirty="0">
              <a:solidFill>
                <a:prstClr val="black"/>
              </a:solidFill>
              <a:latin typeface="Xyngia"/>
              <a:ea typeface="Helvetica Neue Medium"/>
              <a:cs typeface="Xyngia"/>
            </a:endParaRPr>
          </a:p>
          <a:p>
            <a:pPr marL="457178" indent="-457178" defTabSz="609459">
              <a:buFont typeface="Wingdings" charset="2"/>
              <a:buChar char="Ø"/>
            </a:pPr>
            <a:r>
              <a:rPr lang="en-US" sz="2933" dirty="0">
                <a:solidFill>
                  <a:srgbClr val="0000FF"/>
                </a:solidFill>
                <a:latin typeface="Xyngia"/>
                <a:ea typeface="Helvetica Neue Medium"/>
                <a:cs typeface="Xyngia"/>
              </a:rPr>
              <a:t>Reach out </a:t>
            </a:r>
            <a:r>
              <a:rPr lang="en-US" sz="2933" dirty="0">
                <a:solidFill>
                  <a:prstClr val="black"/>
                </a:solidFill>
                <a:latin typeface="Xyngia"/>
                <a:ea typeface="Helvetica Neue Medium"/>
                <a:cs typeface="Xyngia"/>
              </a:rPr>
              <a:t>to members of other cultures and religions, not just those you feel comfortable around.</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381" y="2853352"/>
            <a:ext cx="4886312" cy="3604425"/>
          </a:xfrm>
          <a:prstGeom prst="rect">
            <a:avLst/>
          </a:prstGeom>
        </p:spPr>
      </p:pic>
      <p:pic>
        <p:nvPicPr>
          <p:cNvPr id="6" name="Picture 5" descr="so.jpg"/>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a:ext>
            </a:extLst>
          </a:blip>
          <a:stretch>
            <a:fillRect/>
          </a:stretch>
        </p:blipFill>
        <p:spPr>
          <a:xfrm>
            <a:off x="6400175" y="2853336"/>
            <a:ext cx="4805920" cy="3604440"/>
          </a:xfrm>
          <a:prstGeom prst="rect">
            <a:avLst/>
          </a:prstGeom>
        </p:spPr>
      </p:pic>
    </p:spTree>
    <p:extLst>
      <p:ext uri="{BB962C8B-B14F-4D97-AF65-F5344CB8AC3E}">
        <p14:creationId xmlns:p14="http://schemas.microsoft.com/office/powerpoint/2010/main" val="2768471845"/>
      </p:ext>
    </p:extLst>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30027" y="723885"/>
            <a:ext cx="10056928" cy="4175054"/>
          </a:xfrm>
          <a:prstGeom prst="rect">
            <a:avLst/>
          </a:prstGeom>
        </p:spPr>
        <p:txBody>
          <a:bodyPr wrap="square">
            <a:spAutoFit/>
          </a:bodyPr>
          <a:lstStyle/>
          <a:p>
            <a:pPr algn="ctr" defTabSz="609459"/>
            <a:r>
              <a:rPr lang="en-US" sz="3600" b="1" cap="small" dirty="0">
                <a:solidFill>
                  <a:srgbClr val="0000FF"/>
                </a:solidFill>
                <a:latin typeface="Xyngia"/>
                <a:ea typeface="Helvetica Neue Medium"/>
                <a:cs typeface="Xyngia"/>
              </a:rPr>
              <a:t>Strategy 1 : Interact intentionally</a:t>
            </a:r>
          </a:p>
          <a:p>
            <a:pPr marL="609459" lvl="1" defTabSz="609459"/>
            <a:endParaRPr lang="en-US" sz="2400" dirty="0">
              <a:solidFill>
                <a:prstClr val="black"/>
              </a:solidFill>
              <a:latin typeface="Xyngia"/>
              <a:ea typeface="Helvetica Neue Medium"/>
              <a:cs typeface="Xyngia"/>
            </a:endParaRPr>
          </a:p>
          <a:p>
            <a:pPr marL="457178" indent="-457178" defTabSz="609459">
              <a:buFont typeface="Wingdings" charset="2"/>
              <a:buChar char="Ø"/>
            </a:pPr>
            <a:r>
              <a:rPr lang="en-US" sz="2933" dirty="0">
                <a:solidFill>
                  <a:prstClr val="black"/>
                </a:solidFill>
                <a:latin typeface="Xyngia"/>
                <a:ea typeface="Helvetica Neue Medium"/>
                <a:cs typeface="Xyngia"/>
              </a:rPr>
              <a:t>Reach out to members of other cultures and religions, not just those you feel comfortable around.</a:t>
            </a:r>
          </a:p>
          <a:p>
            <a:pPr marL="457178" indent="-457178" defTabSz="609459">
              <a:buFont typeface="Wingdings" charset="2"/>
              <a:buChar char="Ø"/>
            </a:pPr>
            <a:r>
              <a:rPr lang="en-US" sz="2933" dirty="0">
                <a:solidFill>
                  <a:prstClr val="black"/>
                </a:solidFill>
                <a:latin typeface="Xyngia"/>
                <a:ea typeface="Helvetica Neue Medium"/>
                <a:cs typeface="Xyngia"/>
              </a:rPr>
              <a:t>Aim to </a:t>
            </a:r>
            <a:r>
              <a:rPr lang="en-US" sz="2933" dirty="0">
                <a:solidFill>
                  <a:srgbClr val="0000FF"/>
                </a:solidFill>
                <a:latin typeface="Xyngia"/>
                <a:ea typeface="Helvetica Neue Medium"/>
                <a:cs typeface="Xyngia"/>
              </a:rPr>
              <a:t>foster friendship </a:t>
            </a:r>
            <a:r>
              <a:rPr lang="en-US" sz="2933" dirty="0">
                <a:solidFill>
                  <a:prstClr val="black"/>
                </a:solidFill>
                <a:latin typeface="Xyngia"/>
                <a:ea typeface="Helvetica Neue Medium"/>
                <a:cs typeface="Xyngia"/>
              </a:rPr>
              <a:t>and trust.</a:t>
            </a:r>
          </a:p>
          <a:p>
            <a:pPr marL="1066637" lvl="1" indent="-457178" defTabSz="609459">
              <a:buFont typeface="Wingdings" charset="2"/>
              <a:buChar char="Ø"/>
            </a:pPr>
            <a:r>
              <a:rPr lang="en-US" sz="2933" dirty="0">
                <a:solidFill>
                  <a:prstClr val="black"/>
                </a:solidFill>
                <a:latin typeface="Xyngia"/>
                <a:ea typeface="Helvetica Neue Medium"/>
                <a:cs typeface="Xyngia"/>
              </a:rPr>
              <a:t>Share your family.</a:t>
            </a:r>
          </a:p>
          <a:p>
            <a:pPr marL="1066637" lvl="1" indent="-457178" defTabSz="609459">
              <a:buFont typeface="Wingdings" charset="2"/>
              <a:buChar char="Ø"/>
            </a:pPr>
            <a:r>
              <a:rPr lang="en-US" sz="2933" dirty="0">
                <a:solidFill>
                  <a:prstClr val="black"/>
                </a:solidFill>
                <a:latin typeface="Xyngia"/>
                <a:ea typeface="Helvetica Neue Medium"/>
                <a:cs typeface="Xyngia"/>
              </a:rPr>
              <a:t>Throw parties. </a:t>
            </a:r>
          </a:p>
          <a:p>
            <a:pPr marL="1066637" lvl="1" indent="-457178" defTabSz="609459">
              <a:buFont typeface="Wingdings" charset="2"/>
              <a:buChar char="Ø"/>
            </a:pPr>
            <a:r>
              <a:rPr lang="en-US" sz="2933" dirty="0">
                <a:solidFill>
                  <a:prstClr val="black"/>
                </a:solidFill>
                <a:latin typeface="Xyngia"/>
                <a:ea typeface="Helvetica Neue Medium"/>
                <a:cs typeface="Xyngia"/>
              </a:rPr>
              <a:t>Do interesting things together—not just Bible studies!</a:t>
            </a:r>
          </a:p>
        </p:txBody>
      </p:sp>
    </p:spTree>
    <p:extLst>
      <p:ext uri="{BB962C8B-B14F-4D97-AF65-F5344CB8AC3E}">
        <p14:creationId xmlns:p14="http://schemas.microsoft.com/office/powerpoint/2010/main" val="209619319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324079" y="779682"/>
            <a:ext cx="9362688" cy="4400628"/>
          </a:xfrm>
          <a:prstGeom prst="rect">
            <a:avLst/>
          </a:prstGeom>
        </p:spPr>
        <p:txBody>
          <a:bodyPr wrap="square">
            <a:spAutoFit/>
          </a:bodyPr>
          <a:lstStyle/>
          <a:p>
            <a:pPr defTabSz="609585">
              <a:defRPr/>
            </a:pPr>
            <a:r>
              <a:rPr lang="en-US" sz="3733" b="1" dirty="0">
                <a:solidFill>
                  <a:srgbClr val="C00000"/>
                </a:solidFill>
                <a:latin typeface="Helvetica Neue Medium"/>
                <a:ea typeface="Helvetica Neue Medium"/>
                <a:cs typeface="Helvetica Neue Medium"/>
              </a:rPr>
              <a:t> </a:t>
            </a:r>
            <a:endParaRPr lang="en-US" sz="3733" dirty="0">
              <a:solidFill>
                <a:srgbClr val="C00000"/>
              </a:solidFill>
              <a:latin typeface="Helvetica Neue Medium"/>
              <a:ea typeface="Helvetica Neue Medium"/>
              <a:cs typeface="Helvetica Neue Medium"/>
            </a:endParaRPr>
          </a:p>
          <a:p>
            <a:pPr defTabSz="609585">
              <a:defRPr/>
            </a:pPr>
            <a:r>
              <a:rPr lang="en-US" sz="3733" b="1" dirty="0">
                <a:solidFill>
                  <a:srgbClr val="C00000"/>
                </a:solidFill>
                <a:latin typeface="Helvetica Neue Medium"/>
                <a:ea typeface="Helvetica Neue Medium"/>
                <a:cs typeface="Helvetica Neue Medium"/>
              </a:rPr>
              <a:t>Three Observations</a:t>
            </a:r>
          </a:p>
          <a:p>
            <a:pPr defTabSz="609585">
              <a:defRPr/>
            </a:pPr>
            <a:endParaRPr lang="en-US" sz="2933" dirty="0">
              <a:solidFill>
                <a:srgbClr val="000000"/>
              </a:solidFill>
              <a:latin typeface="Helvetica Neue Medium"/>
              <a:ea typeface="Helvetica Neue Medium"/>
              <a:cs typeface="Helvetica Neue Medium"/>
            </a:endParaRPr>
          </a:p>
          <a:p>
            <a:pPr marL="380990" indent="-380990" defTabSz="609585">
              <a:buFont typeface="Arial" panose="020B0604020202020204" pitchFamily="34" charset="0"/>
              <a:buChar char="•"/>
              <a:defRPr/>
            </a:pPr>
            <a:r>
              <a:rPr lang="en-US" sz="2933" dirty="0">
                <a:solidFill>
                  <a:srgbClr val="000000"/>
                </a:solidFill>
                <a:latin typeface="Helvetica Neue Medium"/>
                <a:ea typeface="Helvetica Neue Medium"/>
                <a:cs typeface="Helvetica Neue Medium"/>
              </a:rPr>
              <a:t>PM is hard to pin down, but easy to recognize—a suspicion more than a clearly defined ideology. </a:t>
            </a:r>
          </a:p>
          <a:p>
            <a:pPr marL="380990" indent="-380990" defTabSz="609585">
              <a:buFont typeface="Arial" panose="020B0604020202020204" pitchFamily="34" charset="0"/>
              <a:buChar char="•"/>
              <a:defRPr/>
            </a:pPr>
            <a:r>
              <a:rPr lang="en-US" sz="2933" dirty="0">
                <a:solidFill>
                  <a:srgbClr val="000000"/>
                </a:solidFill>
                <a:latin typeface="Helvetica Neue Medium"/>
                <a:ea typeface="Helvetica Neue Medium"/>
                <a:cs typeface="Helvetica Neue Medium"/>
              </a:rPr>
              <a:t>A reaction to the optimism of modernism / failed political programs.</a:t>
            </a:r>
          </a:p>
          <a:p>
            <a:pPr marL="380990" indent="-380990" defTabSz="609585">
              <a:buFont typeface="Arial" panose="020B0604020202020204" pitchFamily="34" charset="0"/>
              <a:buChar char="•"/>
              <a:defRPr/>
            </a:pPr>
            <a:r>
              <a:rPr lang="en-US" sz="2933" dirty="0">
                <a:solidFill>
                  <a:srgbClr val="000000"/>
                </a:solidFill>
                <a:latin typeface="Helvetica Neue Medium"/>
                <a:ea typeface="Helvetica Neue Medium"/>
                <a:cs typeface="Helvetica Neue Medium"/>
              </a:rPr>
              <a:t>Pretending to be true, even to free us from error, yet denying the very existence of truth.</a:t>
            </a:r>
          </a:p>
        </p:txBody>
      </p:sp>
    </p:spTree>
    <p:extLst>
      <p:ext uri="{BB962C8B-B14F-4D97-AF65-F5344CB8AC3E}">
        <p14:creationId xmlns:p14="http://schemas.microsoft.com/office/powerpoint/2010/main" val="1788007157"/>
      </p:ext>
    </p:extLst>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3360" y="723886"/>
            <a:ext cx="10056928" cy="5980420"/>
          </a:xfrm>
          <a:prstGeom prst="rect">
            <a:avLst/>
          </a:prstGeom>
        </p:spPr>
        <p:txBody>
          <a:bodyPr wrap="square">
            <a:spAutoFit/>
          </a:bodyPr>
          <a:lstStyle/>
          <a:p>
            <a:pPr algn="ctr" defTabSz="609459"/>
            <a:r>
              <a:rPr lang="en-US" sz="3600" b="1" cap="small" dirty="0">
                <a:solidFill>
                  <a:srgbClr val="0000FF"/>
                </a:solidFill>
                <a:latin typeface="Xyngia"/>
                <a:ea typeface="Helvetica Neue Medium"/>
                <a:cs typeface="Xyngia"/>
              </a:rPr>
              <a:t>Strategy 1 : </a:t>
            </a:r>
            <a:r>
              <a:rPr lang="en-US" sz="3600" b="1" cap="small" dirty="0">
                <a:solidFill>
                  <a:srgbClr val="0000FF"/>
                </a:solidFill>
                <a:latin typeface="Xyngia"/>
                <a:cs typeface="Xyngia"/>
              </a:rPr>
              <a:t>Interact intentionally</a:t>
            </a:r>
          </a:p>
          <a:p>
            <a:pPr marL="609459" lvl="1" defTabSz="609459"/>
            <a:endParaRPr lang="en-US" sz="2400" dirty="0">
              <a:solidFill>
                <a:prstClr val="black"/>
              </a:solidFill>
              <a:latin typeface="Xyngia"/>
              <a:cs typeface="Xyngia"/>
            </a:endParaRPr>
          </a:p>
          <a:p>
            <a:pPr marL="457178" indent="-457178" defTabSz="609459">
              <a:buFont typeface="Wingdings" charset="2"/>
              <a:buChar char="Ø"/>
            </a:pPr>
            <a:r>
              <a:rPr lang="en-US" sz="2933" dirty="0">
                <a:solidFill>
                  <a:srgbClr val="0000FF"/>
                </a:solidFill>
                <a:latin typeface="Xyngia"/>
                <a:cs typeface="Xyngia"/>
              </a:rPr>
              <a:t>Reach out </a:t>
            </a:r>
            <a:r>
              <a:rPr lang="en-US" sz="2933" dirty="0">
                <a:solidFill>
                  <a:prstClr val="black"/>
                </a:solidFill>
                <a:latin typeface="Xyngia"/>
                <a:cs typeface="Xyngia"/>
              </a:rPr>
              <a:t>to members of other cultures and religions, not just those you feel comfortable around.</a:t>
            </a:r>
          </a:p>
          <a:p>
            <a:pPr marL="457178" indent="-457178" defTabSz="609459">
              <a:buFont typeface="Wingdings" charset="2"/>
              <a:buChar char="Ø"/>
            </a:pPr>
            <a:r>
              <a:rPr lang="en-US" sz="2933" dirty="0">
                <a:solidFill>
                  <a:prstClr val="black"/>
                </a:solidFill>
                <a:latin typeface="Xyngia"/>
                <a:cs typeface="Xyngia"/>
              </a:rPr>
              <a:t>Aim to </a:t>
            </a:r>
            <a:r>
              <a:rPr lang="en-US" sz="2933" dirty="0">
                <a:solidFill>
                  <a:srgbClr val="0000FF"/>
                </a:solidFill>
                <a:latin typeface="Xyngia"/>
                <a:cs typeface="Xyngia"/>
              </a:rPr>
              <a:t>foster friendship </a:t>
            </a:r>
            <a:r>
              <a:rPr lang="en-US" sz="2933" dirty="0">
                <a:solidFill>
                  <a:prstClr val="black"/>
                </a:solidFill>
                <a:latin typeface="Xyngia"/>
                <a:cs typeface="Xyngia"/>
              </a:rPr>
              <a:t>and trust.</a:t>
            </a:r>
          </a:p>
          <a:p>
            <a:pPr marL="1066637" lvl="1" indent="-457178" defTabSz="609459">
              <a:buFont typeface="Wingdings" charset="2"/>
              <a:buChar char="Ø"/>
            </a:pPr>
            <a:r>
              <a:rPr lang="en-US" sz="2933" dirty="0">
                <a:solidFill>
                  <a:prstClr val="black"/>
                </a:solidFill>
                <a:latin typeface="Xyngia"/>
                <a:cs typeface="Xyngia"/>
              </a:rPr>
              <a:t>Share your family.</a:t>
            </a:r>
          </a:p>
          <a:p>
            <a:pPr marL="1066637" lvl="1" indent="-457178" defTabSz="609459">
              <a:buFont typeface="Wingdings" charset="2"/>
              <a:buChar char="Ø"/>
            </a:pPr>
            <a:r>
              <a:rPr lang="en-US" sz="2933" dirty="0">
                <a:solidFill>
                  <a:prstClr val="black"/>
                </a:solidFill>
                <a:latin typeface="Xyngia"/>
                <a:cs typeface="Xyngia"/>
              </a:rPr>
              <a:t>Throw parties. </a:t>
            </a:r>
          </a:p>
          <a:p>
            <a:pPr marL="1066637" lvl="1" indent="-457178" defTabSz="609459">
              <a:buFont typeface="Wingdings" charset="2"/>
              <a:buChar char="Ø"/>
            </a:pPr>
            <a:r>
              <a:rPr lang="en-US" sz="2933" dirty="0">
                <a:solidFill>
                  <a:prstClr val="black"/>
                </a:solidFill>
                <a:latin typeface="Xyngia"/>
                <a:cs typeface="Xyngia"/>
              </a:rPr>
              <a:t>Do interesting things together—not just Bible studies!</a:t>
            </a:r>
          </a:p>
          <a:p>
            <a:pPr marL="457178" indent="-457178" defTabSz="609459">
              <a:buFont typeface="Wingdings" charset="2"/>
              <a:buChar char="Ø"/>
            </a:pPr>
            <a:r>
              <a:rPr lang="en-US" sz="2933" dirty="0">
                <a:solidFill>
                  <a:prstClr val="black"/>
                </a:solidFill>
                <a:latin typeface="Xyngia"/>
                <a:cs typeface="Xyngia"/>
              </a:rPr>
              <a:t>Shatter the negative </a:t>
            </a:r>
            <a:r>
              <a:rPr lang="en-US" sz="2933" dirty="0">
                <a:solidFill>
                  <a:srgbClr val="0020E8"/>
                </a:solidFill>
                <a:latin typeface="Xyngia"/>
                <a:cs typeface="Xyngia"/>
              </a:rPr>
              <a:t>stereotypes</a:t>
            </a:r>
            <a:r>
              <a:rPr lang="en-US" sz="2933" dirty="0">
                <a:solidFill>
                  <a:prstClr val="black"/>
                </a:solidFill>
                <a:latin typeface="Xyngia"/>
                <a:cs typeface="Xyngia"/>
              </a:rPr>
              <a:t> of Christians!</a:t>
            </a:r>
            <a:endParaRPr lang="en-US" sz="2933" dirty="0">
              <a:solidFill>
                <a:prstClr val="white"/>
              </a:solidFill>
              <a:latin typeface="Xyngia"/>
              <a:cs typeface="Xyngia"/>
            </a:endParaRPr>
          </a:p>
          <a:p>
            <a:pPr marL="457178" indent="-457178" defTabSz="609459">
              <a:buFont typeface="Wingdings" charset="2"/>
              <a:buChar char="Ø"/>
            </a:pPr>
            <a:r>
              <a:rPr lang="en-US" sz="2933" dirty="0">
                <a:solidFill>
                  <a:prstClr val="white"/>
                </a:solidFill>
                <a:latin typeface="Xyngia"/>
                <a:cs typeface="Xyngia"/>
              </a:rPr>
              <a:t>Once again, don’t jump into evangelism proper without doing some pre-evangelism. This may take time! </a:t>
            </a:r>
          </a:p>
        </p:txBody>
      </p:sp>
    </p:spTree>
    <p:extLst>
      <p:ext uri="{BB962C8B-B14F-4D97-AF65-F5344CB8AC3E}">
        <p14:creationId xmlns:p14="http://schemas.microsoft.com/office/powerpoint/2010/main" val="970919047"/>
      </p:ext>
    </p:extLst>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59C683-1082-9F4D-8257-6F992EB87355}"/>
              </a:ext>
            </a:extLst>
          </p:cNvPr>
          <p:cNvPicPr>
            <a:picLocks noChangeAspect="1"/>
          </p:cNvPicPr>
          <p:nvPr/>
        </p:nvPicPr>
        <p:blipFill>
          <a:blip r:embed="rId2"/>
          <a:stretch>
            <a:fillRect/>
          </a:stretch>
        </p:blipFill>
        <p:spPr>
          <a:xfrm>
            <a:off x="3628373" y="150684"/>
            <a:ext cx="4965144" cy="6425480"/>
          </a:xfrm>
          <a:prstGeom prst="rect">
            <a:avLst/>
          </a:prstGeom>
          <a:ln>
            <a:solidFill>
              <a:schemeClr val="bg1"/>
            </a:solidFill>
          </a:ln>
        </p:spPr>
      </p:pic>
    </p:spTree>
    <p:extLst>
      <p:ext uri="{BB962C8B-B14F-4D97-AF65-F5344CB8AC3E}">
        <p14:creationId xmlns:p14="http://schemas.microsoft.com/office/powerpoint/2010/main" val="40105072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6E7A06-2323-9240-9A13-C486D580C532}"/>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9445025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3360" y="723886"/>
            <a:ext cx="10056928" cy="5980420"/>
          </a:xfrm>
          <a:prstGeom prst="rect">
            <a:avLst/>
          </a:prstGeom>
        </p:spPr>
        <p:txBody>
          <a:bodyPr wrap="square">
            <a:spAutoFit/>
          </a:bodyPr>
          <a:lstStyle/>
          <a:p>
            <a:pPr algn="ctr" defTabSz="609459"/>
            <a:r>
              <a:rPr lang="en-US" sz="3600" b="1" cap="small" dirty="0">
                <a:solidFill>
                  <a:srgbClr val="0000FF"/>
                </a:solidFill>
                <a:latin typeface="Xyngia"/>
                <a:ea typeface="Helvetica Neue Medium"/>
                <a:cs typeface="Xyngia"/>
              </a:rPr>
              <a:t>Strategy 1 : </a:t>
            </a:r>
            <a:r>
              <a:rPr lang="en-US" sz="3600" b="1" cap="small" dirty="0">
                <a:solidFill>
                  <a:srgbClr val="0000FF"/>
                </a:solidFill>
                <a:latin typeface="Xyngia"/>
                <a:cs typeface="Xyngia"/>
              </a:rPr>
              <a:t>Interact intentionally</a:t>
            </a:r>
          </a:p>
          <a:p>
            <a:pPr marL="609459" lvl="1" defTabSz="609459"/>
            <a:endParaRPr lang="en-US" sz="2400" dirty="0">
              <a:solidFill>
                <a:prstClr val="black"/>
              </a:solidFill>
              <a:latin typeface="Xyngia"/>
              <a:cs typeface="Xyngia"/>
            </a:endParaRPr>
          </a:p>
          <a:p>
            <a:pPr marL="457178" indent="-457178" defTabSz="609459">
              <a:buFont typeface="Wingdings" charset="2"/>
              <a:buChar char="Ø"/>
            </a:pPr>
            <a:r>
              <a:rPr lang="en-US" sz="2933" dirty="0">
                <a:solidFill>
                  <a:srgbClr val="0000FF"/>
                </a:solidFill>
                <a:latin typeface="Xyngia"/>
                <a:cs typeface="Xyngia"/>
              </a:rPr>
              <a:t>Reach out </a:t>
            </a:r>
            <a:r>
              <a:rPr lang="en-US" sz="2933" dirty="0">
                <a:solidFill>
                  <a:prstClr val="black"/>
                </a:solidFill>
                <a:latin typeface="Xyngia"/>
                <a:cs typeface="Xyngia"/>
              </a:rPr>
              <a:t>to members of other cultures and religions, not just those you feel comfortable around.</a:t>
            </a:r>
          </a:p>
          <a:p>
            <a:pPr marL="457178" indent="-457178" defTabSz="609459">
              <a:buFont typeface="Wingdings" charset="2"/>
              <a:buChar char="Ø"/>
            </a:pPr>
            <a:r>
              <a:rPr lang="en-US" sz="2933" dirty="0">
                <a:solidFill>
                  <a:prstClr val="black"/>
                </a:solidFill>
                <a:latin typeface="Xyngia"/>
                <a:cs typeface="Xyngia"/>
              </a:rPr>
              <a:t>Aim to </a:t>
            </a:r>
            <a:r>
              <a:rPr lang="en-US" sz="2933" dirty="0">
                <a:solidFill>
                  <a:srgbClr val="0000FF"/>
                </a:solidFill>
                <a:latin typeface="Xyngia"/>
                <a:cs typeface="Xyngia"/>
              </a:rPr>
              <a:t>foster friendship </a:t>
            </a:r>
            <a:r>
              <a:rPr lang="en-US" sz="2933" dirty="0">
                <a:solidFill>
                  <a:prstClr val="black"/>
                </a:solidFill>
                <a:latin typeface="Xyngia"/>
                <a:cs typeface="Xyngia"/>
              </a:rPr>
              <a:t>and trust.</a:t>
            </a:r>
          </a:p>
          <a:p>
            <a:pPr marL="1066637" lvl="1" indent="-457178" defTabSz="609459">
              <a:buFont typeface="Wingdings" charset="2"/>
              <a:buChar char="Ø"/>
            </a:pPr>
            <a:r>
              <a:rPr lang="en-US" sz="2933" dirty="0">
                <a:solidFill>
                  <a:prstClr val="black"/>
                </a:solidFill>
                <a:latin typeface="Xyngia"/>
                <a:cs typeface="Xyngia"/>
              </a:rPr>
              <a:t>Share your family.</a:t>
            </a:r>
          </a:p>
          <a:p>
            <a:pPr marL="1066637" lvl="1" indent="-457178" defTabSz="609459">
              <a:buFont typeface="Wingdings" charset="2"/>
              <a:buChar char="Ø"/>
            </a:pPr>
            <a:r>
              <a:rPr lang="en-US" sz="2933" dirty="0">
                <a:solidFill>
                  <a:prstClr val="black"/>
                </a:solidFill>
                <a:latin typeface="Xyngia"/>
                <a:cs typeface="Xyngia"/>
              </a:rPr>
              <a:t>Throw parties. </a:t>
            </a:r>
          </a:p>
          <a:p>
            <a:pPr marL="1066637" lvl="1" indent="-457178" defTabSz="609459">
              <a:buFont typeface="Wingdings" charset="2"/>
              <a:buChar char="Ø"/>
            </a:pPr>
            <a:r>
              <a:rPr lang="en-US" sz="2933" dirty="0">
                <a:solidFill>
                  <a:prstClr val="black"/>
                </a:solidFill>
                <a:latin typeface="Xyngia"/>
                <a:cs typeface="Xyngia"/>
              </a:rPr>
              <a:t>Do interesting things together—not just Bible studies!</a:t>
            </a:r>
          </a:p>
          <a:p>
            <a:pPr marL="457178" indent="-457178" defTabSz="609459">
              <a:buFont typeface="Wingdings" charset="2"/>
              <a:buChar char="Ø"/>
            </a:pPr>
            <a:r>
              <a:rPr lang="en-US" sz="2933" dirty="0">
                <a:solidFill>
                  <a:prstClr val="black"/>
                </a:solidFill>
                <a:latin typeface="Xyngia"/>
                <a:cs typeface="Xyngia"/>
              </a:rPr>
              <a:t>Shatter the negative stereotypes of Christians!</a:t>
            </a:r>
          </a:p>
          <a:p>
            <a:pPr marL="457178" indent="-457178" defTabSz="609459">
              <a:buFont typeface="Wingdings" charset="2"/>
              <a:buChar char="Ø"/>
            </a:pPr>
            <a:r>
              <a:rPr lang="en-US" sz="2933" dirty="0">
                <a:solidFill>
                  <a:prstClr val="black"/>
                </a:solidFill>
                <a:latin typeface="Xyngia"/>
                <a:cs typeface="Xyngia"/>
              </a:rPr>
              <a:t>Once again, don’t jump into evangelism proper without doing some </a:t>
            </a:r>
            <a:r>
              <a:rPr lang="en-US" sz="2933" dirty="0">
                <a:solidFill>
                  <a:srgbClr val="0000FF"/>
                </a:solidFill>
                <a:latin typeface="Xyngia"/>
                <a:cs typeface="Xyngia"/>
              </a:rPr>
              <a:t>pre-evangelism</a:t>
            </a:r>
            <a:r>
              <a:rPr lang="en-US" sz="2933" dirty="0">
                <a:solidFill>
                  <a:prstClr val="black"/>
                </a:solidFill>
                <a:latin typeface="Xyngia"/>
                <a:cs typeface="Xyngia"/>
              </a:rPr>
              <a:t>. This will take time! </a:t>
            </a:r>
          </a:p>
        </p:txBody>
      </p:sp>
    </p:spTree>
    <p:extLst>
      <p:ext uri="{BB962C8B-B14F-4D97-AF65-F5344CB8AC3E}">
        <p14:creationId xmlns:p14="http://schemas.microsoft.com/office/powerpoint/2010/main" val="2061722164"/>
      </p:ext>
    </p:extLst>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909" y="326323"/>
            <a:ext cx="10985044" cy="6143861"/>
          </a:xfrm>
          <a:prstGeom prst="rect">
            <a:avLst/>
          </a:prstGeom>
        </p:spPr>
        <p:txBody>
          <a:bodyPr wrap="square">
            <a:spAutoFit/>
          </a:bodyPr>
          <a:lstStyle/>
          <a:p>
            <a:pPr algn="ctr" defTabSz="609459">
              <a:defRPr/>
            </a:pPr>
            <a:r>
              <a:rPr lang="en-US" sz="3600" b="1" cap="small" dirty="0">
                <a:solidFill>
                  <a:srgbClr val="0000FF"/>
                </a:solidFill>
                <a:latin typeface="Xyngia"/>
                <a:cs typeface="Xyngia"/>
              </a:rPr>
              <a:t>Strategy 2:  Emphasize commonality </a:t>
            </a:r>
          </a:p>
          <a:p>
            <a:pPr algn="ctr" defTabSz="609459">
              <a:defRPr/>
            </a:pPr>
            <a:endParaRPr lang="en-US" sz="2933" dirty="0">
              <a:solidFill>
                <a:prstClr val="black"/>
              </a:solidFill>
              <a:latin typeface="Xyngia"/>
              <a:cs typeface="Xyngia"/>
            </a:endParaRPr>
          </a:p>
          <a:p>
            <a:pPr marL="457178" indent="-457178" defTabSz="609459">
              <a:lnSpc>
                <a:spcPct val="120000"/>
              </a:lnSpc>
              <a:buFont typeface="Wingdings" charset="2"/>
              <a:buChar char="Ø"/>
              <a:defRPr/>
            </a:pPr>
            <a:r>
              <a:rPr lang="en-US" sz="3067" dirty="0">
                <a:solidFill>
                  <a:prstClr val="black"/>
                </a:solidFill>
                <a:latin typeface="Xyngia"/>
                <a:cs typeface="Xyngia"/>
              </a:rPr>
              <a:t>We too are </a:t>
            </a:r>
            <a:r>
              <a:rPr lang="en-US" sz="3067" b="1" dirty="0">
                <a:solidFill>
                  <a:srgbClr val="0000FF"/>
                </a:solidFill>
                <a:latin typeface="Xyngia"/>
                <a:cs typeface="Xyngia"/>
              </a:rPr>
              <a:t>suspicious</a:t>
            </a:r>
            <a:r>
              <a:rPr lang="en-US" sz="3067" dirty="0">
                <a:solidFill>
                  <a:prstClr val="black"/>
                </a:solidFill>
                <a:latin typeface="Xyngia"/>
                <a:cs typeface="Xyngia"/>
              </a:rPr>
              <a:t> </a:t>
            </a:r>
            <a:r>
              <a:rPr lang="en-US" sz="3067" b="1" dirty="0">
                <a:solidFill>
                  <a:srgbClr val="0020E8"/>
                </a:solidFill>
                <a:latin typeface="Xyngia"/>
                <a:cs typeface="Xyngia"/>
              </a:rPr>
              <a:t>of the system </a:t>
            </a:r>
            <a:r>
              <a:rPr lang="en-US" sz="3067" dirty="0">
                <a:solidFill>
                  <a:prstClr val="black"/>
                </a:solidFill>
                <a:latin typeface="Xyngia"/>
                <a:cs typeface="Xyngia"/>
              </a:rPr>
              <a:t>(Matt 23)—and the political system (“Go tell that fox…”, Luke 13). Jesus’ hardest challenges were to religious leaders (John 3:9).</a:t>
            </a:r>
          </a:p>
          <a:p>
            <a:pPr marL="457178" indent="-457178" defTabSz="609459">
              <a:lnSpc>
                <a:spcPct val="120000"/>
              </a:lnSpc>
              <a:buFont typeface="Wingdings" charset="2"/>
              <a:buChar char="Ø"/>
              <a:defRPr/>
            </a:pPr>
            <a:r>
              <a:rPr lang="en-US" sz="3067" dirty="0">
                <a:solidFill>
                  <a:prstClr val="black"/>
                </a:solidFill>
                <a:latin typeface="Xyngia"/>
                <a:cs typeface="Xyngia"/>
              </a:rPr>
              <a:t>The Bible affirms ecology (Gen 1:28). </a:t>
            </a:r>
          </a:p>
          <a:p>
            <a:pPr marL="457178" indent="-457178" defTabSz="609459">
              <a:lnSpc>
                <a:spcPct val="120000"/>
              </a:lnSpc>
              <a:buFont typeface="Wingdings" charset="2"/>
              <a:buChar char="Ø"/>
              <a:defRPr/>
            </a:pPr>
            <a:r>
              <a:rPr lang="en-US" sz="3067" dirty="0">
                <a:solidFill>
                  <a:prstClr val="black"/>
                </a:solidFill>
                <a:latin typeface="Xyngia"/>
                <a:cs typeface="Xyngia"/>
              </a:rPr>
              <a:t>Affirmation of the marginalized (Luke 10:25-37; 38-42).</a:t>
            </a:r>
          </a:p>
          <a:p>
            <a:pPr marL="457178" indent="-457178" defTabSz="609459">
              <a:lnSpc>
                <a:spcPct val="120000"/>
              </a:lnSpc>
              <a:buFont typeface="Wingdings" charset="2"/>
              <a:buChar char="Ø"/>
              <a:defRPr/>
            </a:pPr>
            <a:r>
              <a:rPr lang="en-US" sz="3067" dirty="0">
                <a:solidFill>
                  <a:prstClr val="black"/>
                </a:solidFill>
                <a:latin typeface="Xyngia"/>
                <a:cs typeface="Xyngia"/>
              </a:rPr>
              <a:t>Respect for the physically challenged (Lev 19:14). </a:t>
            </a:r>
          </a:p>
          <a:p>
            <a:pPr marL="457178" indent="-457178" defTabSz="609459">
              <a:lnSpc>
                <a:spcPct val="120000"/>
              </a:lnSpc>
              <a:buFont typeface="Wingdings" charset="2"/>
              <a:buChar char="Ø"/>
              <a:defRPr/>
            </a:pPr>
            <a:r>
              <a:rPr lang="en-US" sz="3067" dirty="0">
                <a:solidFill>
                  <a:prstClr val="black"/>
                </a:solidFill>
                <a:latin typeface="Xyngia"/>
                <a:cs typeface="Xyngia"/>
              </a:rPr>
              <a:t>Diversity (minorities, Gentiles welcome; Rev 7:9).</a:t>
            </a:r>
          </a:p>
          <a:p>
            <a:pPr marL="457178" indent="-457178" defTabSz="609459">
              <a:lnSpc>
                <a:spcPct val="120000"/>
              </a:lnSpc>
              <a:buFont typeface="Wingdings" charset="2"/>
              <a:buChar char="Ø"/>
              <a:defRPr/>
            </a:pPr>
            <a:r>
              <a:rPr lang="en-US" sz="3067" dirty="0">
                <a:solidFill>
                  <a:prstClr val="black"/>
                </a:solidFill>
                <a:latin typeface="Xyngia"/>
                <a:cs typeface="Xyngia"/>
              </a:rPr>
              <a:t>We </a:t>
            </a:r>
            <a:r>
              <a:rPr lang="en-US" sz="3067" i="1" dirty="0">
                <a:solidFill>
                  <a:prstClr val="black"/>
                </a:solidFill>
                <a:latin typeface="Xyngia"/>
                <a:cs typeface="Xyngia"/>
              </a:rPr>
              <a:t>too</a:t>
            </a:r>
            <a:r>
              <a:rPr lang="en-US" sz="3067" dirty="0">
                <a:solidFill>
                  <a:prstClr val="black"/>
                </a:solidFill>
                <a:latin typeface="Xyngia"/>
                <a:cs typeface="Xyngia"/>
              </a:rPr>
              <a:t> are fellow seekers—we have not “arrived” </a:t>
            </a:r>
            <a:br>
              <a:rPr lang="en-US" sz="3067" dirty="0">
                <a:solidFill>
                  <a:prstClr val="black"/>
                </a:solidFill>
                <a:latin typeface="Xyngia"/>
                <a:cs typeface="Xyngia"/>
              </a:rPr>
            </a:br>
            <a:r>
              <a:rPr lang="en-US" sz="3067" dirty="0">
                <a:solidFill>
                  <a:prstClr val="black"/>
                </a:solidFill>
                <a:latin typeface="Xyngia"/>
                <a:cs typeface="Xyngia"/>
              </a:rPr>
              <a:t>(Psalm 27:28; Matt 6:33; Phil 3:12; </a:t>
            </a:r>
            <a:r>
              <a:rPr lang="en-US" sz="3067" dirty="0" err="1">
                <a:solidFill>
                  <a:prstClr val="black"/>
                </a:solidFill>
                <a:latin typeface="Xyngia"/>
                <a:cs typeface="Xyngia"/>
              </a:rPr>
              <a:t>Heb</a:t>
            </a:r>
            <a:r>
              <a:rPr lang="en-US" sz="3067" dirty="0">
                <a:solidFill>
                  <a:prstClr val="black"/>
                </a:solidFill>
                <a:latin typeface="Xyngia"/>
                <a:cs typeface="Xyngia"/>
              </a:rPr>
              <a:t> 11:14-16).</a:t>
            </a:r>
          </a:p>
        </p:txBody>
      </p:sp>
    </p:spTree>
    <p:extLst>
      <p:ext uri="{BB962C8B-B14F-4D97-AF65-F5344CB8AC3E}">
        <p14:creationId xmlns:p14="http://schemas.microsoft.com/office/powerpoint/2010/main" val="2952513748"/>
      </p:ext>
    </p:extLst>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909" y="326323"/>
            <a:ext cx="10985044" cy="6143861"/>
          </a:xfrm>
          <a:prstGeom prst="rect">
            <a:avLst/>
          </a:prstGeom>
        </p:spPr>
        <p:txBody>
          <a:bodyPr wrap="square">
            <a:spAutoFit/>
          </a:bodyPr>
          <a:lstStyle/>
          <a:p>
            <a:pPr algn="ctr" defTabSz="609459">
              <a:defRPr/>
            </a:pPr>
            <a:r>
              <a:rPr lang="en-US" sz="3600" b="1" cap="small" dirty="0">
                <a:solidFill>
                  <a:srgbClr val="0000FF"/>
                </a:solidFill>
                <a:latin typeface="Xyngia"/>
                <a:cs typeface="Xyngia"/>
              </a:rPr>
              <a:t>Strategy 2:  Emphasize commonality </a:t>
            </a:r>
          </a:p>
          <a:p>
            <a:pPr algn="ctr" defTabSz="609459">
              <a:defRPr/>
            </a:pPr>
            <a:endParaRPr lang="en-US" sz="2933" dirty="0">
              <a:solidFill>
                <a:prstClr val="black"/>
              </a:solidFill>
              <a:latin typeface="Xyngia"/>
              <a:cs typeface="Xyngia"/>
            </a:endParaRPr>
          </a:p>
          <a:p>
            <a:pPr marL="457178" indent="-457178" defTabSz="609459">
              <a:lnSpc>
                <a:spcPct val="120000"/>
              </a:lnSpc>
              <a:buFont typeface="Wingdings" charset="2"/>
              <a:buChar char="Ø"/>
              <a:defRPr/>
            </a:pPr>
            <a:r>
              <a:rPr lang="en-US" sz="3067" dirty="0">
                <a:solidFill>
                  <a:prstClr val="black"/>
                </a:solidFill>
                <a:latin typeface="Xyngia"/>
                <a:cs typeface="Xyngia"/>
              </a:rPr>
              <a:t>We too are suspicious of the system (Matt 23)—and the political system (“Go tell that fox…”, Luke 13). Jesus’ hardest challenges were to religious leaders (John 3:9).</a:t>
            </a:r>
          </a:p>
          <a:p>
            <a:pPr marL="457178" indent="-457178" defTabSz="609459">
              <a:lnSpc>
                <a:spcPct val="120000"/>
              </a:lnSpc>
              <a:buFont typeface="Wingdings" charset="2"/>
              <a:buChar char="Ø"/>
              <a:defRPr/>
            </a:pPr>
            <a:r>
              <a:rPr lang="en-US" sz="3067" dirty="0">
                <a:solidFill>
                  <a:prstClr val="black"/>
                </a:solidFill>
                <a:latin typeface="Xyngia"/>
                <a:cs typeface="Xyngia"/>
              </a:rPr>
              <a:t>The Bible affirms </a:t>
            </a:r>
            <a:r>
              <a:rPr lang="en-US" sz="3067" b="1" dirty="0">
                <a:solidFill>
                  <a:srgbClr val="0000FF"/>
                </a:solidFill>
                <a:latin typeface="Xyngia"/>
                <a:cs typeface="Xyngia"/>
              </a:rPr>
              <a:t>ecology</a:t>
            </a:r>
            <a:r>
              <a:rPr lang="en-US" sz="3067" dirty="0">
                <a:solidFill>
                  <a:prstClr val="black"/>
                </a:solidFill>
                <a:latin typeface="Xyngia"/>
                <a:cs typeface="Xyngia"/>
              </a:rPr>
              <a:t> (Gen 1:28). </a:t>
            </a:r>
          </a:p>
          <a:p>
            <a:pPr marL="457178" indent="-457178" defTabSz="609459">
              <a:lnSpc>
                <a:spcPct val="120000"/>
              </a:lnSpc>
              <a:buFont typeface="Wingdings" charset="2"/>
              <a:buChar char="Ø"/>
              <a:defRPr/>
            </a:pPr>
            <a:r>
              <a:rPr lang="en-US" sz="3067" dirty="0">
                <a:solidFill>
                  <a:prstClr val="black"/>
                </a:solidFill>
                <a:latin typeface="Xyngia"/>
                <a:cs typeface="Xyngia"/>
              </a:rPr>
              <a:t>Affirmation of the marginalized (Luke 10:25-37; 38-42).</a:t>
            </a:r>
          </a:p>
          <a:p>
            <a:pPr marL="457178" indent="-457178" defTabSz="609459">
              <a:lnSpc>
                <a:spcPct val="120000"/>
              </a:lnSpc>
              <a:buFont typeface="Wingdings" charset="2"/>
              <a:buChar char="Ø"/>
              <a:defRPr/>
            </a:pPr>
            <a:r>
              <a:rPr lang="en-US" sz="3067" dirty="0">
                <a:solidFill>
                  <a:prstClr val="black"/>
                </a:solidFill>
                <a:latin typeface="Xyngia"/>
                <a:cs typeface="Xyngia"/>
              </a:rPr>
              <a:t>Respect for the physically challenged (Lev 19:14). </a:t>
            </a:r>
          </a:p>
          <a:p>
            <a:pPr marL="457178" indent="-457178" defTabSz="609459">
              <a:lnSpc>
                <a:spcPct val="120000"/>
              </a:lnSpc>
              <a:buFont typeface="Wingdings" charset="2"/>
              <a:buChar char="Ø"/>
              <a:defRPr/>
            </a:pPr>
            <a:r>
              <a:rPr lang="en-US" sz="3067" dirty="0">
                <a:solidFill>
                  <a:prstClr val="black"/>
                </a:solidFill>
                <a:latin typeface="Xyngia"/>
                <a:cs typeface="Xyngia"/>
              </a:rPr>
              <a:t>Diversity (minorities, Gentiles welcome; Rev 7:9).</a:t>
            </a:r>
          </a:p>
          <a:p>
            <a:pPr marL="457178" indent="-457178" defTabSz="609459">
              <a:lnSpc>
                <a:spcPct val="120000"/>
              </a:lnSpc>
              <a:buFont typeface="Wingdings" charset="2"/>
              <a:buChar char="Ø"/>
              <a:defRPr/>
            </a:pPr>
            <a:r>
              <a:rPr lang="en-US" sz="3067" dirty="0">
                <a:solidFill>
                  <a:prstClr val="black"/>
                </a:solidFill>
                <a:latin typeface="Xyngia"/>
                <a:cs typeface="Xyngia"/>
              </a:rPr>
              <a:t>We </a:t>
            </a:r>
            <a:r>
              <a:rPr lang="en-US" sz="3067" i="1" dirty="0">
                <a:solidFill>
                  <a:prstClr val="black"/>
                </a:solidFill>
                <a:latin typeface="Xyngia"/>
                <a:cs typeface="Xyngia"/>
              </a:rPr>
              <a:t>too</a:t>
            </a:r>
            <a:r>
              <a:rPr lang="en-US" sz="3067" dirty="0">
                <a:solidFill>
                  <a:prstClr val="black"/>
                </a:solidFill>
                <a:latin typeface="Xyngia"/>
                <a:cs typeface="Xyngia"/>
              </a:rPr>
              <a:t> are fellow seekers—we have not “arrived” </a:t>
            </a:r>
            <a:br>
              <a:rPr lang="en-US" sz="3067" dirty="0">
                <a:solidFill>
                  <a:prstClr val="black"/>
                </a:solidFill>
                <a:latin typeface="Xyngia"/>
                <a:cs typeface="Xyngia"/>
              </a:rPr>
            </a:br>
            <a:r>
              <a:rPr lang="en-US" sz="3067" dirty="0">
                <a:solidFill>
                  <a:prstClr val="black"/>
                </a:solidFill>
                <a:latin typeface="Xyngia"/>
                <a:cs typeface="Xyngia"/>
              </a:rPr>
              <a:t>(Psalm 27:28; Matt 6:33; Phil 3:12; </a:t>
            </a:r>
            <a:r>
              <a:rPr lang="en-US" sz="3067" dirty="0" err="1">
                <a:solidFill>
                  <a:prstClr val="black"/>
                </a:solidFill>
                <a:latin typeface="Xyngia"/>
                <a:cs typeface="Xyngia"/>
              </a:rPr>
              <a:t>Heb</a:t>
            </a:r>
            <a:r>
              <a:rPr lang="en-US" sz="3067" dirty="0">
                <a:solidFill>
                  <a:prstClr val="black"/>
                </a:solidFill>
                <a:latin typeface="Xyngia"/>
                <a:cs typeface="Xyngia"/>
              </a:rPr>
              <a:t> 11:14-16).</a:t>
            </a:r>
          </a:p>
        </p:txBody>
      </p:sp>
    </p:spTree>
    <p:extLst>
      <p:ext uri="{BB962C8B-B14F-4D97-AF65-F5344CB8AC3E}">
        <p14:creationId xmlns:p14="http://schemas.microsoft.com/office/powerpoint/2010/main" val="4008141985"/>
      </p:ext>
    </p:extLst>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909" y="326323"/>
            <a:ext cx="10985044" cy="6143861"/>
          </a:xfrm>
          <a:prstGeom prst="rect">
            <a:avLst/>
          </a:prstGeom>
        </p:spPr>
        <p:txBody>
          <a:bodyPr wrap="square">
            <a:spAutoFit/>
          </a:bodyPr>
          <a:lstStyle/>
          <a:p>
            <a:pPr algn="ctr" defTabSz="609459">
              <a:defRPr/>
            </a:pPr>
            <a:r>
              <a:rPr lang="en-US" sz="3600" b="1" cap="small" dirty="0">
                <a:solidFill>
                  <a:srgbClr val="0000FF"/>
                </a:solidFill>
                <a:latin typeface="Xyngia"/>
                <a:cs typeface="Xyngia"/>
              </a:rPr>
              <a:t>Strategy 2:  Emphasize commonality </a:t>
            </a:r>
          </a:p>
          <a:p>
            <a:pPr algn="ctr" defTabSz="609459">
              <a:defRPr/>
            </a:pPr>
            <a:endParaRPr lang="en-US" sz="2933" dirty="0">
              <a:solidFill>
                <a:prstClr val="black"/>
              </a:solidFill>
              <a:latin typeface="Xyngia"/>
              <a:cs typeface="Xyngia"/>
            </a:endParaRPr>
          </a:p>
          <a:p>
            <a:pPr marL="457178" indent="-457178" defTabSz="609459">
              <a:lnSpc>
                <a:spcPct val="120000"/>
              </a:lnSpc>
              <a:buFont typeface="Wingdings" charset="2"/>
              <a:buChar char="Ø"/>
              <a:defRPr/>
            </a:pPr>
            <a:r>
              <a:rPr lang="en-US" sz="3067" dirty="0">
                <a:solidFill>
                  <a:prstClr val="black"/>
                </a:solidFill>
                <a:latin typeface="Xyngia"/>
                <a:cs typeface="Xyngia"/>
              </a:rPr>
              <a:t>We too are suspicious of the system (Matt 23)—and the political system (“Go tell that fox…”, Luke 13). Jesus’ hardest challenges were to religious leaders (John 3:9).</a:t>
            </a:r>
          </a:p>
          <a:p>
            <a:pPr marL="457178" indent="-457178" defTabSz="609459">
              <a:lnSpc>
                <a:spcPct val="120000"/>
              </a:lnSpc>
              <a:buFont typeface="Wingdings" charset="2"/>
              <a:buChar char="Ø"/>
              <a:defRPr/>
            </a:pPr>
            <a:r>
              <a:rPr lang="en-US" sz="3067" dirty="0">
                <a:solidFill>
                  <a:prstClr val="black"/>
                </a:solidFill>
                <a:latin typeface="Xyngia"/>
                <a:cs typeface="Xyngia"/>
              </a:rPr>
              <a:t>The Bible affirms ecology (Gen 1:28). </a:t>
            </a:r>
          </a:p>
          <a:p>
            <a:pPr marL="457178" indent="-457178" defTabSz="609459">
              <a:lnSpc>
                <a:spcPct val="120000"/>
              </a:lnSpc>
              <a:buFont typeface="Wingdings" charset="2"/>
              <a:buChar char="Ø"/>
              <a:defRPr/>
            </a:pPr>
            <a:r>
              <a:rPr lang="en-US" sz="3067" b="1" dirty="0">
                <a:solidFill>
                  <a:srgbClr val="0020E8"/>
                </a:solidFill>
                <a:latin typeface="Xyngia"/>
                <a:cs typeface="Xyngia"/>
              </a:rPr>
              <a:t>Affirmation of the </a:t>
            </a:r>
            <a:r>
              <a:rPr lang="en-US" sz="3067" b="1" dirty="0">
                <a:solidFill>
                  <a:srgbClr val="0000FF"/>
                </a:solidFill>
                <a:latin typeface="Xyngia"/>
                <a:cs typeface="Xyngia"/>
              </a:rPr>
              <a:t>marginalized</a:t>
            </a:r>
            <a:r>
              <a:rPr lang="en-US" sz="3067" dirty="0">
                <a:solidFill>
                  <a:srgbClr val="0000FF"/>
                </a:solidFill>
                <a:latin typeface="Xyngia"/>
                <a:cs typeface="Xyngia"/>
              </a:rPr>
              <a:t> </a:t>
            </a:r>
            <a:r>
              <a:rPr lang="en-US" sz="3067" dirty="0">
                <a:solidFill>
                  <a:prstClr val="black"/>
                </a:solidFill>
                <a:latin typeface="Xyngia"/>
                <a:cs typeface="Xyngia"/>
              </a:rPr>
              <a:t>(Luke 10:25-37; 38-42).</a:t>
            </a:r>
          </a:p>
          <a:p>
            <a:pPr marL="457178" indent="-457178" defTabSz="609459">
              <a:lnSpc>
                <a:spcPct val="120000"/>
              </a:lnSpc>
              <a:buFont typeface="Wingdings" charset="2"/>
              <a:buChar char="Ø"/>
              <a:defRPr/>
            </a:pPr>
            <a:r>
              <a:rPr lang="en-US" sz="3067" dirty="0">
                <a:solidFill>
                  <a:prstClr val="black"/>
                </a:solidFill>
                <a:latin typeface="Xyngia"/>
                <a:cs typeface="Xyngia"/>
              </a:rPr>
              <a:t>Respect for the physically challenged (Lev 19:14). </a:t>
            </a:r>
          </a:p>
          <a:p>
            <a:pPr marL="457178" indent="-457178" defTabSz="609459">
              <a:lnSpc>
                <a:spcPct val="120000"/>
              </a:lnSpc>
              <a:buFont typeface="Wingdings" charset="2"/>
              <a:buChar char="Ø"/>
              <a:defRPr/>
            </a:pPr>
            <a:r>
              <a:rPr lang="en-US" sz="3067" dirty="0">
                <a:solidFill>
                  <a:prstClr val="black"/>
                </a:solidFill>
                <a:latin typeface="Xyngia"/>
                <a:cs typeface="Xyngia"/>
              </a:rPr>
              <a:t>Diversity (minorities, Gentiles welcome; Rev 7:9).</a:t>
            </a:r>
          </a:p>
          <a:p>
            <a:pPr marL="457178" indent="-457178" defTabSz="609459">
              <a:lnSpc>
                <a:spcPct val="120000"/>
              </a:lnSpc>
              <a:buFont typeface="Wingdings" charset="2"/>
              <a:buChar char="Ø"/>
              <a:defRPr/>
            </a:pPr>
            <a:r>
              <a:rPr lang="en-US" sz="3067" dirty="0">
                <a:solidFill>
                  <a:prstClr val="black"/>
                </a:solidFill>
                <a:latin typeface="Xyngia"/>
                <a:cs typeface="Xyngia"/>
              </a:rPr>
              <a:t>We </a:t>
            </a:r>
            <a:r>
              <a:rPr lang="en-US" sz="3067" i="1" dirty="0">
                <a:solidFill>
                  <a:prstClr val="black"/>
                </a:solidFill>
                <a:latin typeface="Xyngia"/>
                <a:cs typeface="Xyngia"/>
              </a:rPr>
              <a:t>too</a:t>
            </a:r>
            <a:r>
              <a:rPr lang="en-US" sz="3067" dirty="0">
                <a:solidFill>
                  <a:prstClr val="black"/>
                </a:solidFill>
                <a:latin typeface="Xyngia"/>
                <a:cs typeface="Xyngia"/>
              </a:rPr>
              <a:t> are fellow seekers—we have not “arrived” </a:t>
            </a:r>
            <a:br>
              <a:rPr lang="en-US" sz="3067" dirty="0">
                <a:solidFill>
                  <a:prstClr val="black"/>
                </a:solidFill>
                <a:latin typeface="Xyngia"/>
                <a:cs typeface="Xyngia"/>
              </a:rPr>
            </a:br>
            <a:r>
              <a:rPr lang="en-US" sz="3067" dirty="0">
                <a:solidFill>
                  <a:prstClr val="black"/>
                </a:solidFill>
                <a:latin typeface="Xyngia"/>
                <a:cs typeface="Xyngia"/>
              </a:rPr>
              <a:t>(Psalm 27:28; Matt 6:33; Phil 3:12; </a:t>
            </a:r>
            <a:r>
              <a:rPr lang="en-US" sz="3067" dirty="0" err="1">
                <a:solidFill>
                  <a:prstClr val="black"/>
                </a:solidFill>
                <a:latin typeface="Xyngia"/>
                <a:cs typeface="Xyngia"/>
              </a:rPr>
              <a:t>Heb</a:t>
            </a:r>
            <a:r>
              <a:rPr lang="en-US" sz="3067" dirty="0">
                <a:solidFill>
                  <a:prstClr val="black"/>
                </a:solidFill>
                <a:latin typeface="Xyngia"/>
                <a:cs typeface="Xyngia"/>
              </a:rPr>
              <a:t> 11:14-16).</a:t>
            </a:r>
          </a:p>
        </p:txBody>
      </p:sp>
    </p:spTree>
    <p:extLst>
      <p:ext uri="{BB962C8B-B14F-4D97-AF65-F5344CB8AC3E}">
        <p14:creationId xmlns:p14="http://schemas.microsoft.com/office/powerpoint/2010/main" val="1482451104"/>
      </p:ext>
    </p:extLst>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909" y="326323"/>
            <a:ext cx="10985044" cy="6143861"/>
          </a:xfrm>
          <a:prstGeom prst="rect">
            <a:avLst/>
          </a:prstGeom>
        </p:spPr>
        <p:txBody>
          <a:bodyPr wrap="square">
            <a:spAutoFit/>
          </a:bodyPr>
          <a:lstStyle/>
          <a:p>
            <a:pPr algn="ctr" defTabSz="609459">
              <a:defRPr/>
            </a:pPr>
            <a:r>
              <a:rPr lang="en-US" sz="3600" b="1" cap="small" dirty="0">
                <a:solidFill>
                  <a:srgbClr val="0000FF"/>
                </a:solidFill>
                <a:latin typeface="Xyngia"/>
                <a:cs typeface="Xyngia"/>
              </a:rPr>
              <a:t>Strategy 2:  Emphasize commonality </a:t>
            </a:r>
          </a:p>
          <a:p>
            <a:pPr algn="ctr" defTabSz="609459">
              <a:defRPr/>
            </a:pPr>
            <a:endParaRPr lang="en-US" sz="2933" dirty="0">
              <a:solidFill>
                <a:prstClr val="black"/>
              </a:solidFill>
              <a:latin typeface="Xyngia"/>
              <a:cs typeface="Xyngia"/>
            </a:endParaRPr>
          </a:p>
          <a:p>
            <a:pPr marL="457178" indent="-457178" defTabSz="609459">
              <a:lnSpc>
                <a:spcPct val="120000"/>
              </a:lnSpc>
              <a:buFont typeface="Wingdings" charset="2"/>
              <a:buChar char="Ø"/>
              <a:defRPr/>
            </a:pPr>
            <a:r>
              <a:rPr lang="en-US" sz="3067" dirty="0">
                <a:solidFill>
                  <a:prstClr val="black"/>
                </a:solidFill>
                <a:latin typeface="Xyngia"/>
                <a:cs typeface="Xyngia"/>
              </a:rPr>
              <a:t>We too are suspicious of the system (Matt 23)—and the political system (“Go tell that fox…”, Luke 13). Jesus’ hardest challenges were to religious leaders (John 3:9).</a:t>
            </a:r>
          </a:p>
          <a:p>
            <a:pPr marL="457178" indent="-457178" defTabSz="609459">
              <a:lnSpc>
                <a:spcPct val="120000"/>
              </a:lnSpc>
              <a:buFont typeface="Wingdings" charset="2"/>
              <a:buChar char="Ø"/>
              <a:defRPr/>
            </a:pPr>
            <a:r>
              <a:rPr lang="en-US" sz="3067" dirty="0">
                <a:solidFill>
                  <a:prstClr val="black"/>
                </a:solidFill>
                <a:latin typeface="Xyngia"/>
                <a:cs typeface="Xyngia"/>
              </a:rPr>
              <a:t>The Bible affirms ecology (Gen 1:28). </a:t>
            </a:r>
          </a:p>
          <a:p>
            <a:pPr marL="457178" indent="-457178" defTabSz="609459">
              <a:lnSpc>
                <a:spcPct val="120000"/>
              </a:lnSpc>
              <a:buFont typeface="Wingdings" charset="2"/>
              <a:buChar char="Ø"/>
              <a:defRPr/>
            </a:pPr>
            <a:r>
              <a:rPr lang="en-US" sz="3067" dirty="0">
                <a:solidFill>
                  <a:prstClr val="black"/>
                </a:solidFill>
                <a:latin typeface="Xyngia"/>
                <a:cs typeface="Xyngia"/>
              </a:rPr>
              <a:t>Affirmation of the marginalized (Luke 10:25-37; 38-42).</a:t>
            </a:r>
          </a:p>
          <a:p>
            <a:pPr marL="457178" indent="-457178" defTabSz="609459">
              <a:lnSpc>
                <a:spcPct val="120000"/>
              </a:lnSpc>
              <a:buFont typeface="Wingdings" charset="2"/>
              <a:buChar char="Ø"/>
              <a:defRPr/>
            </a:pPr>
            <a:r>
              <a:rPr lang="en-US" sz="3067" dirty="0">
                <a:solidFill>
                  <a:prstClr val="black"/>
                </a:solidFill>
                <a:latin typeface="Xyngia"/>
                <a:cs typeface="Xyngia"/>
              </a:rPr>
              <a:t>Respect for the </a:t>
            </a:r>
            <a:r>
              <a:rPr lang="en-US" sz="3067" b="1" dirty="0">
                <a:solidFill>
                  <a:srgbClr val="0020E8"/>
                </a:solidFill>
                <a:latin typeface="Xyngia"/>
                <a:cs typeface="Xyngia"/>
              </a:rPr>
              <a:t>physically challenged </a:t>
            </a:r>
            <a:r>
              <a:rPr lang="en-US" sz="3067" dirty="0">
                <a:solidFill>
                  <a:prstClr val="black"/>
                </a:solidFill>
                <a:latin typeface="Xyngia"/>
                <a:cs typeface="Xyngia"/>
              </a:rPr>
              <a:t>(Lev 19:14). </a:t>
            </a:r>
          </a:p>
          <a:p>
            <a:pPr marL="457178" indent="-457178" defTabSz="609459">
              <a:lnSpc>
                <a:spcPct val="120000"/>
              </a:lnSpc>
              <a:buFont typeface="Wingdings" charset="2"/>
              <a:buChar char="Ø"/>
              <a:defRPr/>
            </a:pPr>
            <a:r>
              <a:rPr lang="en-US" sz="3067" dirty="0">
                <a:latin typeface="Xyngia"/>
                <a:cs typeface="Xyngia"/>
              </a:rPr>
              <a:t>Diversity</a:t>
            </a:r>
            <a:r>
              <a:rPr lang="en-US" sz="3067" dirty="0">
                <a:solidFill>
                  <a:prstClr val="black"/>
                </a:solidFill>
                <a:latin typeface="Xyngia"/>
                <a:cs typeface="Xyngia"/>
              </a:rPr>
              <a:t> (minorities, Gentiles welcome; Rev 7:9).</a:t>
            </a:r>
          </a:p>
          <a:p>
            <a:pPr marL="457178" indent="-457178" defTabSz="609459">
              <a:lnSpc>
                <a:spcPct val="120000"/>
              </a:lnSpc>
              <a:buFont typeface="Wingdings" charset="2"/>
              <a:buChar char="Ø"/>
              <a:defRPr/>
            </a:pPr>
            <a:r>
              <a:rPr lang="en-US" sz="3067" dirty="0">
                <a:solidFill>
                  <a:prstClr val="black"/>
                </a:solidFill>
                <a:latin typeface="Xyngia"/>
                <a:cs typeface="Xyngia"/>
              </a:rPr>
              <a:t>We </a:t>
            </a:r>
            <a:r>
              <a:rPr lang="en-US" sz="3067" i="1" dirty="0">
                <a:solidFill>
                  <a:prstClr val="black"/>
                </a:solidFill>
                <a:latin typeface="Xyngia"/>
                <a:cs typeface="Xyngia"/>
              </a:rPr>
              <a:t>too</a:t>
            </a:r>
            <a:r>
              <a:rPr lang="en-US" sz="3067" dirty="0">
                <a:solidFill>
                  <a:prstClr val="black"/>
                </a:solidFill>
                <a:latin typeface="Xyngia"/>
                <a:cs typeface="Xyngia"/>
              </a:rPr>
              <a:t> are fellow seekers—we have not “arrived” </a:t>
            </a:r>
            <a:br>
              <a:rPr lang="en-US" sz="3067" dirty="0">
                <a:solidFill>
                  <a:prstClr val="black"/>
                </a:solidFill>
                <a:latin typeface="Xyngia"/>
                <a:cs typeface="Xyngia"/>
              </a:rPr>
            </a:br>
            <a:r>
              <a:rPr lang="en-US" sz="3067" dirty="0">
                <a:solidFill>
                  <a:prstClr val="black"/>
                </a:solidFill>
                <a:latin typeface="Xyngia"/>
                <a:cs typeface="Xyngia"/>
              </a:rPr>
              <a:t>(Psalm 27:28; Matt 6:33; Phil 3:12; </a:t>
            </a:r>
            <a:r>
              <a:rPr lang="en-US" sz="3067" dirty="0" err="1">
                <a:solidFill>
                  <a:prstClr val="black"/>
                </a:solidFill>
                <a:latin typeface="Xyngia"/>
                <a:cs typeface="Xyngia"/>
              </a:rPr>
              <a:t>Heb</a:t>
            </a:r>
            <a:r>
              <a:rPr lang="en-US" sz="3067" dirty="0">
                <a:solidFill>
                  <a:prstClr val="black"/>
                </a:solidFill>
                <a:latin typeface="Xyngia"/>
                <a:cs typeface="Xyngia"/>
              </a:rPr>
              <a:t> 11:14-16).</a:t>
            </a:r>
          </a:p>
        </p:txBody>
      </p:sp>
    </p:spTree>
    <p:extLst>
      <p:ext uri="{BB962C8B-B14F-4D97-AF65-F5344CB8AC3E}">
        <p14:creationId xmlns:p14="http://schemas.microsoft.com/office/powerpoint/2010/main" val="2019860675"/>
      </p:ext>
    </p:extLst>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909" y="326323"/>
            <a:ext cx="10985044" cy="6143861"/>
          </a:xfrm>
          <a:prstGeom prst="rect">
            <a:avLst/>
          </a:prstGeom>
        </p:spPr>
        <p:txBody>
          <a:bodyPr wrap="square">
            <a:spAutoFit/>
          </a:bodyPr>
          <a:lstStyle/>
          <a:p>
            <a:pPr algn="ctr" defTabSz="609459">
              <a:defRPr/>
            </a:pPr>
            <a:r>
              <a:rPr lang="en-US" sz="3600" b="1" cap="small" dirty="0">
                <a:solidFill>
                  <a:srgbClr val="0000FF"/>
                </a:solidFill>
                <a:latin typeface="Xyngia"/>
                <a:cs typeface="Xyngia"/>
              </a:rPr>
              <a:t>Strategy 2:  Emphasize commonality </a:t>
            </a:r>
          </a:p>
          <a:p>
            <a:pPr algn="ctr" defTabSz="609459">
              <a:defRPr/>
            </a:pPr>
            <a:endParaRPr lang="en-US" sz="2933" dirty="0">
              <a:solidFill>
                <a:prstClr val="black"/>
              </a:solidFill>
              <a:latin typeface="Xyngia"/>
              <a:cs typeface="Xyngia"/>
            </a:endParaRPr>
          </a:p>
          <a:p>
            <a:pPr marL="457178" indent="-457178" defTabSz="609459">
              <a:lnSpc>
                <a:spcPct val="120000"/>
              </a:lnSpc>
              <a:buFont typeface="Wingdings" charset="2"/>
              <a:buChar char="Ø"/>
              <a:defRPr/>
            </a:pPr>
            <a:r>
              <a:rPr lang="en-US" sz="3067" dirty="0">
                <a:solidFill>
                  <a:prstClr val="black"/>
                </a:solidFill>
                <a:latin typeface="Xyngia"/>
                <a:cs typeface="Xyngia"/>
              </a:rPr>
              <a:t>We too are suspicious of the system (Matt 23)—and the political system (“Go tell that fox…”, Luke 13). Jesus’ hardest challenges were to religious leaders (John 3:9).</a:t>
            </a:r>
          </a:p>
          <a:p>
            <a:pPr marL="457178" indent="-457178" defTabSz="609459">
              <a:lnSpc>
                <a:spcPct val="120000"/>
              </a:lnSpc>
              <a:buFont typeface="Wingdings" charset="2"/>
              <a:buChar char="Ø"/>
              <a:defRPr/>
            </a:pPr>
            <a:r>
              <a:rPr lang="en-US" sz="3067" dirty="0">
                <a:solidFill>
                  <a:prstClr val="black"/>
                </a:solidFill>
                <a:latin typeface="Xyngia"/>
                <a:cs typeface="Xyngia"/>
              </a:rPr>
              <a:t>The Bible affirms ecology (Gen 1:28). </a:t>
            </a:r>
          </a:p>
          <a:p>
            <a:pPr marL="457178" indent="-457178" defTabSz="609459">
              <a:lnSpc>
                <a:spcPct val="120000"/>
              </a:lnSpc>
              <a:buFont typeface="Wingdings" charset="2"/>
              <a:buChar char="Ø"/>
              <a:defRPr/>
            </a:pPr>
            <a:r>
              <a:rPr lang="en-US" sz="3067" dirty="0">
                <a:solidFill>
                  <a:prstClr val="black"/>
                </a:solidFill>
                <a:latin typeface="Xyngia"/>
                <a:cs typeface="Xyngia"/>
              </a:rPr>
              <a:t>Affirmation of the marginalized (Luke 10:25-37; 38-42).</a:t>
            </a:r>
          </a:p>
          <a:p>
            <a:pPr marL="457178" indent="-457178" defTabSz="609459">
              <a:lnSpc>
                <a:spcPct val="120000"/>
              </a:lnSpc>
              <a:buFont typeface="Wingdings" charset="2"/>
              <a:buChar char="Ø"/>
              <a:defRPr/>
            </a:pPr>
            <a:r>
              <a:rPr lang="en-US" sz="3067" dirty="0">
                <a:solidFill>
                  <a:prstClr val="black"/>
                </a:solidFill>
                <a:latin typeface="Xyngia"/>
                <a:cs typeface="Xyngia"/>
              </a:rPr>
              <a:t>Respect for the physically challenged (Lev 19:14). </a:t>
            </a:r>
          </a:p>
          <a:p>
            <a:pPr marL="457178" indent="-457178" defTabSz="609459">
              <a:lnSpc>
                <a:spcPct val="120000"/>
              </a:lnSpc>
              <a:buFont typeface="Wingdings" charset="2"/>
              <a:buChar char="Ø"/>
              <a:defRPr/>
            </a:pPr>
            <a:r>
              <a:rPr lang="en-US" sz="3067" b="1" dirty="0">
                <a:solidFill>
                  <a:srgbClr val="0432FF"/>
                </a:solidFill>
                <a:latin typeface="Xyngia"/>
                <a:cs typeface="Xyngia"/>
              </a:rPr>
              <a:t>Diversity</a:t>
            </a:r>
            <a:r>
              <a:rPr lang="en-US" sz="3067" dirty="0">
                <a:solidFill>
                  <a:prstClr val="black"/>
                </a:solidFill>
                <a:latin typeface="Xyngia"/>
                <a:cs typeface="Xyngia"/>
              </a:rPr>
              <a:t> (minorities, Gentiles welcome; Rev 7:9).</a:t>
            </a:r>
          </a:p>
          <a:p>
            <a:pPr marL="457178" indent="-457178" defTabSz="609459">
              <a:lnSpc>
                <a:spcPct val="120000"/>
              </a:lnSpc>
              <a:buFont typeface="Wingdings" charset="2"/>
              <a:buChar char="Ø"/>
              <a:defRPr/>
            </a:pPr>
            <a:r>
              <a:rPr lang="en-US" sz="3067" dirty="0">
                <a:solidFill>
                  <a:prstClr val="black"/>
                </a:solidFill>
                <a:latin typeface="Xyngia"/>
                <a:cs typeface="Xyngia"/>
              </a:rPr>
              <a:t>We </a:t>
            </a:r>
            <a:r>
              <a:rPr lang="en-US" sz="3067" i="1" dirty="0">
                <a:solidFill>
                  <a:prstClr val="black"/>
                </a:solidFill>
                <a:latin typeface="Xyngia"/>
                <a:cs typeface="Xyngia"/>
              </a:rPr>
              <a:t>too</a:t>
            </a:r>
            <a:r>
              <a:rPr lang="en-US" sz="3067" dirty="0">
                <a:solidFill>
                  <a:prstClr val="black"/>
                </a:solidFill>
                <a:latin typeface="Xyngia"/>
                <a:cs typeface="Xyngia"/>
              </a:rPr>
              <a:t> are fellow seekers—we have not “arrived” </a:t>
            </a:r>
            <a:br>
              <a:rPr lang="en-US" sz="3067" dirty="0">
                <a:solidFill>
                  <a:prstClr val="black"/>
                </a:solidFill>
                <a:latin typeface="Xyngia"/>
                <a:cs typeface="Xyngia"/>
              </a:rPr>
            </a:br>
            <a:r>
              <a:rPr lang="en-US" sz="3067" dirty="0">
                <a:solidFill>
                  <a:prstClr val="black"/>
                </a:solidFill>
                <a:latin typeface="Xyngia"/>
                <a:cs typeface="Xyngia"/>
              </a:rPr>
              <a:t>(Psalm 27:28; Matt 6:33; Phil 3:12; </a:t>
            </a:r>
            <a:r>
              <a:rPr lang="en-US" sz="3067" dirty="0" err="1">
                <a:solidFill>
                  <a:prstClr val="black"/>
                </a:solidFill>
                <a:latin typeface="Xyngia"/>
                <a:cs typeface="Xyngia"/>
              </a:rPr>
              <a:t>Heb</a:t>
            </a:r>
            <a:r>
              <a:rPr lang="en-US" sz="3067" dirty="0">
                <a:solidFill>
                  <a:prstClr val="black"/>
                </a:solidFill>
                <a:latin typeface="Xyngia"/>
                <a:cs typeface="Xyngia"/>
              </a:rPr>
              <a:t> 11:14-16).</a:t>
            </a:r>
          </a:p>
        </p:txBody>
      </p:sp>
    </p:spTree>
    <p:extLst>
      <p:ext uri="{BB962C8B-B14F-4D97-AF65-F5344CB8AC3E}">
        <p14:creationId xmlns:p14="http://schemas.microsoft.com/office/powerpoint/2010/main" val="3628087359"/>
      </p:ext>
    </p:extLst>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909" y="326323"/>
            <a:ext cx="10985044" cy="6143861"/>
          </a:xfrm>
          <a:prstGeom prst="rect">
            <a:avLst/>
          </a:prstGeom>
        </p:spPr>
        <p:txBody>
          <a:bodyPr wrap="square">
            <a:spAutoFit/>
          </a:bodyPr>
          <a:lstStyle/>
          <a:p>
            <a:pPr algn="ctr" defTabSz="609459">
              <a:defRPr/>
            </a:pPr>
            <a:r>
              <a:rPr lang="en-US" sz="3600" b="1" cap="small" dirty="0">
                <a:solidFill>
                  <a:srgbClr val="0000FF"/>
                </a:solidFill>
                <a:latin typeface="Xyngia"/>
                <a:cs typeface="Xyngia"/>
              </a:rPr>
              <a:t>Strategy 2:  Emphasize commonality </a:t>
            </a:r>
          </a:p>
          <a:p>
            <a:pPr algn="ctr" defTabSz="609459">
              <a:defRPr/>
            </a:pPr>
            <a:endParaRPr lang="en-US" sz="2933" dirty="0">
              <a:solidFill>
                <a:prstClr val="black"/>
              </a:solidFill>
              <a:latin typeface="Xyngia"/>
              <a:cs typeface="Xyngia"/>
            </a:endParaRPr>
          </a:p>
          <a:p>
            <a:pPr marL="457178" indent="-457178" defTabSz="609459">
              <a:lnSpc>
                <a:spcPct val="120000"/>
              </a:lnSpc>
              <a:buFont typeface="Wingdings" charset="2"/>
              <a:buChar char="Ø"/>
              <a:defRPr/>
            </a:pPr>
            <a:r>
              <a:rPr lang="en-US" sz="3067" dirty="0">
                <a:solidFill>
                  <a:prstClr val="black"/>
                </a:solidFill>
                <a:latin typeface="Xyngia"/>
                <a:cs typeface="Xyngia"/>
              </a:rPr>
              <a:t>We too are suspicious of the system (Matt 23)—and the political system (“Go tell that fox…”, Luke 13). Jesus’ hardest challenges were to religious leaders (John 3:9).</a:t>
            </a:r>
          </a:p>
          <a:p>
            <a:pPr marL="457178" indent="-457178" defTabSz="609459">
              <a:lnSpc>
                <a:spcPct val="120000"/>
              </a:lnSpc>
              <a:buFont typeface="Wingdings" charset="2"/>
              <a:buChar char="Ø"/>
              <a:defRPr/>
            </a:pPr>
            <a:r>
              <a:rPr lang="en-US" sz="3067" dirty="0">
                <a:solidFill>
                  <a:prstClr val="black"/>
                </a:solidFill>
                <a:latin typeface="Xyngia"/>
                <a:cs typeface="Xyngia"/>
              </a:rPr>
              <a:t>The Bible affirms ecology (Gen 1:28). </a:t>
            </a:r>
          </a:p>
          <a:p>
            <a:pPr marL="457178" indent="-457178" defTabSz="609459">
              <a:lnSpc>
                <a:spcPct val="120000"/>
              </a:lnSpc>
              <a:buFont typeface="Wingdings" charset="2"/>
              <a:buChar char="Ø"/>
              <a:defRPr/>
            </a:pPr>
            <a:r>
              <a:rPr lang="en-US" sz="3067" dirty="0">
                <a:solidFill>
                  <a:prstClr val="black"/>
                </a:solidFill>
                <a:latin typeface="Xyngia"/>
                <a:cs typeface="Xyngia"/>
              </a:rPr>
              <a:t>Affirmation of marginalized (Luke 10:25-37; 38-42).</a:t>
            </a:r>
          </a:p>
          <a:p>
            <a:pPr marL="457178" indent="-457178" defTabSz="609459">
              <a:lnSpc>
                <a:spcPct val="120000"/>
              </a:lnSpc>
              <a:buFont typeface="Wingdings" charset="2"/>
              <a:buChar char="Ø"/>
              <a:defRPr/>
            </a:pPr>
            <a:r>
              <a:rPr lang="en-US" sz="3067" dirty="0">
                <a:solidFill>
                  <a:prstClr val="black"/>
                </a:solidFill>
                <a:latin typeface="Xyngia"/>
                <a:cs typeface="Xyngia"/>
              </a:rPr>
              <a:t>Respect for the physically challenged (Lev 19:14). </a:t>
            </a:r>
          </a:p>
          <a:p>
            <a:pPr marL="457178" indent="-457178" defTabSz="609459">
              <a:lnSpc>
                <a:spcPct val="120000"/>
              </a:lnSpc>
              <a:buFont typeface="Wingdings" charset="2"/>
              <a:buChar char="Ø"/>
              <a:defRPr/>
            </a:pPr>
            <a:r>
              <a:rPr lang="en-US" sz="3067" dirty="0">
                <a:solidFill>
                  <a:prstClr val="black"/>
                </a:solidFill>
                <a:latin typeface="Xyngia"/>
                <a:cs typeface="Xyngia"/>
              </a:rPr>
              <a:t>Diversity (minorities, Gentiles welcome; Rev 7:9).</a:t>
            </a:r>
          </a:p>
          <a:p>
            <a:pPr marL="457178" indent="-457178" defTabSz="609459">
              <a:lnSpc>
                <a:spcPct val="120000"/>
              </a:lnSpc>
              <a:buFont typeface="Wingdings" charset="2"/>
              <a:buChar char="Ø"/>
              <a:defRPr/>
            </a:pPr>
            <a:r>
              <a:rPr lang="en-US" sz="3067" dirty="0">
                <a:solidFill>
                  <a:prstClr val="black"/>
                </a:solidFill>
                <a:latin typeface="Xyngia"/>
                <a:cs typeface="Xyngia"/>
              </a:rPr>
              <a:t>We </a:t>
            </a:r>
            <a:r>
              <a:rPr lang="en-US" sz="3067" i="1" dirty="0">
                <a:solidFill>
                  <a:prstClr val="black"/>
                </a:solidFill>
                <a:latin typeface="Xyngia"/>
                <a:cs typeface="Xyngia"/>
              </a:rPr>
              <a:t>too</a:t>
            </a:r>
            <a:r>
              <a:rPr lang="en-US" sz="3067" dirty="0">
                <a:solidFill>
                  <a:prstClr val="black"/>
                </a:solidFill>
                <a:latin typeface="Xyngia"/>
                <a:cs typeface="Xyngia"/>
              </a:rPr>
              <a:t> are </a:t>
            </a:r>
            <a:r>
              <a:rPr lang="en-US" sz="3067" b="1" dirty="0">
                <a:solidFill>
                  <a:srgbClr val="0000FF"/>
                </a:solidFill>
                <a:latin typeface="Xyngia"/>
                <a:cs typeface="Xyngia"/>
              </a:rPr>
              <a:t>fellow seekers</a:t>
            </a:r>
            <a:r>
              <a:rPr lang="en-US" sz="3067" dirty="0">
                <a:solidFill>
                  <a:prstClr val="black"/>
                </a:solidFill>
                <a:latin typeface="Xyngia"/>
                <a:cs typeface="Xyngia"/>
              </a:rPr>
              <a:t>—we have not “arrived” </a:t>
            </a:r>
            <a:br>
              <a:rPr lang="en-US" sz="3067" dirty="0">
                <a:solidFill>
                  <a:prstClr val="black"/>
                </a:solidFill>
                <a:latin typeface="Xyngia"/>
                <a:cs typeface="Xyngia"/>
              </a:rPr>
            </a:br>
            <a:r>
              <a:rPr lang="en-US" sz="3067" dirty="0">
                <a:solidFill>
                  <a:prstClr val="black"/>
                </a:solidFill>
                <a:latin typeface="Xyngia"/>
                <a:cs typeface="Xyngia"/>
              </a:rPr>
              <a:t>(Psalm 27:28; Matt 6:33; Phil 3:12; </a:t>
            </a:r>
            <a:r>
              <a:rPr lang="en-US" sz="3067" dirty="0" err="1">
                <a:solidFill>
                  <a:prstClr val="black"/>
                </a:solidFill>
                <a:latin typeface="Xyngia"/>
                <a:cs typeface="Xyngia"/>
              </a:rPr>
              <a:t>Heb</a:t>
            </a:r>
            <a:r>
              <a:rPr lang="en-US" sz="3067" dirty="0">
                <a:solidFill>
                  <a:prstClr val="black"/>
                </a:solidFill>
                <a:latin typeface="Xyngia"/>
                <a:cs typeface="Xyngia"/>
              </a:rPr>
              <a:t> 11:14-16).</a:t>
            </a:r>
          </a:p>
        </p:txBody>
      </p:sp>
    </p:spTree>
    <p:extLst>
      <p:ext uri="{BB962C8B-B14F-4D97-AF65-F5344CB8AC3E}">
        <p14:creationId xmlns:p14="http://schemas.microsoft.com/office/powerpoint/2010/main" val="227939440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965566" y="1059785"/>
            <a:ext cx="10005485" cy="3478068"/>
          </a:xfrm>
          <a:prstGeom prst="rect">
            <a:avLst/>
          </a:prstGeom>
        </p:spPr>
        <p:txBody>
          <a:bodyPr wrap="square">
            <a:spAutoFit/>
          </a:bodyPr>
          <a:lstStyle/>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5467" b="0" i="0" u="none" strike="noStrike" kern="1200" cap="none" spc="0" normalizeH="0" baseline="0" noProof="0" dirty="0">
                <a:ln>
                  <a:noFill/>
                </a:ln>
                <a:solidFill>
                  <a:prstClr val="black"/>
                </a:solidFill>
                <a:effectLst/>
                <a:uLnTx/>
                <a:uFillTx/>
                <a:latin typeface="Xyngia"/>
                <a:ea typeface="Helvetica Neue Medium"/>
                <a:cs typeface="Xyngia"/>
              </a:rPr>
              <a:t>What’s the big deal? </a:t>
            </a: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4933" b="0" i="0" u="none" strike="noStrike" kern="1200" cap="none" spc="0" normalizeH="0" baseline="0" noProof="0" dirty="0">
              <a:ln>
                <a:noFill/>
              </a:ln>
              <a:solidFill>
                <a:prstClr val="black"/>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3867" b="0" i="0" u="none" strike="noStrike" kern="1200" cap="none" spc="0" normalizeH="0" baseline="0" noProof="0" dirty="0">
                <a:ln>
                  <a:noFill/>
                </a:ln>
                <a:solidFill>
                  <a:srgbClr val="FFFFFF"/>
                </a:solidFill>
                <a:effectLst/>
                <a:uLnTx/>
                <a:uFillTx/>
                <a:latin typeface="Xyngia"/>
                <a:ea typeface="Helvetica Neue Medium"/>
                <a:cs typeface="Xyngia"/>
              </a:rPr>
              <a:t>PM thinking has </a:t>
            </a:r>
            <a:r>
              <a:rPr kumimoji="0" lang="en-US" sz="3867" b="0" i="1" u="none" strike="noStrike" kern="1200" cap="none" spc="0" normalizeH="0" baseline="0" noProof="0" dirty="0">
                <a:ln>
                  <a:noFill/>
                </a:ln>
                <a:solidFill>
                  <a:srgbClr val="FFFFFF"/>
                </a:solidFill>
                <a:effectLst/>
                <a:uLnTx/>
                <a:uFillTx/>
                <a:latin typeface="Xyngia"/>
                <a:ea typeface="Helvetica Neue Medium"/>
                <a:cs typeface="Xyngia"/>
              </a:rPr>
              <a:t>already</a:t>
            </a:r>
            <a:r>
              <a:rPr kumimoji="0" lang="en-US" sz="3867" b="0" i="0" u="none" strike="noStrike" kern="1200" cap="none" spc="0" normalizeH="0" baseline="0" noProof="0" dirty="0">
                <a:ln>
                  <a:noFill/>
                </a:ln>
                <a:solidFill>
                  <a:srgbClr val="FFFFFF"/>
                </a:solidFill>
                <a:effectLst/>
                <a:uLnTx/>
                <a:uFillTx/>
                <a:latin typeface="Xyngia"/>
                <a:ea typeface="Helvetica Neue Medium"/>
                <a:cs typeface="Xyngia"/>
              </a:rPr>
              <a:t> affected your church youth group, campus ministry, younger singles and families….</a:t>
            </a:r>
          </a:p>
        </p:txBody>
      </p:sp>
    </p:spTree>
    <p:extLst>
      <p:ext uri="{BB962C8B-B14F-4D97-AF65-F5344CB8AC3E}">
        <p14:creationId xmlns:p14="http://schemas.microsoft.com/office/powerpoint/2010/main" val="1277066254"/>
      </p:ext>
    </p:extLst>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3360" y="1143789"/>
            <a:ext cx="10056928" cy="1077218"/>
          </a:xfrm>
          <a:prstGeom prst="rect">
            <a:avLst/>
          </a:prstGeom>
        </p:spPr>
        <p:txBody>
          <a:bodyPr wrap="square">
            <a:spAutoFit/>
          </a:bodyPr>
          <a:lstStyle/>
          <a:p>
            <a:pPr defTabSz="609459">
              <a:defRPr/>
            </a:pPr>
            <a:r>
              <a:rPr lang="en-US" sz="3200" dirty="0">
                <a:solidFill>
                  <a:prstClr val="black"/>
                </a:solidFill>
                <a:latin typeface="Calibri"/>
              </a:rPr>
              <a:t>We have </a:t>
            </a:r>
            <a:r>
              <a:rPr lang="en-US" sz="3200" b="1" dirty="0">
                <a:solidFill>
                  <a:srgbClr val="0000FF"/>
                </a:solidFill>
                <a:latin typeface="Calibri"/>
              </a:rPr>
              <a:t>much in common </a:t>
            </a:r>
            <a:r>
              <a:rPr lang="en-US" sz="3200" dirty="0">
                <a:solidFill>
                  <a:prstClr val="black"/>
                </a:solidFill>
                <a:latin typeface="Calibri"/>
              </a:rPr>
              <a:t>with PMs; many of their observations are accurate, or contain a kernel of truth.</a:t>
            </a:r>
          </a:p>
        </p:txBody>
      </p:sp>
    </p:spTree>
    <p:extLst>
      <p:ext uri="{BB962C8B-B14F-4D97-AF65-F5344CB8AC3E}">
        <p14:creationId xmlns:p14="http://schemas.microsoft.com/office/powerpoint/2010/main" val="1813734601"/>
      </p:ext>
    </p:extLst>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3360" y="1143762"/>
            <a:ext cx="10056928" cy="3539430"/>
          </a:xfrm>
          <a:prstGeom prst="rect">
            <a:avLst/>
          </a:prstGeom>
        </p:spPr>
        <p:txBody>
          <a:bodyPr wrap="square">
            <a:spAutoFit/>
          </a:bodyPr>
          <a:lstStyle/>
          <a:p>
            <a:pPr defTabSz="609459">
              <a:defRPr/>
            </a:pPr>
            <a:r>
              <a:rPr lang="en-US" sz="3200" dirty="0">
                <a:solidFill>
                  <a:prstClr val="black"/>
                </a:solidFill>
                <a:latin typeface="Calibri"/>
              </a:rPr>
              <a:t>We have </a:t>
            </a:r>
            <a:r>
              <a:rPr lang="en-US" sz="3200" b="1" dirty="0">
                <a:solidFill>
                  <a:srgbClr val="0000FF"/>
                </a:solidFill>
                <a:latin typeface="Calibri"/>
              </a:rPr>
              <a:t>much in common </a:t>
            </a:r>
            <a:r>
              <a:rPr lang="en-US" sz="3200" dirty="0">
                <a:solidFill>
                  <a:prstClr val="black"/>
                </a:solidFill>
                <a:latin typeface="Calibri"/>
              </a:rPr>
              <a:t>with PMs; many of their observations are accurate, or contain a kernel of truth.</a:t>
            </a:r>
          </a:p>
          <a:p>
            <a:pPr defTabSz="609459">
              <a:defRPr/>
            </a:pPr>
            <a:endParaRPr lang="en-US" sz="3200" dirty="0">
              <a:solidFill>
                <a:prstClr val="black"/>
              </a:solidFill>
              <a:latin typeface="Calibri"/>
            </a:endParaRPr>
          </a:p>
          <a:p>
            <a:pPr defTabSz="609459">
              <a:defRPr/>
            </a:pPr>
            <a:r>
              <a:rPr lang="en-US" sz="3200" dirty="0">
                <a:solidFill>
                  <a:prstClr val="black"/>
                </a:solidFill>
                <a:latin typeface="Calibri"/>
              </a:rPr>
              <a:t>Let’s show </a:t>
            </a:r>
            <a:r>
              <a:rPr lang="en-US" sz="3200" b="1" dirty="0">
                <a:solidFill>
                  <a:srgbClr val="0000FF"/>
                </a:solidFill>
                <a:latin typeface="Calibri"/>
              </a:rPr>
              <a:t>respect</a:t>
            </a:r>
            <a:r>
              <a:rPr lang="en-US" sz="3200" dirty="0">
                <a:solidFill>
                  <a:prstClr val="black"/>
                </a:solidFill>
                <a:latin typeface="Calibri"/>
              </a:rPr>
              <a:t> (1 Pet 3:14-16). No room for patronizing comments—or whining about the younger generation – which every older generation, going back millennia, seems to have done! </a:t>
            </a:r>
          </a:p>
        </p:txBody>
      </p:sp>
    </p:spTree>
    <p:extLst>
      <p:ext uri="{BB962C8B-B14F-4D97-AF65-F5344CB8AC3E}">
        <p14:creationId xmlns:p14="http://schemas.microsoft.com/office/powerpoint/2010/main" val="2876165323"/>
      </p:ext>
    </p:extLst>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3360" y="457987"/>
            <a:ext cx="10056928" cy="646331"/>
          </a:xfrm>
          <a:prstGeom prst="rect">
            <a:avLst/>
          </a:prstGeom>
        </p:spPr>
        <p:txBody>
          <a:bodyPr wrap="square">
            <a:spAutoFit/>
          </a:bodyPr>
          <a:lstStyle/>
          <a:p>
            <a:pPr algn="ctr" defTabSz="609459"/>
            <a:r>
              <a:rPr lang="en-US" sz="3600" b="1" cap="small" dirty="0">
                <a:solidFill>
                  <a:srgbClr val="0000FF"/>
                </a:solidFill>
                <a:latin typeface="Xyngia"/>
                <a:cs typeface="Xyngia"/>
              </a:rPr>
              <a:t>Strategy 3:  Critique Culture &amp; Church</a:t>
            </a:r>
            <a:endParaRPr lang="en-US" sz="3600" cap="small" dirty="0">
              <a:solidFill>
                <a:srgbClr val="0000FF"/>
              </a:solidFill>
              <a:latin typeface="Xyngia"/>
              <a:cs typeface="Xyngia"/>
            </a:endParaRPr>
          </a:p>
        </p:txBody>
      </p:sp>
    </p:spTree>
    <p:extLst>
      <p:ext uri="{BB962C8B-B14F-4D97-AF65-F5344CB8AC3E}">
        <p14:creationId xmlns:p14="http://schemas.microsoft.com/office/powerpoint/2010/main" val="2548017578"/>
      </p:ext>
    </p:extLst>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3360" y="457995"/>
            <a:ext cx="10056928" cy="1528560"/>
          </a:xfrm>
          <a:prstGeom prst="rect">
            <a:avLst/>
          </a:prstGeom>
        </p:spPr>
        <p:txBody>
          <a:bodyPr wrap="square">
            <a:spAutoFit/>
          </a:bodyPr>
          <a:lstStyle/>
          <a:p>
            <a:pPr algn="ctr" defTabSz="609459"/>
            <a:r>
              <a:rPr lang="en-US" sz="3600" b="1" cap="small" dirty="0">
                <a:solidFill>
                  <a:srgbClr val="0000FF"/>
                </a:solidFill>
                <a:latin typeface="Xyngia"/>
                <a:cs typeface="Xyngia"/>
              </a:rPr>
              <a:t>Strategy 3:  Critique Culture &amp; Church</a:t>
            </a:r>
            <a:endParaRPr lang="en-US" sz="3600" cap="small" dirty="0">
              <a:solidFill>
                <a:srgbClr val="0000FF"/>
              </a:solidFill>
              <a:latin typeface="Xyngia"/>
              <a:cs typeface="Xyngia"/>
            </a:endParaRPr>
          </a:p>
          <a:p>
            <a:pPr marL="609459" lvl="1" defTabSz="609459"/>
            <a:endParaRPr lang="en-US" sz="2400" dirty="0">
              <a:solidFill>
                <a:prstClr val="black"/>
              </a:solidFill>
              <a:latin typeface="Xyngia"/>
              <a:cs typeface="Xyngia"/>
            </a:endParaRPr>
          </a:p>
          <a:p>
            <a:pPr marL="457178" indent="-457178" defTabSz="609459">
              <a:buFont typeface="Wingdings" charset="2"/>
              <a:buChar char="Ø"/>
            </a:pPr>
            <a:r>
              <a:rPr lang="en-US" sz="3333" dirty="0">
                <a:solidFill>
                  <a:prstClr val="black"/>
                </a:solidFill>
                <a:latin typeface="Xyngia"/>
                <a:cs typeface="Xyngia"/>
              </a:rPr>
              <a:t>Movies, TV shows, song lyrics, books</a:t>
            </a:r>
            <a:r>
              <a:rPr lang="mr-IN" sz="3333" dirty="0">
                <a:solidFill>
                  <a:prstClr val="black"/>
                </a:solidFill>
                <a:latin typeface="Xyngia"/>
                <a:cs typeface="Xyngia"/>
              </a:rPr>
              <a:t>…</a:t>
            </a:r>
            <a:endParaRPr lang="en-US" sz="3333" dirty="0">
              <a:solidFill>
                <a:prstClr val="black"/>
              </a:solidFill>
              <a:latin typeface="Xyngia"/>
              <a:cs typeface="Xyngia"/>
            </a:endParaRPr>
          </a:p>
        </p:txBody>
      </p:sp>
    </p:spTree>
    <p:extLst>
      <p:ext uri="{BB962C8B-B14F-4D97-AF65-F5344CB8AC3E}">
        <p14:creationId xmlns:p14="http://schemas.microsoft.com/office/powerpoint/2010/main" val="4042607274"/>
      </p:ext>
    </p:extLst>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074" name="Object 3"/>
          <p:cNvGraphicFramePr>
            <a:graphicFrameLocks noGrp="1" noChangeAspect="1"/>
          </p:cNvGraphicFramePr>
          <p:nvPr>
            <p:ph type="body" idx="1"/>
            <p:extLst>
              <p:ext uri="{D42A27DB-BD31-4B8C-83A1-F6EECF244321}">
                <p14:modId xmlns:p14="http://schemas.microsoft.com/office/powerpoint/2010/main" val="370135455"/>
              </p:ext>
            </p:extLst>
          </p:nvPr>
        </p:nvGraphicFramePr>
        <p:xfrm>
          <a:off x="6096000" y="717714"/>
          <a:ext cx="5211142" cy="2931267"/>
        </p:xfrm>
        <a:graphic>
          <a:graphicData uri="http://schemas.openxmlformats.org/presentationml/2006/ole">
            <mc:AlternateContent xmlns:mc="http://schemas.openxmlformats.org/markup-compatibility/2006">
              <mc:Choice xmlns:v="urn:schemas-microsoft-com:vml" Requires="v">
                <p:oleObj spid="_x0000_s3120" name="Image" r:id="rId3" imgW="6858594" imgH="4572396" progId="">
                  <p:embed/>
                </p:oleObj>
              </mc:Choice>
              <mc:Fallback>
                <p:oleObj name="Image" r:id="rId3" imgW="6858594" imgH="4572396" progId="">
                  <p:embed/>
                  <p:pic>
                    <p:nvPicPr>
                      <p:cNvPr id="307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717714"/>
                        <a:ext cx="5211142" cy="2931267"/>
                      </a:xfrm>
                      <a:prstGeom prst="rect">
                        <a:avLst/>
                      </a:prstGeom>
                      <a:noFill/>
                      <a:ln>
                        <a:solidFill>
                          <a:schemeClr val="bg1"/>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pic>
                </p:oleObj>
              </mc:Fallback>
            </mc:AlternateContent>
          </a:graphicData>
        </a:graphic>
      </p:graphicFrame>
      <p:pic>
        <p:nvPicPr>
          <p:cNvPr id="5" name="Picture 5" descr="http://upload.wikimedia.org/wikipedia/commons/b/be/FHM-Choir-Orchestra-mk2006-04.jpg">
            <a:extLst>
              <a:ext uri="{FF2B5EF4-FFF2-40B4-BE49-F238E27FC236}">
                <a16:creationId xmlns:a16="http://schemas.microsoft.com/office/drawing/2014/main" id="{5D58879E-9FFE-6149-BA2D-D38C3F31F941}"/>
              </a:ext>
            </a:extLst>
          </p:cNvPr>
          <p:cNvPicPr>
            <a:picLocks noChangeAspect="1" noChangeArrowheads="1"/>
          </p:cNvPicPr>
          <p:nvPr/>
        </p:nvPicPr>
        <p:blipFill>
          <a:blip r:embed="rId5" cstate="print"/>
          <a:srcRect/>
          <a:stretch>
            <a:fillRect/>
          </a:stretch>
        </p:blipFill>
        <p:spPr bwMode="auto">
          <a:xfrm rot="20865379">
            <a:off x="1413984" y="2980096"/>
            <a:ext cx="5466636" cy="3166087"/>
          </a:xfrm>
          <a:prstGeom prst="rect">
            <a:avLst/>
          </a:prstGeom>
          <a:noFill/>
          <a:ln>
            <a:solidFill>
              <a:schemeClr val="bg1"/>
            </a:solidFill>
          </a:ln>
        </p:spPr>
      </p:pic>
      <p:pic>
        <p:nvPicPr>
          <p:cNvPr id="4" name="Picture 2" descr="http://americanthings.files.wordpress.com/2009/08/michael-jordan-by-slashfilmdotcom.jpg">
            <a:extLst>
              <a:ext uri="{FF2B5EF4-FFF2-40B4-BE49-F238E27FC236}">
                <a16:creationId xmlns:a16="http://schemas.microsoft.com/office/drawing/2014/main" id="{2DC6F3E0-478B-EB42-BF4E-4652F1DD831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628461">
            <a:off x="491761" y="541123"/>
            <a:ext cx="4371691" cy="2931267"/>
          </a:xfrm>
          <a:prstGeom prst="rect">
            <a:avLst/>
          </a:prstGeom>
          <a:noFill/>
          <a:ln>
            <a:solidFill>
              <a:schemeClr val="bg1"/>
            </a:solidFill>
          </a:ln>
        </p:spPr>
      </p:pic>
      <p:pic>
        <p:nvPicPr>
          <p:cNvPr id="3111" name="Picture 39">
            <a:extLst>
              <a:ext uri="{FF2B5EF4-FFF2-40B4-BE49-F238E27FC236}">
                <a16:creationId xmlns:a16="http://schemas.microsoft.com/office/drawing/2014/main" id="{846BD657-E374-1243-B9BC-A4D62A66AEF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6000"/>
                    </a14:imgEffect>
                  </a14:imgLayer>
                </a14:imgProps>
              </a:ext>
              <a:ext uri="{28A0092B-C50C-407E-A947-70E740481C1C}">
                <a14:useLocalDpi xmlns:a14="http://schemas.microsoft.com/office/drawing/2010/main" val="0"/>
              </a:ext>
            </a:extLst>
          </a:blip>
          <a:srcRect/>
          <a:stretch>
            <a:fillRect/>
          </a:stretch>
        </p:blipFill>
        <p:spPr bwMode="auto">
          <a:xfrm rot="723562">
            <a:off x="7522503" y="3760651"/>
            <a:ext cx="3416300" cy="228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797880"/>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3360" y="457961"/>
            <a:ext cx="10056928" cy="2554354"/>
          </a:xfrm>
          <a:prstGeom prst="rect">
            <a:avLst/>
          </a:prstGeom>
        </p:spPr>
        <p:txBody>
          <a:bodyPr wrap="square">
            <a:spAutoFit/>
          </a:bodyPr>
          <a:lstStyle/>
          <a:p>
            <a:pPr algn="ctr" defTabSz="609459"/>
            <a:r>
              <a:rPr lang="en-US" sz="3600" b="1" cap="small" dirty="0">
                <a:solidFill>
                  <a:srgbClr val="0000FF"/>
                </a:solidFill>
                <a:latin typeface="Xyngia"/>
                <a:cs typeface="Xyngia"/>
              </a:rPr>
              <a:t>Strategy 3:  Critique Culture &amp; Church</a:t>
            </a:r>
            <a:endParaRPr lang="en-US" sz="3600" cap="small" dirty="0">
              <a:solidFill>
                <a:srgbClr val="0000FF"/>
              </a:solidFill>
              <a:latin typeface="Xyngia"/>
              <a:cs typeface="Xyngia"/>
            </a:endParaRPr>
          </a:p>
          <a:p>
            <a:pPr marL="609459" lvl="1" defTabSz="609459"/>
            <a:endParaRPr lang="en-US" sz="2400" dirty="0">
              <a:solidFill>
                <a:prstClr val="black"/>
              </a:solidFill>
              <a:latin typeface="Xyngia"/>
              <a:cs typeface="Xyngia"/>
            </a:endParaRPr>
          </a:p>
          <a:p>
            <a:pPr marL="457178" indent="-457178" defTabSz="609459">
              <a:buFont typeface="Wingdings" charset="2"/>
              <a:buChar char="Ø"/>
            </a:pPr>
            <a:r>
              <a:rPr lang="en-US" sz="3333" dirty="0">
                <a:solidFill>
                  <a:prstClr val="black"/>
                </a:solidFill>
                <a:latin typeface="Xyngia"/>
                <a:cs typeface="Xyngia"/>
              </a:rPr>
              <a:t>Movies, TV shows, song lyrics, books</a:t>
            </a:r>
            <a:r>
              <a:rPr lang="mr-IN" sz="3333" dirty="0">
                <a:solidFill>
                  <a:prstClr val="black"/>
                </a:solidFill>
                <a:latin typeface="Xyngia"/>
                <a:cs typeface="Xyngia"/>
              </a:rPr>
              <a:t>…</a:t>
            </a:r>
            <a:endParaRPr lang="en-US" sz="3333" dirty="0">
              <a:solidFill>
                <a:prstClr val="black"/>
              </a:solidFill>
              <a:latin typeface="Xyngia"/>
              <a:cs typeface="Xyngia"/>
            </a:endParaRPr>
          </a:p>
          <a:p>
            <a:pPr marL="457178" indent="-457178" defTabSz="609459">
              <a:buFont typeface="Wingdings" charset="2"/>
              <a:buChar char="Ø"/>
            </a:pPr>
            <a:r>
              <a:rPr lang="en-US" sz="3333" dirty="0">
                <a:solidFill>
                  <a:prstClr val="black"/>
                </a:solidFill>
                <a:latin typeface="Xyngia"/>
                <a:cs typeface="Xyngia"/>
              </a:rPr>
              <a:t>Messages we’re receiving from the younger generation…</a:t>
            </a:r>
          </a:p>
        </p:txBody>
      </p:sp>
    </p:spTree>
    <p:extLst>
      <p:ext uri="{BB962C8B-B14F-4D97-AF65-F5344CB8AC3E}">
        <p14:creationId xmlns:p14="http://schemas.microsoft.com/office/powerpoint/2010/main" val="658385074"/>
      </p:ext>
    </p:extLst>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BFA1A2-B220-504E-B5F9-5DBE5DAD8A33}"/>
              </a:ext>
            </a:extLst>
          </p:cNvPr>
          <p:cNvPicPr>
            <a:picLocks noChangeAspect="1"/>
          </p:cNvPicPr>
          <p:nvPr/>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142831986"/>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3360" y="457986"/>
            <a:ext cx="10056928" cy="5631735"/>
          </a:xfrm>
          <a:prstGeom prst="rect">
            <a:avLst/>
          </a:prstGeom>
        </p:spPr>
        <p:txBody>
          <a:bodyPr wrap="square">
            <a:spAutoFit/>
          </a:bodyPr>
          <a:lstStyle/>
          <a:p>
            <a:pPr algn="ctr" defTabSz="609459"/>
            <a:r>
              <a:rPr lang="en-US" sz="3600" b="1" cap="small" dirty="0">
                <a:solidFill>
                  <a:srgbClr val="0000FF"/>
                </a:solidFill>
                <a:latin typeface="Xyngia"/>
                <a:cs typeface="Xyngia"/>
              </a:rPr>
              <a:t>Strategy 3:  Critique Culture &amp; Church</a:t>
            </a:r>
            <a:endParaRPr lang="en-US" sz="3600" cap="small" dirty="0">
              <a:solidFill>
                <a:srgbClr val="0000FF"/>
              </a:solidFill>
              <a:latin typeface="Xyngia"/>
              <a:cs typeface="Xyngia"/>
            </a:endParaRPr>
          </a:p>
          <a:p>
            <a:pPr marL="609459" lvl="1" defTabSz="609459"/>
            <a:endParaRPr lang="en-US" sz="2400" dirty="0">
              <a:solidFill>
                <a:prstClr val="black"/>
              </a:solidFill>
              <a:latin typeface="Xyngia"/>
              <a:cs typeface="Xyngia"/>
            </a:endParaRPr>
          </a:p>
          <a:p>
            <a:pPr marL="457178" indent="-457178" defTabSz="609459">
              <a:buFont typeface="Wingdings" charset="2"/>
              <a:buChar char="Ø"/>
            </a:pPr>
            <a:r>
              <a:rPr lang="en-US" sz="3333" dirty="0">
                <a:solidFill>
                  <a:prstClr val="black"/>
                </a:solidFill>
                <a:latin typeface="Xyngia"/>
                <a:cs typeface="Xyngia"/>
              </a:rPr>
              <a:t>Movies, TV shows, song lyrics, books</a:t>
            </a:r>
            <a:r>
              <a:rPr lang="mr-IN" sz="3333" dirty="0">
                <a:solidFill>
                  <a:prstClr val="black"/>
                </a:solidFill>
                <a:latin typeface="Xyngia"/>
                <a:cs typeface="Xyngia"/>
              </a:rPr>
              <a:t>…</a:t>
            </a:r>
            <a:endParaRPr lang="en-US" sz="3333" dirty="0">
              <a:solidFill>
                <a:prstClr val="black"/>
              </a:solidFill>
              <a:latin typeface="Xyngia"/>
              <a:cs typeface="Xyngia"/>
            </a:endParaRPr>
          </a:p>
          <a:p>
            <a:pPr marL="457178" indent="-457178" defTabSz="609459">
              <a:buFont typeface="Wingdings" charset="2"/>
              <a:buChar char="Ø"/>
            </a:pPr>
            <a:r>
              <a:rPr lang="en-US" sz="3333" dirty="0">
                <a:solidFill>
                  <a:prstClr val="black"/>
                </a:solidFill>
                <a:latin typeface="Xyngia"/>
                <a:cs typeface="Xyngia"/>
              </a:rPr>
              <a:t>Messages we’re receiving from the younger generation…</a:t>
            </a:r>
          </a:p>
          <a:p>
            <a:pPr marL="457178" indent="-457178" defTabSz="609459">
              <a:buFont typeface="Wingdings" charset="2"/>
              <a:buChar char="Ø"/>
            </a:pPr>
            <a:r>
              <a:rPr lang="en-US" sz="3333" dirty="0">
                <a:solidFill>
                  <a:prstClr val="black"/>
                </a:solidFill>
                <a:latin typeface="Xyngia"/>
                <a:cs typeface="Xyngia"/>
              </a:rPr>
              <a:t>Let’s become students of other worldviews.</a:t>
            </a:r>
            <a:endParaRPr lang="en-US" sz="3333" dirty="0">
              <a:solidFill>
                <a:schemeClr val="bg1"/>
              </a:solidFill>
              <a:latin typeface="Xyngia"/>
              <a:cs typeface="Xyngia"/>
            </a:endParaRPr>
          </a:p>
          <a:p>
            <a:pPr marL="1066637" lvl="1" indent="-457178" defTabSz="609459">
              <a:buFont typeface="Wingdings" charset="2"/>
              <a:buChar char="Ø"/>
            </a:pPr>
            <a:r>
              <a:rPr lang="en-US" sz="3333" dirty="0">
                <a:solidFill>
                  <a:schemeClr val="bg1"/>
                </a:solidFill>
                <a:latin typeface="Xyngia"/>
                <a:cs typeface="Xyngia"/>
              </a:rPr>
              <a:t>Remember, Paul didn't quote the Bible to pagans (Acts 14; Acts 17). </a:t>
            </a:r>
          </a:p>
          <a:p>
            <a:pPr marL="1066637" lvl="1" indent="-457178" defTabSz="609459">
              <a:buFont typeface="Wingdings" charset="2"/>
              <a:buChar char="Ø"/>
            </a:pPr>
            <a:r>
              <a:rPr lang="en-US" sz="3333" dirty="0">
                <a:solidFill>
                  <a:schemeClr val="bg1"/>
                </a:solidFill>
                <a:latin typeface="Xyngia"/>
                <a:cs typeface="Xyngia"/>
              </a:rPr>
              <a:t>Paul had invested time to learn how people think, what stories they have been told, their culture….</a:t>
            </a:r>
          </a:p>
        </p:txBody>
      </p:sp>
    </p:spTree>
    <p:extLst>
      <p:ext uri="{BB962C8B-B14F-4D97-AF65-F5344CB8AC3E}">
        <p14:creationId xmlns:p14="http://schemas.microsoft.com/office/powerpoint/2010/main" val="3934891525"/>
      </p:ext>
    </p:extLst>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3360" y="457986"/>
            <a:ext cx="10056928" cy="5631735"/>
          </a:xfrm>
          <a:prstGeom prst="rect">
            <a:avLst/>
          </a:prstGeom>
        </p:spPr>
        <p:txBody>
          <a:bodyPr wrap="square">
            <a:spAutoFit/>
          </a:bodyPr>
          <a:lstStyle/>
          <a:p>
            <a:pPr algn="ctr" defTabSz="609459"/>
            <a:r>
              <a:rPr lang="en-US" sz="3600" b="1" cap="small" dirty="0">
                <a:solidFill>
                  <a:srgbClr val="0000FF"/>
                </a:solidFill>
                <a:latin typeface="Xyngia"/>
                <a:cs typeface="Xyngia"/>
              </a:rPr>
              <a:t>Strategy 3:  Critique Culture &amp; Church</a:t>
            </a:r>
            <a:endParaRPr lang="en-US" sz="3600" cap="small" dirty="0">
              <a:solidFill>
                <a:srgbClr val="0000FF"/>
              </a:solidFill>
              <a:latin typeface="Xyngia"/>
              <a:cs typeface="Xyngia"/>
            </a:endParaRPr>
          </a:p>
          <a:p>
            <a:pPr marL="609459" lvl="1" defTabSz="609459"/>
            <a:endParaRPr lang="en-US" sz="2400" dirty="0">
              <a:solidFill>
                <a:prstClr val="black"/>
              </a:solidFill>
              <a:latin typeface="Xyngia"/>
              <a:cs typeface="Xyngia"/>
            </a:endParaRPr>
          </a:p>
          <a:p>
            <a:pPr marL="457178" indent="-457178" defTabSz="609459">
              <a:buFont typeface="Wingdings" charset="2"/>
              <a:buChar char="Ø"/>
            </a:pPr>
            <a:r>
              <a:rPr lang="en-US" sz="3333" dirty="0">
                <a:solidFill>
                  <a:prstClr val="black"/>
                </a:solidFill>
                <a:latin typeface="Xyngia"/>
                <a:cs typeface="Xyngia"/>
              </a:rPr>
              <a:t>Movies, TV shows, song lyrics, books</a:t>
            </a:r>
            <a:r>
              <a:rPr lang="mr-IN" sz="3333" dirty="0">
                <a:solidFill>
                  <a:prstClr val="black"/>
                </a:solidFill>
                <a:latin typeface="Xyngia"/>
                <a:cs typeface="Xyngia"/>
              </a:rPr>
              <a:t>…</a:t>
            </a:r>
            <a:endParaRPr lang="en-US" sz="3333" dirty="0">
              <a:solidFill>
                <a:prstClr val="black"/>
              </a:solidFill>
              <a:latin typeface="Xyngia"/>
              <a:cs typeface="Xyngia"/>
            </a:endParaRPr>
          </a:p>
          <a:p>
            <a:pPr marL="457178" indent="-457178" defTabSz="609459">
              <a:buFont typeface="Wingdings" charset="2"/>
              <a:buChar char="Ø"/>
            </a:pPr>
            <a:r>
              <a:rPr lang="en-US" sz="3333" dirty="0">
                <a:solidFill>
                  <a:prstClr val="black"/>
                </a:solidFill>
                <a:latin typeface="Xyngia"/>
                <a:cs typeface="Xyngia"/>
              </a:rPr>
              <a:t>Messages we’re receiving from the younger generation…</a:t>
            </a:r>
          </a:p>
          <a:p>
            <a:pPr marL="457178" indent="-457178" defTabSz="609459">
              <a:buFont typeface="Wingdings" charset="2"/>
              <a:buChar char="Ø"/>
            </a:pPr>
            <a:r>
              <a:rPr lang="en-US" sz="3333" dirty="0">
                <a:solidFill>
                  <a:prstClr val="black"/>
                </a:solidFill>
                <a:latin typeface="Xyngia"/>
                <a:cs typeface="Xyngia"/>
              </a:rPr>
              <a:t>Let’s become students of other worldviews.</a:t>
            </a:r>
          </a:p>
          <a:p>
            <a:pPr marL="1066637" lvl="1" indent="-457178" defTabSz="609459">
              <a:buFont typeface="Wingdings" charset="2"/>
              <a:buChar char="Ø"/>
            </a:pPr>
            <a:r>
              <a:rPr lang="en-US" sz="3333" dirty="0">
                <a:solidFill>
                  <a:prstClr val="black"/>
                </a:solidFill>
                <a:latin typeface="Xyngia"/>
                <a:cs typeface="Xyngia"/>
              </a:rPr>
              <a:t>Remember, Paul didn't quote the Bible to pagans (Acts 14; Acts 17). </a:t>
            </a:r>
          </a:p>
          <a:p>
            <a:pPr marL="1066637" lvl="1" indent="-457178" defTabSz="609459">
              <a:buFont typeface="Wingdings" charset="2"/>
              <a:buChar char="Ø"/>
            </a:pPr>
            <a:r>
              <a:rPr lang="en-US" sz="3333" dirty="0">
                <a:solidFill>
                  <a:prstClr val="black"/>
                </a:solidFill>
                <a:latin typeface="Xyngia"/>
                <a:cs typeface="Xyngia"/>
              </a:rPr>
              <a:t>Paul had invested time to learn how people think, what stories they have been told, their culture….</a:t>
            </a:r>
          </a:p>
        </p:txBody>
      </p:sp>
    </p:spTree>
    <p:extLst>
      <p:ext uri="{BB962C8B-B14F-4D97-AF65-F5344CB8AC3E}">
        <p14:creationId xmlns:p14="http://schemas.microsoft.com/office/powerpoint/2010/main" val="375578779"/>
      </p:ext>
    </p:extLst>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643360" y="457989"/>
            <a:ext cx="10056928" cy="6284606"/>
          </a:xfrm>
          <a:prstGeom prst="rect">
            <a:avLst/>
          </a:prstGeom>
        </p:spPr>
        <p:txBody>
          <a:bodyPr wrap="square">
            <a:spAutoFit/>
          </a:bodyPr>
          <a:lstStyle/>
          <a:p>
            <a:pPr algn="ctr" defTabSz="609459"/>
            <a:r>
              <a:rPr lang="en-US" sz="3600" b="1" cap="small" dirty="0">
                <a:solidFill>
                  <a:srgbClr val="0000FF"/>
                </a:solidFill>
                <a:latin typeface="Xyngia"/>
                <a:cs typeface="Xyngia"/>
              </a:rPr>
              <a:t>Strategy 3:  Critique Culture &amp; Church</a:t>
            </a:r>
            <a:endParaRPr lang="en-US" sz="3600" cap="small" dirty="0">
              <a:solidFill>
                <a:srgbClr val="0000FF"/>
              </a:solidFill>
              <a:latin typeface="Xyngia"/>
              <a:cs typeface="Xyngia"/>
            </a:endParaRPr>
          </a:p>
          <a:p>
            <a:pPr marL="609459" lvl="1" defTabSz="609459"/>
            <a:endParaRPr lang="en-US" sz="2400" dirty="0">
              <a:solidFill>
                <a:prstClr val="black"/>
              </a:solidFill>
              <a:latin typeface="Xyngia"/>
              <a:cs typeface="Xyngia"/>
            </a:endParaRPr>
          </a:p>
          <a:p>
            <a:pPr marL="457178" indent="-457178" defTabSz="609459">
              <a:lnSpc>
                <a:spcPct val="120000"/>
              </a:lnSpc>
              <a:buFont typeface="Wingdings" charset="2"/>
              <a:buChar char="Ø"/>
            </a:pPr>
            <a:r>
              <a:rPr lang="en-US" sz="3200" dirty="0">
                <a:solidFill>
                  <a:prstClr val="black"/>
                </a:solidFill>
                <a:latin typeface="Xyngia"/>
                <a:cs typeface="Xyngia"/>
              </a:rPr>
              <a:t>Poorly prepared messages.</a:t>
            </a:r>
          </a:p>
          <a:p>
            <a:pPr marL="457178" indent="-457178" defTabSz="609459">
              <a:lnSpc>
                <a:spcPct val="120000"/>
              </a:lnSpc>
              <a:buFont typeface="Wingdings" charset="2"/>
              <a:buChar char="Ø"/>
            </a:pPr>
            <a:r>
              <a:rPr lang="en-US" sz="3200" dirty="0">
                <a:solidFill>
                  <a:prstClr val="black"/>
                </a:solidFill>
                <a:latin typeface="Xyngia"/>
                <a:cs typeface="Xyngia"/>
              </a:rPr>
              <a:t>Hypocrisy </a:t>
            </a:r>
          </a:p>
          <a:p>
            <a:pPr marL="457178" indent="-457178" defTabSz="609459">
              <a:lnSpc>
                <a:spcPct val="120000"/>
              </a:lnSpc>
              <a:buFont typeface="Wingdings" charset="2"/>
              <a:buChar char="Ø"/>
            </a:pPr>
            <a:r>
              <a:rPr lang="en-US" sz="3200" dirty="0">
                <a:solidFill>
                  <a:prstClr val="black"/>
                </a:solidFill>
                <a:latin typeface="Xyngia"/>
                <a:cs typeface="Xyngia"/>
              </a:rPr>
              <a:t>Materialism / pursuing the American dream</a:t>
            </a:r>
          </a:p>
          <a:p>
            <a:pPr marL="457178" indent="-457178" defTabSz="609459">
              <a:lnSpc>
                <a:spcPct val="120000"/>
              </a:lnSpc>
              <a:buFont typeface="Wingdings" charset="2"/>
              <a:buChar char="Ø"/>
            </a:pPr>
            <a:r>
              <a:rPr lang="en-US" sz="3200" dirty="0">
                <a:solidFill>
                  <a:prstClr val="black"/>
                </a:solidFill>
                <a:latin typeface="Xyngia"/>
                <a:cs typeface="Xyngia"/>
              </a:rPr>
              <a:t>Callousness towards the needy </a:t>
            </a:r>
          </a:p>
          <a:p>
            <a:pPr marL="457178" indent="-457178" defTabSz="609459">
              <a:lnSpc>
                <a:spcPct val="120000"/>
              </a:lnSpc>
              <a:buFont typeface="Wingdings" charset="2"/>
              <a:buChar char="Ø"/>
            </a:pPr>
            <a:r>
              <a:rPr lang="en-US" sz="3200" dirty="0">
                <a:solidFill>
                  <a:prstClr val="black"/>
                </a:solidFill>
                <a:latin typeface="Xyngia"/>
                <a:cs typeface="Xyngia"/>
              </a:rPr>
              <a:t>Legalism: religion = rules</a:t>
            </a:r>
          </a:p>
          <a:p>
            <a:pPr marL="457178" indent="-457178" defTabSz="609459">
              <a:lnSpc>
                <a:spcPct val="120000"/>
              </a:lnSpc>
              <a:buFont typeface="Wingdings" charset="2"/>
              <a:buChar char="Ø"/>
            </a:pPr>
            <a:r>
              <a:rPr lang="en-US" sz="3200" dirty="0">
                <a:solidFill>
                  <a:prstClr val="black"/>
                </a:solidFill>
                <a:latin typeface="Xyngia"/>
                <a:cs typeface="Xyngia"/>
              </a:rPr>
              <a:t>Shallow or corny religion</a:t>
            </a:r>
          </a:p>
          <a:p>
            <a:pPr marL="0" lvl="1" defTabSz="609459"/>
            <a:endParaRPr lang="en-US" sz="2400" dirty="0">
              <a:solidFill>
                <a:srgbClr val="0000FF"/>
              </a:solidFill>
              <a:latin typeface="Xyngia"/>
              <a:cs typeface="Xyngia"/>
            </a:endParaRPr>
          </a:p>
          <a:p>
            <a:pPr marL="0" lvl="1" defTabSz="609459"/>
            <a:r>
              <a:rPr lang="en-US" sz="2933" dirty="0">
                <a:solidFill>
                  <a:srgbClr val="0000FF"/>
                </a:solidFill>
                <a:latin typeface="Xyngia"/>
                <a:cs typeface="Xyngia"/>
              </a:rPr>
              <a:t>We need to police ourselves. </a:t>
            </a:r>
            <a:r>
              <a:rPr lang="en-US" sz="2933" dirty="0">
                <a:solidFill>
                  <a:prstClr val="black"/>
                </a:solidFill>
                <a:latin typeface="Xyngia"/>
                <a:cs typeface="Xyngia"/>
              </a:rPr>
              <a:t>Like the prophets of old, all God’s people should be involved in some degree of reflection and feedback.</a:t>
            </a:r>
          </a:p>
        </p:txBody>
      </p:sp>
    </p:spTree>
    <p:extLst>
      <p:ext uri="{BB962C8B-B14F-4D97-AF65-F5344CB8AC3E}">
        <p14:creationId xmlns:p14="http://schemas.microsoft.com/office/powerpoint/2010/main" val="10109775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965566" y="1059785"/>
            <a:ext cx="10005485" cy="3478068"/>
          </a:xfrm>
          <a:prstGeom prst="rect">
            <a:avLst/>
          </a:prstGeom>
        </p:spPr>
        <p:txBody>
          <a:bodyPr wrap="square">
            <a:spAutoFit/>
          </a:bodyPr>
          <a:lstStyle/>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5467" b="0" i="0" u="none" strike="noStrike" kern="1200" cap="none" spc="0" normalizeH="0" baseline="0" noProof="0" dirty="0">
                <a:ln>
                  <a:noFill/>
                </a:ln>
                <a:solidFill>
                  <a:prstClr val="black"/>
                </a:solidFill>
                <a:effectLst/>
                <a:uLnTx/>
                <a:uFillTx/>
                <a:latin typeface="Xyngia"/>
                <a:ea typeface="Helvetica Neue Medium"/>
                <a:cs typeface="Xyngia"/>
              </a:rPr>
              <a:t>What’s the big deal? </a:t>
            </a: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4933" b="0" i="0" u="none" strike="noStrike" kern="1200" cap="none" spc="0" normalizeH="0" baseline="0" noProof="0" dirty="0">
              <a:ln>
                <a:noFill/>
              </a:ln>
              <a:solidFill>
                <a:prstClr val="black"/>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3867" b="0" i="0" u="none" strike="noStrike" kern="1200" cap="none" spc="0" normalizeH="0" baseline="0" noProof="0" dirty="0">
                <a:ln>
                  <a:noFill/>
                </a:ln>
                <a:solidFill>
                  <a:prstClr val="black"/>
                </a:solidFill>
                <a:effectLst/>
                <a:uLnTx/>
                <a:uFillTx/>
                <a:latin typeface="Xyngia"/>
                <a:ea typeface="Helvetica Neue Medium"/>
                <a:cs typeface="Xyngia"/>
              </a:rPr>
              <a:t>PM thinking has </a:t>
            </a:r>
            <a:r>
              <a:rPr kumimoji="0" lang="en-US" sz="3867" b="0" i="1" u="none" strike="noStrike" kern="1200" cap="none" spc="0" normalizeH="0" baseline="0" noProof="0" dirty="0">
                <a:ln>
                  <a:noFill/>
                </a:ln>
                <a:solidFill>
                  <a:prstClr val="black"/>
                </a:solidFill>
                <a:effectLst/>
                <a:uLnTx/>
                <a:uFillTx/>
                <a:latin typeface="Xyngia"/>
                <a:ea typeface="Helvetica Neue Medium"/>
                <a:cs typeface="Xyngia"/>
              </a:rPr>
              <a:t>already</a:t>
            </a:r>
            <a:r>
              <a:rPr kumimoji="0" lang="en-US" sz="3867" b="0" i="0" u="none" strike="noStrike" kern="1200" cap="none" spc="0" normalizeH="0" baseline="0" noProof="0" dirty="0">
                <a:ln>
                  <a:noFill/>
                </a:ln>
                <a:solidFill>
                  <a:prstClr val="black"/>
                </a:solidFill>
                <a:effectLst/>
                <a:uLnTx/>
                <a:uFillTx/>
                <a:latin typeface="Xyngia"/>
                <a:ea typeface="Helvetica Neue Medium"/>
                <a:cs typeface="Xyngia"/>
              </a:rPr>
              <a:t> affected your church youth group, campus ministry, younger singles and families….</a:t>
            </a:r>
          </a:p>
        </p:txBody>
      </p:sp>
    </p:spTree>
    <p:extLst>
      <p:ext uri="{BB962C8B-B14F-4D97-AF65-F5344CB8AC3E}">
        <p14:creationId xmlns:p14="http://schemas.microsoft.com/office/powerpoint/2010/main" val="1365509440"/>
      </p:ext>
    </p:extLst>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3360" y="457987"/>
            <a:ext cx="10056928" cy="2308324"/>
          </a:xfrm>
          <a:prstGeom prst="rect">
            <a:avLst/>
          </a:prstGeom>
        </p:spPr>
        <p:txBody>
          <a:bodyPr wrap="square">
            <a:spAutoFit/>
          </a:bodyPr>
          <a:lstStyle/>
          <a:p>
            <a:pPr algn="ctr" defTabSz="609459">
              <a:defRPr/>
            </a:pPr>
            <a:r>
              <a:rPr lang="en-US" sz="3600" b="1" cap="small" dirty="0">
                <a:solidFill>
                  <a:srgbClr val="0000FF"/>
                </a:solidFill>
                <a:latin typeface="Xyngia"/>
                <a:cs typeface="Xyngia"/>
              </a:rPr>
              <a:t>Strategy 4:  </a:t>
            </a:r>
          </a:p>
          <a:p>
            <a:pPr algn="ctr" defTabSz="609459">
              <a:defRPr/>
            </a:pPr>
            <a:r>
              <a:rPr lang="en-US" sz="3600" b="1" cap="small" dirty="0">
                <a:solidFill>
                  <a:srgbClr val="0000FF"/>
                </a:solidFill>
                <a:latin typeface="Xyngia"/>
                <a:cs typeface="Xyngia"/>
              </a:rPr>
              <a:t>Hold PMs to logic, consistency, and fairness</a:t>
            </a:r>
          </a:p>
          <a:p>
            <a:pPr algn="ctr" defTabSz="609459">
              <a:defRPr/>
            </a:pPr>
            <a:endParaRPr lang="en-US" sz="3600" cap="small" dirty="0">
              <a:solidFill>
                <a:srgbClr val="0000FF"/>
              </a:solidFill>
              <a:latin typeface="Xyngia"/>
              <a:cs typeface="Xyngia"/>
            </a:endParaRPr>
          </a:p>
        </p:txBody>
      </p:sp>
    </p:spTree>
    <p:extLst>
      <p:ext uri="{BB962C8B-B14F-4D97-AF65-F5344CB8AC3E}">
        <p14:creationId xmlns:p14="http://schemas.microsoft.com/office/powerpoint/2010/main" val="3160093976"/>
      </p:ext>
    </p:extLst>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BFD908-BE8F-F043-BB64-3E399DBB6F82}"/>
              </a:ext>
            </a:extLst>
          </p:cNvPr>
          <p:cNvSpPr/>
          <p:nvPr/>
        </p:nvSpPr>
        <p:spPr>
          <a:xfrm>
            <a:off x="435730" y="2700065"/>
            <a:ext cx="11320540" cy="2477601"/>
          </a:xfrm>
          <a:prstGeom prst="rect">
            <a:avLst/>
          </a:prstGeom>
        </p:spPr>
        <p:txBody>
          <a:bodyPr wrap="square">
            <a:spAutoFit/>
          </a:bodyPr>
          <a:lstStyle/>
          <a:p>
            <a:pPr algn="ctr" defTabSz="609585">
              <a:defRPr/>
            </a:pPr>
            <a:r>
              <a:rPr lang="en-US" sz="3100" i="1" dirty="0">
                <a:solidFill>
                  <a:srgbClr val="000000"/>
                </a:solidFill>
                <a:latin typeface="Helvetica Neue Medium"/>
                <a:ea typeface="Helvetica Neue Medium"/>
                <a:cs typeface="Helvetica Neue Medium"/>
              </a:rPr>
              <a:t>PM strategy:</a:t>
            </a:r>
            <a:endParaRPr lang="en-US" sz="3100" i="1" dirty="0">
              <a:solidFill>
                <a:schemeClr val="bg1"/>
              </a:solidFill>
              <a:latin typeface="Helvetica Neue Medium"/>
              <a:ea typeface="Helvetica Neue Medium"/>
              <a:cs typeface="Helvetica Neue Medium"/>
            </a:endParaRPr>
          </a:p>
          <a:p>
            <a:pPr algn="ctr" defTabSz="609585">
              <a:defRPr/>
            </a:pPr>
            <a:endParaRPr lang="en-US" sz="3100" dirty="0">
              <a:solidFill>
                <a:schemeClr val="bg1"/>
              </a:solidFill>
              <a:latin typeface="Helvetica Neue Medium"/>
              <a:ea typeface="Helvetica Neue Medium"/>
              <a:cs typeface="Helvetica Neue Medium"/>
            </a:endParaRPr>
          </a:p>
          <a:p>
            <a:pPr algn="ctr" defTabSz="609585">
              <a:defRPr/>
            </a:pPr>
            <a:r>
              <a:rPr lang="en-US" sz="3100" dirty="0">
                <a:solidFill>
                  <a:schemeClr val="bg1"/>
                </a:solidFill>
                <a:latin typeface="Helvetica Neue Medium"/>
                <a:ea typeface="Helvetica Neue Medium"/>
                <a:cs typeface="Helvetica Neue Medium"/>
              </a:rPr>
              <a:t>1. Be loud in your protestations.</a:t>
            </a:r>
          </a:p>
          <a:p>
            <a:pPr algn="ctr" defTabSz="609585">
              <a:defRPr/>
            </a:pPr>
            <a:r>
              <a:rPr lang="en-US" sz="3100" dirty="0">
                <a:solidFill>
                  <a:schemeClr val="bg1"/>
                </a:solidFill>
                <a:latin typeface="Helvetica Neue Medium"/>
                <a:ea typeface="Helvetica Neue Medium"/>
                <a:cs typeface="Helvetica Neue Medium"/>
              </a:rPr>
              <a:t>2. Keep repeating your sound bite, over and over.</a:t>
            </a:r>
          </a:p>
          <a:p>
            <a:pPr algn="ctr" defTabSz="609585">
              <a:defRPr/>
            </a:pPr>
            <a:r>
              <a:rPr lang="en-US" sz="3100" dirty="0">
                <a:solidFill>
                  <a:schemeClr val="bg1"/>
                </a:solidFill>
                <a:latin typeface="Helvetica Neue Medium"/>
                <a:ea typeface="Helvetica Neue Medium"/>
                <a:cs typeface="Helvetica Neue Medium"/>
              </a:rPr>
              <a:t>3. Question the motives of anyone who disagrees with you.</a:t>
            </a:r>
          </a:p>
        </p:txBody>
      </p:sp>
      <p:sp>
        <p:nvSpPr>
          <p:cNvPr id="5" name="Rectangle 4">
            <a:extLst>
              <a:ext uri="{FF2B5EF4-FFF2-40B4-BE49-F238E27FC236}">
                <a16:creationId xmlns:a16="http://schemas.microsoft.com/office/drawing/2014/main" id="{5ED24454-5639-2E40-B9CC-721A71195562}"/>
              </a:ext>
            </a:extLst>
          </p:cNvPr>
          <p:cNvSpPr/>
          <p:nvPr/>
        </p:nvSpPr>
        <p:spPr>
          <a:xfrm>
            <a:off x="643360" y="457987"/>
            <a:ext cx="10056928" cy="2308324"/>
          </a:xfrm>
          <a:prstGeom prst="rect">
            <a:avLst/>
          </a:prstGeom>
        </p:spPr>
        <p:txBody>
          <a:bodyPr wrap="square">
            <a:spAutoFit/>
          </a:bodyPr>
          <a:lstStyle/>
          <a:p>
            <a:pPr algn="ctr" defTabSz="609459">
              <a:defRPr/>
            </a:pPr>
            <a:r>
              <a:rPr lang="en-US" sz="3600" b="1" cap="small" dirty="0">
                <a:solidFill>
                  <a:srgbClr val="0000FF"/>
                </a:solidFill>
                <a:latin typeface="Xyngia"/>
                <a:cs typeface="Xyngia"/>
              </a:rPr>
              <a:t>Strategy 4:  </a:t>
            </a:r>
          </a:p>
          <a:p>
            <a:pPr algn="ctr" defTabSz="609459">
              <a:defRPr/>
            </a:pPr>
            <a:r>
              <a:rPr lang="en-US" sz="3600" b="1" cap="small" dirty="0">
                <a:solidFill>
                  <a:srgbClr val="0000FF"/>
                </a:solidFill>
                <a:latin typeface="Xyngia"/>
                <a:cs typeface="Xyngia"/>
              </a:rPr>
              <a:t>Hold PMs to logic, consistency, and fairness</a:t>
            </a:r>
          </a:p>
          <a:p>
            <a:pPr algn="ctr" defTabSz="609459">
              <a:defRPr/>
            </a:pPr>
            <a:endParaRPr lang="en-US" sz="3600" cap="small" dirty="0">
              <a:solidFill>
                <a:srgbClr val="0000FF"/>
              </a:solidFill>
              <a:latin typeface="Xyngia"/>
              <a:cs typeface="Xyngia"/>
            </a:endParaRPr>
          </a:p>
        </p:txBody>
      </p:sp>
    </p:spTree>
    <p:extLst>
      <p:ext uri="{BB962C8B-B14F-4D97-AF65-F5344CB8AC3E}">
        <p14:creationId xmlns:p14="http://schemas.microsoft.com/office/powerpoint/2010/main" val="2019801121"/>
      </p:ext>
    </p:extLst>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BFD908-BE8F-F043-BB64-3E399DBB6F82}"/>
              </a:ext>
            </a:extLst>
          </p:cNvPr>
          <p:cNvSpPr/>
          <p:nvPr/>
        </p:nvSpPr>
        <p:spPr>
          <a:xfrm>
            <a:off x="435730" y="2700065"/>
            <a:ext cx="11320540" cy="2477601"/>
          </a:xfrm>
          <a:prstGeom prst="rect">
            <a:avLst/>
          </a:prstGeom>
        </p:spPr>
        <p:txBody>
          <a:bodyPr wrap="square">
            <a:spAutoFit/>
          </a:bodyPr>
          <a:lstStyle/>
          <a:p>
            <a:pPr algn="ctr" defTabSz="609585">
              <a:defRPr/>
            </a:pPr>
            <a:r>
              <a:rPr lang="en-US" sz="3100" i="1" dirty="0">
                <a:solidFill>
                  <a:srgbClr val="000000"/>
                </a:solidFill>
                <a:latin typeface="Helvetica Neue Medium"/>
                <a:ea typeface="Helvetica Neue Medium"/>
                <a:cs typeface="Helvetica Neue Medium"/>
              </a:rPr>
              <a:t>PM strategy:</a:t>
            </a:r>
          </a:p>
          <a:p>
            <a:pPr algn="ctr" defTabSz="609585">
              <a:defRPr/>
            </a:pPr>
            <a:endParaRPr lang="en-US" sz="3100" dirty="0">
              <a:solidFill>
                <a:srgbClr val="000000"/>
              </a:solidFill>
              <a:latin typeface="Helvetica Neue Medium"/>
              <a:ea typeface="Helvetica Neue Medium"/>
              <a:cs typeface="Helvetica Neue Medium"/>
            </a:endParaRPr>
          </a:p>
          <a:p>
            <a:pPr algn="ctr" defTabSz="609585">
              <a:defRPr/>
            </a:pPr>
            <a:r>
              <a:rPr lang="en-US" sz="3100" dirty="0">
                <a:solidFill>
                  <a:srgbClr val="000000"/>
                </a:solidFill>
                <a:latin typeface="Helvetica Neue Medium"/>
                <a:ea typeface="Helvetica Neue Medium"/>
                <a:cs typeface="Helvetica Neue Medium"/>
              </a:rPr>
              <a:t>1. Be loud in your protestations.</a:t>
            </a:r>
            <a:endParaRPr lang="en-US" sz="3100" dirty="0">
              <a:solidFill>
                <a:schemeClr val="bg1"/>
              </a:solidFill>
              <a:latin typeface="Helvetica Neue Medium"/>
              <a:ea typeface="Helvetica Neue Medium"/>
              <a:cs typeface="Helvetica Neue Medium"/>
            </a:endParaRPr>
          </a:p>
          <a:p>
            <a:pPr algn="ctr" defTabSz="609585">
              <a:defRPr/>
            </a:pPr>
            <a:r>
              <a:rPr lang="en-US" sz="3100" dirty="0">
                <a:solidFill>
                  <a:schemeClr val="bg1"/>
                </a:solidFill>
                <a:latin typeface="Helvetica Neue Medium"/>
                <a:ea typeface="Helvetica Neue Medium"/>
                <a:cs typeface="Helvetica Neue Medium"/>
              </a:rPr>
              <a:t>2. Keep repeating your sound bite, over and over.</a:t>
            </a:r>
          </a:p>
          <a:p>
            <a:pPr algn="ctr" defTabSz="609585">
              <a:defRPr/>
            </a:pPr>
            <a:r>
              <a:rPr lang="en-US" sz="3100" dirty="0">
                <a:solidFill>
                  <a:schemeClr val="bg1"/>
                </a:solidFill>
                <a:latin typeface="Helvetica Neue Medium"/>
                <a:ea typeface="Helvetica Neue Medium"/>
                <a:cs typeface="Helvetica Neue Medium"/>
              </a:rPr>
              <a:t>3. Question the motives of anyone who disagrees with you</a:t>
            </a:r>
            <a:r>
              <a:rPr lang="en-US" sz="3100" dirty="0">
                <a:solidFill>
                  <a:srgbClr val="000000"/>
                </a:solidFill>
                <a:latin typeface="Helvetica Neue Medium"/>
                <a:ea typeface="Helvetica Neue Medium"/>
                <a:cs typeface="Helvetica Neue Medium"/>
              </a:rPr>
              <a:t>.</a:t>
            </a:r>
          </a:p>
        </p:txBody>
      </p:sp>
      <p:sp>
        <p:nvSpPr>
          <p:cNvPr id="5" name="Rectangle 4">
            <a:extLst>
              <a:ext uri="{FF2B5EF4-FFF2-40B4-BE49-F238E27FC236}">
                <a16:creationId xmlns:a16="http://schemas.microsoft.com/office/drawing/2014/main" id="{5ED24454-5639-2E40-B9CC-721A71195562}"/>
              </a:ext>
            </a:extLst>
          </p:cNvPr>
          <p:cNvSpPr/>
          <p:nvPr/>
        </p:nvSpPr>
        <p:spPr>
          <a:xfrm>
            <a:off x="643360" y="457987"/>
            <a:ext cx="10056928" cy="2308324"/>
          </a:xfrm>
          <a:prstGeom prst="rect">
            <a:avLst/>
          </a:prstGeom>
        </p:spPr>
        <p:txBody>
          <a:bodyPr wrap="square">
            <a:spAutoFit/>
          </a:bodyPr>
          <a:lstStyle/>
          <a:p>
            <a:pPr algn="ctr" defTabSz="609459">
              <a:defRPr/>
            </a:pPr>
            <a:r>
              <a:rPr lang="en-US" sz="3600" b="1" cap="small" dirty="0">
                <a:solidFill>
                  <a:srgbClr val="0000FF"/>
                </a:solidFill>
                <a:latin typeface="Xyngia"/>
                <a:cs typeface="Xyngia"/>
              </a:rPr>
              <a:t>Strategy 4:  </a:t>
            </a:r>
          </a:p>
          <a:p>
            <a:pPr algn="ctr" defTabSz="609459">
              <a:defRPr/>
            </a:pPr>
            <a:r>
              <a:rPr lang="en-US" sz="3600" b="1" cap="small" dirty="0">
                <a:solidFill>
                  <a:srgbClr val="0000FF"/>
                </a:solidFill>
                <a:latin typeface="Xyngia"/>
                <a:cs typeface="Xyngia"/>
              </a:rPr>
              <a:t>Hold PMs to logic, consistency, and fairness</a:t>
            </a:r>
          </a:p>
          <a:p>
            <a:pPr algn="ctr" defTabSz="609459">
              <a:defRPr/>
            </a:pPr>
            <a:endParaRPr lang="en-US" sz="3600" cap="small" dirty="0">
              <a:solidFill>
                <a:srgbClr val="0000FF"/>
              </a:solidFill>
              <a:latin typeface="Xyngia"/>
              <a:cs typeface="Xyngia"/>
            </a:endParaRPr>
          </a:p>
        </p:txBody>
      </p:sp>
    </p:spTree>
    <p:extLst>
      <p:ext uri="{BB962C8B-B14F-4D97-AF65-F5344CB8AC3E}">
        <p14:creationId xmlns:p14="http://schemas.microsoft.com/office/powerpoint/2010/main" val="1325769507"/>
      </p:ext>
    </p:extLst>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BFD908-BE8F-F043-BB64-3E399DBB6F82}"/>
              </a:ext>
            </a:extLst>
          </p:cNvPr>
          <p:cNvSpPr/>
          <p:nvPr/>
        </p:nvSpPr>
        <p:spPr>
          <a:xfrm>
            <a:off x="435730" y="2700065"/>
            <a:ext cx="11320540" cy="2477601"/>
          </a:xfrm>
          <a:prstGeom prst="rect">
            <a:avLst/>
          </a:prstGeom>
        </p:spPr>
        <p:txBody>
          <a:bodyPr wrap="square">
            <a:spAutoFit/>
          </a:bodyPr>
          <a:lstStyle/>
          <a:p>
            <a:pPr algn="ctr" defTabSz="609585">
              <a:defRPr/>
            </a:pPr>
            <a:r>
              <a:rPr lang="en-US" sz="3100" i="1" dirty="0">
                <a:solidFill>
                  <a:srgbClr val="000000"/>
                </a:solidFill>
                <a:latin typeface="Helvetica Neue Medium"/>
                <a:ea typeface="Helvetica Neue Medium"/>
                <a:cs typeface="Helvetica Neue Medium"/>
              </a:rPr>
              <a:t>PM strategy:</a:t>
            </a:r>
          </a:p>
          <a:p>
            <a:pPr algn="ctr" defTabSz="609585">
              <a:defRPr/>
            </a:pPr>
            <a:endParaRPr lang="en-US" sz="3100" dirty="0">
              <a:solidFill>
                <a:srgbClr val="000000"/>
              </a:solidFill>
              <a:latin typeface="Helvetica Neue Medium"/>
              <a:ea typeface="Helvetica Neue Medium"/>
              <a:cs typeface="Helvetica Neue Medium"/>
            </a:endParaRPr>
          </a:p>
          <a:p>
            <a:pPr algn="ctr" defTabSz="609585">
              <a:defRPr/>
            </a:pPr>
            <a:r>
              <a:rPr lang="en-US" sz="3100" dirty="0">
                <a:solidFill>
                  <a:srgbClr val="000000"/>
                </a:solidFill>
                <a:latin typeface="Helvetica Neue Medium"/>
                <a:ea typeface="Helvetica Neue Medium"/>
                <a:cs typeface="Helvetica Neue Medium"/>
              </a:rPr>
              <a:t>1. Be loud in your protestations.</a:t>
            </a:r>
          </a:p>
          <a:p>
            <a:pPr algn="ctr" defTabSz="609585">
              <a:defRPr/>
            </a:pPr>
            <a:r>
              <a:rPr lang="en-US" sz="3100" dirty="0">
                <a:solidFill>
                  <a:srgbClr val="000000"/>
                </a:solidFill>
                <a:latin typeface="Helvetica Neue Medium"/>
                <a:ea typeface="Helvetica Neue Medium"/>
                <a:cs typeface="Helvetica Neue Medium"/>
              </a:rPr>
              <a:t>2. Keep repeating your sound bite, over and over.</a:t>
            </a:r>
            <a:endParaRPr lang="en-US" sz="3100" dirty="0">
              <a:solidFill>
                <a:schemeClr val="bg1"/>
              </a:solidFill>
              <a:latin typeface="Helvetica Neue Medium"/>
              <a:ea typeface="Helvetica Neue Medium"/>
              <a:cs typeface="Helvetica Neue Medium"/>
            </a:endParaRPr>
          </a:p>
          <a:p>
            <a:pPr algn="ctr" defTabSz="609585">
              <a:defRPr/>
            </a:pPr>
            <a:r>
              <a:rPr lang="en-US" sz="3100" dirty="0">
                <a:solidFill>
                  <a:schemeClr val="bg1"/>
                </a:solidFill>
                <a:latin typeface="Helvetica Neue Medium"/>
                <a:ea typeface="Helvetica Neue Medium"/>
                <a:cs typeface="Helvetica Neue Medium"/>
              </a:rPr>
              <a:t>3. Question the motives of anyone who disagrees with you.</a:t>
            </a:r>
          </a:p>
        </p:txBody>
      </p:sp>
      <p:sp>
        <p:nvSpPr>
          <p:cNvPr id="5" name="Rectangle 4">
            <a:extLst>
              <a:ext uri="{FF2B5EF4-FFF2-40B4-BE49-F238E27FC236}">
                <a16:creationId xmlns:a16="http://schemas.microsoft.com/office/drawing/2014/main" id="{5ED24454-5639-2E40-B9CC-721A71195562}"/>
              </a:ext>
            </a:extLst>
          </p:cNvPr>
          <p:cNvSpPr/>
          <p:nvPr/>
        </p:nvSpPr>
        <p:spPr>
          <a:xfrm>
            <a:off x="643360" y="457987"/>
            <a:ext cx="10056928" cy="2308324"/>
          </a:xfrm>
          <a:prstGeom prst="rect">
            <a:avLst/>
          </a:prstGeom>
        </p:spPr>
        <p:txBody>
          <a:bodyPr wrap="square">
            <a:spAutoFit/>
          </a:bodyPr>
          <a:lstStyle/>
          <a:p>
            <a:pPr algn="ctr" defTabSz="609459">
              <a:defRPr/>
            </a:pPr>
            <a:r>
              <a:rPr lang="en-US" sz="3600" b="1" cap="small" dirty="0">
                <a:solidFill>
                  <a:srgbClr val="0000FF"/>
                </a:solidFill>
                <a:latin typeface="Xyngia"/>
                <a:cs typeface="Xyngia"/>
              </a:rPr>
              <a:t>Strategy 4:  </a:t>
            </a:r>
          </a:p>
          <a:p>
            <a:pPr algn="ctr" defTabSz="609459">
              <a:defRPr/>
            </a:pPr>
            <a:r>
              <a:rPr lang="en-US" sz="3600" b="1" cap="small" dirty="0">
                <a:solidFill>
                  <a:srgbClr val="0000FF"/>
                </a:solidFill>
                <a:latin typeface="Xyngia"/>
                <a:cs typeface="Xyngia"/>
              </a:rPr>
              <a:t>Hold PMs to logic, consistency, and fairness</a:t>
            </a:r>
          </a:p>
          <a:p>
            <a:pPr algn="ctr" defTabSz="609459">
              <a:defRPr/>
            </a:pPr>
            <a:endParaRPr lang="en-US" sz="3600" cap="small" dirty="0">
              <a:solidFill>
                <a:srgbClr val="0000FF"/>
              </a:solidFill>
              <a:latin typeface="Xyngia"/>
              <a:cs typeface="Xyngia"/>
            </a:endParaRPr>
          </a:p>
        </p:txBody>
      </p:sp>
    </p:spTree>
    <p:extLst>
      <p:ext uri="{BB962C8B-B14F-4D97-AF65-F5344CB8AC3E}">
        <p14:creationId xmlns:p14="http://schemas.microsoft.com/office/powerpoint/2010/main" val="3682665458"/>
      </p:ext>
    </p:extLst>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BFD908-BE8F-F043-BB64-3E399DBB6F82}"/>
              </a:ext>
            </a:extLst>
          </p:cNvPr>
          <p:cNvSpPr/>
          <p:nvPr/>
        </p:nvSpPr>
        <p:spPr>
          <a:xfrm>
            <a:off x="435730" y="2700065"/>
            <a:ext cx="11320540" cy="2477601"/>
          </a:xfrm>
          <a:prstGeom prst="rect">
            <a:avLst/>
          </a:prstGeom>
        </p:spPr>
        <p:txBody>
          <a:bodyPr wrap="square">
            <a:spAutoFit/>
          </a:bodyPr>
          <a:lstStyle/>
          <a:p>
            <a:pPr algn="ctr" defTabSz="609585">
              <a:defRPr/>
            </a:pPr>
            <a:r>
              <a:rPr lang="en-US" sz="3100" i="1" dirty="0">
                <a:solidFill>
                  <a:srgbClr val="000000"/>
                </a:solidFill>
                <a:latin typeface="Helvetica Neue Medium"/>
                <a:ea typeface="Helvetica Neue Medium"/>
                <a:cs typeface="Helvetica Neue Medium"/>
              </a:rPr>
              <a:t>PM strategy:</a:t>
            </a:r>
          </a:p>
          <a:p>
            <a:pPr algn="ctr" defTabSz="609585">
              <a:defRPr/>
            </a:pPr>
            <a:endParaRPr lang="en-US" sz="3100" dirty="0">
              <a:solidFill>
                <a:srgbClr val="000000"/>
              </a:solidFill>
              <a:latin typeface="Helvetica Neue Medium"/>
              <a:ea typeface="Helvetica Neue Medium"/>
              <a:cs typeface="Helvetica Neue Medium"/>
            </a:endParaRPr>
          </a:p>
          <a:p>
            <a:pPr algn="ctr" defTabSz="609585">
              <a:defRPr/>
            </a:pPr>
            <a:r>
              <a:rPr lang="en-US" sz="3100" dirty="0">
                <a:solidFill>
                  <a:srgbClr val="000000"/>
                </a:solidFill>
                <a:latin typeface="Helvetica Neue Medium"/>
                <a:ea typeface="Helvetica Neue Medium"/>
                <a:cs typeface="Helvetica Neue Medium"/>
              </a:rPr>
              <a:t>1. Be loud in your protestations.</a:t>
            </a:r>
          </a:p>
          <a:p>
            <a:pPr algn="ctr" defTabSz="609585">
              <a:defRPr/>
            </a:pPr>
            <a:r>
              <a:rPr lang="en-US" sz="3100" dirty="0">
                <a:solidFill>
                  <a:srgbClr val="000000"/>
                </a:solidFill>
                <a:latin typeface="Helvetica Neue Medium"/>
                <a:ea typeface="Helvetica Neue Medium"/>
                <a:cs typeface="Helvetica Neue Medium"/>
              </a:rPr>
              <a:t>2. Keep repeating your sound bite, over and over.</a:t>
            </a:r>
          </a:p>
          <a:p>
            <a:pPr algn="ctr" defTabSz="609585">
              <a:defRPr/>
            </a:pPr>
            <a:r>
              <a:rPr lang="en-US" sz="3100" dirty="0">
                <a:solidFill>
                  <a:srgbClr val="000000"/>
                </a:solidFill>
                <a:latin typeface="Helvetica Neue Medium"/>
                <a:ea typeface="Helvetica Neue Medium"/>
                <a:cs typeface="Helvetica Neue Medium"/>
              </a:rPr>
              <a:t>3. Question the motives of anyone who disagrees with you.</a:t>
            </a:r>
          </a:p>
        </p:txBody>
      </p:sp>
      <p:sp>
        <p:nvSpPr>
          <p:cNvPr id="5" name="Rectangle 4">
            <a:extLst>
              <a:ext uri="{FF2B5EF4-FFF2-40B4-BE49-F238E27FC236}">
                <a16:creationId xmlns:a16="http://schemas.microsoft.com/office/drawing/2014/main" id="{5ED24454-5639-2E40-B9CC-721A71195562}"/>
              </a:ext>
            </a:extLst>
          </p:cNvPr>
          <p:cNvSpPr/>
          <p:nvPr/>
        </p:nvSpPr>
        <p:spPr>
          <a:xfrm>
            <a:off x="643360" y="457987"/>
            <a:ext cx="10056928" cy="2308324"/>
          </a:xfrm>
          <a:prstGeom prst="rect">
            <a:avLst/>
          </a:prstGeom>
        </p:spPr>
        <p:txBody>
          <a:bodyPr wrap="square">
            <a:spAutoFit/>
          </a:bodyPr>
          <a:lstStyle/>
          <a:p>
            <a:pPr algn="ctr" defTabSz="609459">
              <a:defRPr/>
            </a:pPr>
            <a:r>
              <a:rPr lang="en-US" sz="3600" b="1" cap="small" dirty="0">
                <a:solidFill>
                  <a:srgbClr val="0000FF"/>
                </a:solidFill>
                <a:latin typeface="Xyngia"/>
                <a:cs typeface="Xyngia"/>
              </a:rPr>
              <a:t>Strategy 4:  </a:t>
            </a:r>
          </a:p>
          <a:p>
            <a:pPr algn="ctr" defTabSz="609459">
              <a:defRPr/>
            </a:pPr>
            <a:r>
              <a:rPr lang="en-US" sz="3600" b="1" cap="small" dirty="0">
                <a:solidFill>
                  <a:srgbClr val="0000FF"/>
                </a:solidFill>
                <a:latin typeface="Xyngia"/>
                <a:cs typeface="Xyngia"/>
              </a:rPr>
              <a:t>Hold PMs to logic, consistency, and fairness</a:t>
            </a:r>
          </a:p>
          <a:p>
            <a:pPr algn="ctr" defTabSz="609459">
              <a:defRPr/>
            </a:pPr>
            <a:endParaRPr lang="en-US" sz="3600" cap="small" dirty="0">
              <a:solidFill>
                <a:srgbClr val="0000FF"/>
              </a:solidFill>
              <a:latin typeface="Xyngia"/>
              <a:cs typeface="Xyngia"/>
            </a:endParaRPr>
          </a:p>
        </p:txBody>
      </p:sp>
    </p:spTree>
    <p:extLst>
      <p:ext uri="{BB962C8B-B14F-4D97-AF65-F5344CB8AC3E}">
        <p14:creationId xmlns:p14="http://schemas.microsoft.com/office/powerpoint/2010/main" val="3492746983"/>
      </p:ext>
    </p:extLst>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508000" y="0"/>
            <a:ext cx="11176000" cy="1752600"/>
          </a:xfrm>
        </p:spPr>
        <p:txBody>
          <a:bodyPr/>
          <a:lstStyle/>
          <a:p>
            <a:pPr eaLnBrk="1" hangingPunct="1"/>
            <a:endParaRPr lang="en-US" sz="5333" b="1" dirty="0">
              <a:solidFill>
                <a:srgbClr val="FFFF00"/>
              </a:solidFill>
            </a:endParaRPr>
          </a:p>
        </p:txBody>
      </p:sp>
      <p:sp>
        <p:nvSpPr>
          <p:cNvPr id="154627" name="Rectangle 3"/>
          <p:cNvSpPr>
            <a:spLocks noGrp="1" noChangeArrowheads="1"/>
          </p:cNvSpPr>
          <p:nvPr>
            <p:ph type="body" idx="1"/>
          </p:nvPr>
        </p:nvSpPr>
        <p:spPr>
          <a:xfrm>
            <a:off x="1117600" y="2667000"/>
            <a:ext cx="10363200" cy="4038600"/>
          </a:xfrm>
        </p:spPr>
        <p:txBody>
          <a:bodyPr/>
          <a:lstStyle/>
          <a:p>
            <a:pPr algn="ctr" eaLnBrk="1" hangingPunct="1">
              <a:buFontTx/>
              <a:buNone/>
            </a:pPr>
            <a:endParaRPr lang="en-US" sz="2400" b="1" dirty="0">
              <a:solidFill>
                <a:schemeClr val="bg1"/>
              </a:solidFill>
            </a:endParaRPr>
          </a:p>
        </p:txBody>
      </p:sp>
      <p:pic>
        <p:nvPicPr>
          <p:cNvPr id="278530" name="Picture 2" descr="http://redwing.hutman.net/~mreed/Assets/ego.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201606140"/>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084119" y="1847326"/>
            <a:ext cx="8023761" cy="3754874"/>
          </a:xfrm>
          <a:prstGeom prst="rect">
            <a:avLst/>
          </a:prstGeom>
        </p:spPr>
        <p:txBody>
          <a:bodyPr wrap="square">
            <a:spAutoFit/>
          </a:bodyPr>
          <a:lstStyle/>
          <a:p>
            <a:pPr defTabSz="609585">
              <a:defRPr/>
            </a:pPr>
            <a:r>
              <a:rPr lang="en-US" sz="3400" dirty="0">
                <a:solidFill>
                  <a:srgbClr val="000000"/>
                </a:solidFill>
                <a:latin typeface="Helvetica Neue Medium"/>
                <a:ea typeface="Helvetica Neue Medium"/>
                <a:cs typeface="Helvetica Neue Medium"/>
              </a:rPr>
              <a:t>a. Claiming to know = </a:t>
            </a:r>
            <a:r>
              <a:rPr lang="en-US" sz="3400" dirty="0">
                <a:solidFill>
                  <a:srgbClr val="C00000"/>
                </a:solidFill>
                <a:latin typeface="Helvetica Neue Medium"/>
                <a:ea typeface="Helvetica Neue Medium"/>
                <a:cs typeface="Helvetica Neue Medium"/>
              </a:rPr>
              <a:t>arrogance</a:t>
            </a:r>
          </a:p>
          <a:p>
            <a:pPr defTabSz="609585">
              <a:defRPr/>
            </a:pPr>
            <a:endParaRPr lang="en-US" sz="3400" dirty="0">
              <a:latin typeface="Helvetica Neue Medium"/>
              <a:ea typeface="Helvetica Neue Medium"/>
              <a:cs typeface="Helvetica Neue Medium"/>
            </a:endParaRPr>
          </a:p>
          <a:p>
            <a:pPr defTabSz="609585">
              <a:defRPr/>
            </a:pPr>
            <a:r>
              <a:rPr lang="en-US" sz="3400" dirty="0">
                <a:latin typeface="Helvetica Neue Medium"/>
                <a:ea typeface="Helvetica Neue Medium"/>
                <a:cs typeface="Helvetica Neue Medium"/>
              </a:rPr>
              <a:t>Trying to persuade = bigotry</a:t>
            </a:r>
          </a:p>
          <a:p>
            <a:pPr defTabSz="609585">
              <a:defRPr/>
            </a:pPr>
            <a:endParaRPr lang="en-US" sz="3400" dirty="0">
              <a:latin typeface="Helvetica Neue Medium"/>
              <a:ea typeface="Helvetica Neue Medium"/>
              <a:cs typeface="Helvetica Neue Medium"/>
            </a:endParaRPr>
          </a:p>
          <a:p>
            <a:pPr defTabSz="609585">
              <a:defRPr/>
            </a:pPr>
            <a:r>
              <a:rPr lang="en-US" sz="3400" dirty="0">
                <a:latin typeface="Helvetica Neue Medium"/>
                <a:ea typeface="Helvetica Neue Medium"/>
                <a:cs typeface="Helvetica Neue Medium"/>
              </a:rPr>
              <a:t>Trying to change the world = tyranny</a:t>
            </a:r>
          </a:p>
          <a:p>
            <a:pPr defTabSz="609585">
              <a:defRPr/>
            </a:pPr>
            <a:endParaRPr lang="en-US" sz="3400" dirty="0">
              <a:latin typeface="Helvetica Neue Medium"/>
              <a:ea typeface="Helvetica Neue Medium"/>
              <a:cs typeface="Helvetica Neue Medium"/>
            </a:endParaRPr>
          </a:p>
          <a:p>
            <a:pPr defTabSz="609585">
              <a:defRPr/>
            </a:pPr>
            <a:endParaRPr lang="en-US" sz="3400" dirty="0">
              <a:solidFill>
                <a:srgbClr val="000000"/>
              </a:solidFill>
              <a:latin typeface="Helvetica Neue Medium"/>
              <a:ea typeface="Helvetica Neue Medium"/>
              <a:cs typeface="Helvetica Neue Medium"/>
            </a:endParaRPr>
          </a:p>
        </p:txBody>
      </p:sp>
    </p:spTree>
    <p:extLst>
      <p:ext uri="{BB962C8B-B14F-4D97-AF65-F5344CB8AC3E}">
        <p14:creationId xmlns:p14="http://schemas.microsoft.com/office/powerpoint/2010/main" val="4203765965"/>
      </p:ext>
    </p:extLst>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084119" y="1847326"/>
            <a:ext cx="8023761" cy="3754874"/>
          </a:xfrm>
          <a:prstGeom prst="rect">
            <a:avLst/>
          </a:prstGeom>
        </p:spPr>
        <p:txBody>
          <a:bodyPr wrap="square">
            <a:spAutoFit/>
          </a:bodyPr>
          <a:lstStyle/>
          <a:p>
            <a:pPr defTabSz="609585">
              <a:defRPr/>
            </a:pPr>
            <a:r>
              <a:rPr lang="en-US" sz="3400" dirty="0">
                <a:solidFill>
                  <a:srgbClr val="000000"/>
                </a:solidFill>
                <a:latin typeface="Helvetica Neue Medium"/>
                <a:ea typeface="Helvetica Neue Medium"/>
                <a:cs typeface="Helvetica Neue Medium"/>
              </a:rPr>
              <a:t>a. Claiming to know = </a:t>
            </a:r>
            <a:r>
              <a:rPr lang="en-US" sz="3400" dirty="0">
                <a:solidFill>
                  <a:srgbClr val="C00000"/>
                </a:solidFill>
                <a:latin typeface="Helvetica Neue Medium"/>
                <a:ea typeface="Helvetica Neue Medium"/>
                <a:cs typeface="Helvetica Neue Medium"/>
              </a:rPr>
              <a:t>arrogance</a:t>
            </a:r>
          </a:p>
          <a:p>
            <a:pPr defTabSz="609585">
              <a:defRPr/>
            </a:pPr>
            <a:endParaRPr lang="en-US" sz="3400" dirty="0">
              <a:solidFill>
                <a:srgbClr val="000000"/>
              </a:solidFill>
              <a:latin typeface="Helvetica Neue Medium"/>
              <a:ea typeface="Helvetica Neue Medium"/>
              <a:cs typeface="Helvetica Neue Medium"/>
            </a:endParaRPr>
          </a:p>
          <a:p>
            <a:pPr defTabSz="609585">
              <a:defRPr/>
            </a:pPr>
            <a:r>
              <a:rPr lang="en-US" sz="3400" dirty="0">
                <a:solidFill>
                  <a:srgbClr val="000000"/>
                </a:solidFill>
                <a:latin typeface="Helvetica Neue Medium"/>
                <a:ea typeface="Helvetica Neue Medium"/>
                <a:cs typeface="Helvetica Neue Medium"/>
              </a:rPr>
              <a:t>b. Trying to persuade = </a:t>
            </a:r>
            <a:r>
              <a:rPr lang="en-US" sz="3400" dirty="0">
                <a:solidFill>
                  <a:srgbClr val="C00000"/>
                </a:solidFill>
                <a:latin typeface="Helvetica Neue Medium"/>
                <a:ea typeface="Helvetica Neue Medium"/>
                <a:cs typeface="Helvetica Neue Medium"/>
              </a:rPr>
              <a:t>bigotry</a:t>
            </a:r>
          </a:p>
          <a:p>
            <a:pPr defTabSz="609585">
              <a:defRPr/>
            </a:pPr>
            <a:endParaRPr lang="en-US" sz="3400" dirty="0">
              <a:latin typeface="Helvetica Neue Medium"/>
              <a:ea typeface="Helvetica Neue Medium"/>
              <a:cs typeface="Helvetica Neue Medium"/>
            </a:endParaRPr>
          </a:p>
          <a:p>
            <a:pPr defTabSz="609585">
              <a:defRPr/>
            </a:pPr>
            <a:r>
              <a:rPr lang="en-US" sz="3400" dirty="0">
                <a:latin typeface="Helvetica Neue Medium"/>
                <a:ea typeface="Helvetica Neue Medium"/>
                <a:cs typeface="Helvetica Neue Medium"/>
              </a:rPr>
              <a:t>Trying to change the world = tyranny</a:t>
            </a:r>
          </a:p>
          <a:p>
            <a:pPr defTabSz="609585">
              <a:defRPr/>
            </a:pPr>
            <a:endParaRPr lang="en-US" sz="3400" dirty="0">
              <a:latin typeface="Helvetica Neue Medium"/>
              <a:ea typeface="Helvetica Neue Medium"/>
              <a:cs typeface="Helvetica Neue Medium"/>
            </a:endParaRPr>
          </a:p>
          <a:p>
            <a:pPr defTabSz="609585">
              <a:defRPr/>
            </a:pPr>
            <a:endParaRPr lang="en-US" sz="3400" dirty="0">
              <a:solidFill>
                <a:srgbClr val="000000"/>
              </a:solidFill>
              <a:latin typeface="Helvetica Neue Medium"/>
              <a:ea typeface="Helvetica Neue Medium"/>
              <a:cs typeface="Helvetica Neue Medium"/>
            </a:endParaRPr>
          </a:p>
        </p:txBody>
      </p:sp>
    </p:spTree>
    <p:extLst>
      <p:ext uri="{BB962C8B-B14F-4D97-AF65-F5344CB8AC3E}">
        <p14:creationId xmlns:p14="http://schemas.microsoft.com/office/powerpoint/2010/main" val="2873116323"/>
      </p:ext>
    </p:extLst>
  </p:cSld>
  <p:clrMapOvr>
    <a:masterClrMapping/>
  </p:clrMapOvr>
  <p:transition spd="med"/>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6593" y="323554"/>
            <a:ext cx="10924071" cy="1544205"/>
          </a:xfrm>
          <a:prstGeom prst="rect">
            <a:avLst/>
          </a:prstGeom>
        </p:spPr>
        <p:txBody>
          <a:bodyPr wrap="square">
            <a:spAutoFit/>
          </a:bodyPr>
          <a:lstStyle/>
          <a:p>
            <a:pPr marL="0" marR="0" lvl="0" indent="0" algn="l" defTabSz="609459" rtl="0" eaLnBrk="1" fontAlgn="auto" latinLnBrk="0" hangingPunct="1">
              <a:lnSpc>
                <a:spcPct val="110000"/>
              </a:lnSpc>
              <a:spcBef>
                <a:spcPts val="0"/>
              </a:spcBef>
              <a:spcAft>
                <a:spcPts val="0"/>
              </a:spcAft>
              <a:buClrTx/>
              <a:buSzTx/>
              <a:buFontTx/>
              <a:buNone/>
              <a:tabLst/>
              <a:defRPr/>
            </a:pPr>
            <a:r>
              <a:rPr kumimoji="0" lang="en-US" sz="2933" b="0" i="1" u="none" strike="noStrike" kern="1200" cap="none" spc="0" normalizeH="0" baseline="0" noProof="0" dirty="0">
                <a:ln>
                  <a:noFill/>
                </a:ln>
                <a:solidFill>
                  <a:srgbClr val="0000FF"/>
                </a:solidFill>
                <a:effectLst/>
                <a:uLnTx/>
                <a:uFillTx/>
                <a:latin typeface="Xyngia"/>
                <a:ea typeface="+mn-ea"/>
                <a:cs typeface="Xyngia"/>
              </a:rPr>
              <a:t>"It is not bigotry to be certain we are right, but it is bigotry to be unable to imagine how we might possibly have gone wrong" (G. K. Chesterton).</a:t>
            </a:r>
            <a:endParaRPr kumimoji="0" lang="en-US" sz="3067" b="0" i="0" u="none" strike="noStrike" kern="1200" cap="none" spc="0" normalizeH="0" baseline="0" noProof="0" dirty="0">
              <a:ln>
                <a:noFill/>
              </a:ln>
              <a:solidFill>
                <a:prstClr val="black"/>
              </a:solidFill>
              <a:effectLst/>
              <a:uLnTx/>
              <a:uFillTx/>
              <a:latin typeface="Xyngia"/>
              <a:ea typeface="+mn-ea"/>
              <a:cs typeface="Xyngia"/>
            </a:endParaRPr>
          </a:p>
        </p:txBody>
      </p:sp>
      <p:pic>
        <p:nvPicPr>
          <p:cNvPr id="2" name="Picture 1" descr="chesterto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2400" y="2179549"/>
            <a:ext cx="3352737" cy="4136587"/>
          </a:xfrm>
          <a:prstGeom prst="rect">
            <a:avLst/>
          </a:prstGeom>
        </p:spPr>
      </p:pic>
    </p:spTree>
    <p:extLst>
      <p:ext uri="{BB962C8B-B14F-4D97-AF65-F5344CB8AC3E}">
        <p14:creationId xmlns:p14="http://schemas.microsoft.com/office/powerpoint/2010/main" val="3578090514"/>
      </p:ext>
    </p:extLst>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6593" y="323536"/>
            <a:ext cx="10924071" cy="5673156"/>
          </a:xfrm>
          <a:prstGeom prst="rect">
            <a:avLst/>
          </a:prstGeom>
        </p:spPr>
        <p:txBody>
          <a:bodyPr wrap="square">
            <a:spAutoFit/>
          </a:bodyPr>
          <a:lstStyle/>
          <a:p>
            <a:pPr marL="0" marR="0" lvl="0" indent="0" algn="l" defTabSz="609459" rtl="0" eaLnBrk="1" fontAlgn="auto" latinLnBrk="0" hangingPunct="1">
              <a:lnSpc>
                <a:spcPct val="110000"/>
              </a:lnSpc>
              <a:spcBef>
                <a:spcPts val="0"/>
              </a:spcBef>
              <a:spcAft>
                <a:spcPts val="0"/>
              </a:spcAft>
              <a:buClrTx/>
              <a:buSzTx/>
              <a:buFontTx/>
              <a:buNone/>
              <a:tabLst/>
              <a:defRPr/>
            </a:pPr>
            <a:r>
              <a:rPr kumimoji="0" lang="en-US" sz="2933" b="0" i="1" u="none" strike="noStrike" kern="1200" cap="none" spc="0" normalizeH="0" baseline="0" noProof="0" dirty="0">
                <a:ln>
                  <a:noFill/>
                </a:ln>
                <a:solidFill>
                  <a:srgbClr val="0000FF"/>
                </a:solidFill>
                <a:effectLst/>
                <a:uLnTx/>
                <a:uFillTx/>
                <a:latin typeface="Xyngia"/>
                <a:ea typeface="+mn-ea"/>
                <a:cs typeface="Xyngia"/>
              </a:rPr>
              <a:t>"It is not bigotry to be certain we are right, but it is bigotry to be unable to imagine how we might possibly have gone wrong" (G. K. Chesterton).</a:t>
            </a:r>
          </a:p>
          <a:p>
            <a:pPr marL="0" marR="0" lvl="0" indent="0" algn="l" defTabSz="609459" rtl="0" eaLnBrk="1" fontAlgn="auto" latinLnBrk="0" hangingPunct="1">
              <a:lnSpc>
                <a:spcPct val="110000"/>
              </a:lnSpc>
              <a:spcBef>
                <a:spcPts val="0"/>
              </a:spcBef>
              <a:spcAft>
                <a:spcPts val="0"/>
              </a:spcAft>
              <a:buClrTx/>
              <a:buSzTx/>
              <a:buFontTx/>
              <a:buNone/>
              <a:tabLst/>
              <a:defRPr/>
            </a:pPr>
            <a:endParaRPr kumimoji="0" lang="en-US" sz="2933" b="0" i="1" u="none" strike="noStrike" kern="1200" cap="none" spc="0" normalizeH="0" baseline="0" noProof="0" dirty="0">
              <a:ln>
                <a:noFill/>
              </a:ln>
              <a:solidFill>
                <a:srgbClr val="0000FF"/>
              </a:solidFill>
              <a:effectLst/>
              <a:uLnTx/>
              <a:uFillTx/>
              <a:latin typeface="Xyngia"/>
              <a:ea typeface="+mn-ea"/>
              <a:cs typeface="Xyngia"/>
            </a:endParaRPr>
          </a:p>
          <a:p>
            <a:pPr marL="380981" indent="-380981" defTabSz="609459">
              <a:lnSpc>
                <a:spcPct val="110000"/>
              </a:lnSpc>
              <a:buFont typeface="Wingdings" charset="2"/>
              <a:buChar char="Ø"/>
            </a:pPr>
            <a:r>
              <a:rPr kumimoji="0" lang="en-US" sz="3067" b="0" i="0" u="none" strike="noStrike" kern="1200" cap="none" spc="0" normalizeH="0" baseline="0" noProof="0" dirty="0">
                <a:ln>
                  <a:noFill/>
                </a:ln>
                <a:solidFill>
                  <a:prstClr val="black"/>
                </a:solidFill>
                <a:effectLst/>
                <a:uLnTx/>
                <a:uFillTx/>
                <a:latin typeface="Xyngia"/>
                <a:ea typeface="+mn-ea"/>
                <a:cs typeface="Xyngia"/>
              </a:rPr>
              <a:t>Christians don’t claim complete </a:t>
            </a:r>
            <a:r>
              <a:rPr kumimoji="0" lang="en-US" sz="3067" b="0" i="1" u="none" strike="noStrike" kern="1200" cap="none" spc="0" normalizeH="0" baseline="0" noProof="0" dirty="0">
                <a:ln>
                  <a:noFill/>
                </a:ln>
                <a:solidFill>
                  <a:prstClr val="black"/>
                </a:solidFill>
                <a:effectLst/>
                <a:uLnTx/>
                <a:uFillTx/>
                <a:latin typeface="Xyngia"/>
                <a:ea typeface="+mn-ea"/>
                <a:cs typeface="Xyngia"/>
              </a:rPr>
              <a:t>knowledge</a:t>
            </a:r>
            <a:r>
              <a:rPr kumimoji="0" lang="en-US" sz="3067" b="0" i="0" u="none" strike="noStrike" kern="1200" cap="none" spc="0" normalizeH="0" baseline="0" noProof="0" dirty="0">
                <a:ln>
                  <a:noFill/>
                </a:ln>
                <a:solidFill>
                  <a:prstClr val="black"/>
                </a:solidFill>
                <a:effectLst/>
                <a:uLnTx/>
                <a:uFillTx/>
                <a:latin typeface="Xyngia"/>
                <a:ea typeface="+mn-ea"/>
                <a:cs typeface="Xyngia"/>
              </a:rPr>
              <a:t>, only </a:t>
            </a:r>
            <a:r>
              <a:rPr kumimoji="0" lang="en-US" sz="3067" b="0" i="1" u="none" strike="noStrike" kern="1200" cap="none" spc="0" normalizeH="0" baseline="0" noProof="0" dirty="0">
                <a:ln>
                  <a:noFill/>
                </a:ln>
                <a:solidFill>
                  <a:prstClr val="black"/>
                </a:solidFill>
                <a:effectLst/>
                <a:uLnTx/>
                <a:uFillTx/>
                <a:latin typeface="Xyngia"/>
                <a:ea typeface="+mn-ea"/>
                <a:cs typeface="Xyngia"/>
              </a:rPr>
              <a:t>adequate</a:t>
            </a:r>
            <a:r>
              <a:rPr kumimoji="0" lang="en-US" sz="3067" b="0" i="0" u="none" strike="noStrike" kern="1200" cap="none" spc="0" normalizeH="0" baseline="0" noProof="0" dirty="0">
                <a:ln>
                  <a:noFill/>
                </a:ln>
                <a:solidFill>
                  <a:prstClr val="black"/>
                </a:solidFill>
                <a:effectLst/>
                <a:uLnTx/>
                <a:uFillTx/>
                <a:latin typeface="Xyngia"/>
                <a:ea typeface="+mn-ea"/>
                <a:cs typeface="Xyngia"/>
              </a:rPr>
              <a:t> knowledge. </a:t>
            </a:r>
          </a:p>
          <a:p>
            <a:pPr marL="380981" indent="-380981" defTabSz="609459">
              <a:lnSpc>
                <a:spcPct val="110000"/>
              </a:lnSpc>
              <a:buFont typeface="Wingdings" charset="2"/>
              <a:buChar char="Ø"/>
            </a:pPr>
            <a:r>
              <a:rPr kumimoji="0" lang="en-US" sz="3067" b="0" i="0" u="none" strike="noStrike" kern="1200" cap="none" spc="0" normalizeH="0" baseline="0" noProof="0" dirty="0">
                <a:ln>
                  <a:noFill/>
                </a:ln>
                <a:solidFill>
                  <a:prstClr val="black"/>
                </a:solidFill>
                <a:effectLst/>
                <a:uLnTx/>
                <a:uFillTx/>
                <a:latin typeface="Xyngia"/>
                <a:ea typeface="+mn-ea"/>
                <a:cs typeface="Xyngia"/>
              </a:rPr>
              <a:t>We strive to be respectful of </a:t>
            </a:r>
            <a:r>
              <a:rPr lang="en-US" sz="3067" dirty="0">
                <a:solidFill>
                  <a:prstClr val="black"/>
                </a:solidFill>
                <a:latin typeface="Xyngia"/>
                <a:cs typeface="Xyngia"/>
              </a:rPr>
              <a:t>others, to embody the humility of Christ (Matt 11:29; Eph 4:2; Phil 2:3; 4:8; Col 3:12; Jas 3:13).</a:t>
            </a:r>
            <a:endParaRPr kumimoji="0" lang="en-US" sz="3067" b="0" i="0" u="none" strike="noStrike" kern="1200" cap="none" spc="0" normalizeH="0" baseline="0" noProof="0" dirty="0">
              <a:ln>
                <a:noFill/>
              </a:ln>
              <a:solidFill>
                <a:schemeClr val="bg1"/>
              </a:solidFill>
              <a:effectLst/>
              <a:uLnTx/>
              <a:uFillTx/>
              <a:latin typeface="Xyngia"/>
              <a:ea typeface="+mn-ea"/>
              <a:cs typeface="Xyngia"/>
            </a:endParaRPr>
          </a:p>
          <a:p>
            <a:pPr marL="380981" marR="0" lvl="0" indent="-380981" algn="l" defTabSz="609459" rtl="0" eaLnBrk="1" fontAlgn="auto" latinLnBrk="0" hangingPunct="1">
              <a:lnSpc>
                <a:spcPct val="110000"/>
              </a:lnSpc>
              <a:spcBef>
                <a:spcPts val="0"/>
              </a:spcBef>
              <a:spcAft>
                <a:spcPts val="0"/>
              </a:spcAft>
              <a:buClrTx/>
              <a:buSzTx/>
              <a:buFont typeface="Wingdings" charset="2"/>
              <a:buChar char="Ø"/>
              <a:tabLst/>
              <a:defRPr/>
            </a:pPr>
            <a:r>
              <a:rPr kumimoji="0" lang="en-US" sz="3067" b="0" i="0" u="none" strike="noStrike" kern="1200" cap="none" spc="0" normalizeH="0" baseline="0" noProof="0" dirty="0">
                <a:ln>
                  <a:noFill/>
                </a:ln>
                <a:solidFill>
                  <a:schemeClr val="bg1"/>
                </a:solidFill>
                <a:effectLst/>
                <a:uLnTx/>
                <a:uFillTx/>
                <a:latin typeface="Xyngia"/>
                <a:ea typeface="+mn-ea"/>
                <a:cs typeface="Xyngia"/>
              </a:rPr>
              <a:t>Many PM, on the other hand, </a:t>
            </a:r>
            <a:r>
              <a:rPr kumimoji="0" lang="en-US" sz="3067" b="0" i="1" u="none" strike="noStrike" kern="1200" cap="none" spc="0" normalizeH="0" baseline="0" noProof="0" dirty="0">
                <a:ln>
                  <a:noFill/>
                </a:ln>
                <a:solidFill>
                  <a:schemeClr val="bg1"/>
                </a:solidFill>
                <a:effectLst/>
                <a:uLnTx/>
                <a:uFillTx/>
                <a:latin typeface="Xyngia"/>
                <a:ea typeface="+mn-ea"/>
                <a:cs typeface="Xyngia"/>
              </a:rPr>
              <a:t>disrespect</a:t>
            </a:r>
            <a:r>
              <a:rPr kumimoji="0" lang="en-US" sz="3067" b="0" i="0" u="none" strike="noStrike" kern="1200" cap="none" spc="0" normalizeH="0" baseline="0" noProof="0" dirty="0">
                <a:ln>
                  <a:noFill/>
                </a:ln>
                <a:solidFill>
                  <a:schemeClr val="bg1"/>
                </a:solidFill>
                <a:effectLst/>
                <a:uLnTx/>
                <a:uFillTx/>
                <a:latin typeface="Xyngia"/>
                <a:ea typeface="+mn-ea"/>
                <a:cs typeface="Xyngia"/>
              </a:rPr>
              <a:t> other views of reality, whenever there is a truth claim.</a:t>
            </a:r>
          </a:p>
        </p:txBody>
      </p:sp>
    </p:spTree>
    <p:extLst>
      <p:ext uri="{BB962C8B-B14F-4D97-AF65-F5344CB8AC3E}">
        <p14:creationId xmlns:p14="http://schemas.microsoft.com/office/powerpoint/2010/main" val="216537418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1362" name="Picture 2" descr="http://z.about.com/d/animatedtv/1/0/F/U/simpFamily_Vertical2f_72.jpg"/>
          <p:cNvPicPr>
            <a:picLocks noChangeAspect="1" noChangeArrowheads="1"/>
          </p:cNvPicPr>
          <p:nvPr/>
        </p:nvPicPr>
        <p:blipFill>
          <a:blip r:embed="rId2" cstate="print"/>
          <a:srcRect/>
          <a:stretch>
            <a:fillRect/>
          </a:stretch>
        </p:blipFill>
        <p:spPr bwMode="auto">
          <a:xfrm>
            <a:off x="3400095" y="231976"/>
            <a:ext cx="5569672" cy="6407701"/>
          </a:xfrm>
          <a:prstGeom prst="rect">
            <a:avLst/>
          </a:prstGeom>
          <a:noFill/>
        </p:spPr>
      </p:pic>
    </p:spTree>
    <p:extLst>
      <p:ext uri="{BB962C8B-B14F-4D97-AF65-F5344CB8AC3E}">
        <p14:creationId xmlns:p14="http://schemas.microsoft.com/office/powerpoint/2010/main" val="1017271605"/>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6593" y="323536"/>
            <a:ext cx="10924071" cy="5673156"/>
          </a:xfrm>
          <a:prstGeom prst="rect">
            <a:avLst/>
          </a:prstGeom>
        </p:spPr>
        <p:txBody>
          <a:bodyPr wrap="square">
            <a:spAutoFit/>
          </a:bodyPr>
          <a:lstStyle/>
          <a:p>
            <a:pPr marL="0" marR="0" lvl="0" indent="0" algn="l" defTabSz="609459" rtl="0" eaLnBrk="1" fontAlgn="auto" latinLnBrk="0" hangingPunct="1">
              <a:lnSpc>
                <a:spcPct val="110000"/>
              </a:lnSpc>
              <a:spcBef>
                <a:spcPts val="0"/>
              </a:spcBef>
              <a:spcAft>
                <a:spcPts val="0"/>
              </a:spcAft>
              <a:buClrTx/>
              <a:buSzTx/>
              <a:buFontTx/>
              <a:buNone/>
              <a:tabLst/>
              <a:defRPr/>
            </a:pPr>
            <a:r>
              <a:rPr kumimoji="0" lang="en-US" sz="2933" b="0" i="1" u="none" strike="noStrike" kern="1200" cap="none" spc="0" normalizeH="0" baseline="0" noProof="0" dirty="0">
                <a:ln>
                  <a:noFill/>
                </a:ln>
                <a:solidFill>
                  <a:srgbClr val="0000FF"/>
                </a:solidFill>
                <a:effectLst/>
                <a:uLnTx/>
                <a:uFillTx/>
                <a:latin typeface="Xyngia"/>
                <a:ea typeface="+mn-ea"/>
                <a:cs typeface="Xyngia"/>
              </a:rPr>
              <a:t>"It is not bigotry to be certain we are right, but it is bigotry to be unable to imagine how we might possibly have gone wrong" (G. K. Chesterton).</a:t>
            </a:r>
          </a:p>
          <a:p>
            <a:pPr marL="0" marR="0" lvl="0" indent="0" algn="l" defTabSz="609459" rtl="0" eaLnBrk="1" fontAlgn="auto" latinLnBrk="0" hangingPunct="1">
              <a:lnSpc>
                <a:spcPct val="110000"/>
              </a:lnSpc>
              <a:spcBef>
                <a:spcPts val="0"/>
              </a:spcBef>
              <a:spcAft>
                <a:spcPts val="0"/>
              </a:spcAft>
              <a:buClrTx/>
              <a:buSzTx/>
              <a:buFontTx/>
              <a:buNone/>
              <a:tabLst/>
              <a:defRPr/>
            </a:pPr>
            <a:endParaRPr kumimoji="0" lang="en-US" sz="2933" b="0" i="1" u="none" strike="noStrike" kern="1200" cap="none" spc="0" normalizeH="0" baseline="0" noProof="0" dirty="0">
              <a:ln>
                <a:noFill/>
              </a:ln>
              <a:solidFill>
                <a:srgbClr val="0000FF"/>
              </a:solidFill>
              <a:effectLst/>
              <a:uLnTx/>
              <a:uFillTx/>
              <a:latin typeface="Xyngia"/>
              <a:ea typeface="+mn-ea"/>
              <a:cs typeface="Xyngia"/>
            </a:endParaRPr>
          </a:p>
          <a:p>
            <a:pPr marL="380981" indent="-380981" defTabSz="609459">
              <a:lnSpc>
                <a:spcPct val="110000"/>
              </a:lnSpc>
              <a:buFont typeface="Wingdings" charset="2"/>
              <a:buChar char="Ø"/>
            </a:pPr>
            <a:r>
              <a:rPr kumimoji="0" lang="en-US" sz="3067" b="0" i="0" u="none" strike="noStrike" kern="1200" cap="none" spc="0" normalizeH="0" baseline="0" noProof="0" dirty="0">
                <a:ln>
                  <a:noFill/>
                </a:ln>
                <a:solidFill>
                  <a:prstClr val="black"/>
                </a:solidFill>
                <a:effectLst/>
                <a:uLnTx/>
                <a:uFillTx/>
                <a:latin typeface="Xyngia"/>
                <a:ea typeface="+mn-ea"/>
                <a:cs typeface="Xyngia"/>
              </a:rPr>
              <a:t>Christians don’t claim complete </a:t>
            </a:r>
            <a:r>
              <a:rPr kumimoji="0" lang="en-US" sz="3067" b="0" i="1" u="none" strike="noStrike" kern="1200" cap="none" spc="0" normalizeH="0" baseline="0" noProof="0" dirty="0">
                <a:ln>
                  <a:noFill/>
                </a:ln>
                <a:solidFill>
                  <a:prstClr val="black"/>
                </a:solidFill>
                <a:effectLst/>
                <a:uLnTx/>
                <a:uFillTx/>
                <a:latin typeface="Xyngia"/>
                <a:ea typeface="+mn-ea"/>
                <a:cs typeface="Xyngia"/>
              </a:rPr>
              <a:t>knowledge</a:t>
            </a:r>
            <a:r>
              <a:rPr kumimoji="0" lang="en-US" sz="3067" b="0" i="0" u="none" strike="noStrike" kern="1200" cap="none" spc="0" normalizeH="0" baseline="0" noProof="0" dirty="0">
                <a:ln>
                  <a:noFill/>
                </a:ln>
                <a:solidFill>
                  <a:prstClr val="black"/>
                </a:solidFill>
                <a:effectLst/>
                <a:uLnTx/>
                <a:uFillTx/>
                <a:latin typeface="Xyngia"/>
                <a:ea typeface="+mn-ea"/>
                <a:cs typeface="Xyngia"/>
              </a:rPr>
              <a:t>, only </a:t>
            </a:r>
            <a:r>
              <a:rPr kumimoji="0" lang="en-US" sz="3067" b="0" i="1" u="none" strike="noStrike" kern="1200" cap="none" spc="0" normalizeH="0" baseline="0" noProof="0" dirty="0">
                <a:ln>
                  <a:noFill/>
                </a:ln>
                <a:solidFill>
                  <a:prstClr val="black"/>
                </a:solidFill>
                <a:effectLst/>
                <a:uLnTx/>
                <a:uFillTx/>
                <a:latin typeface="Xyngia"/>
                <a:ea typeface="+mn-ea"/>
                <a:cs typeface="Xyngia"/>
              </a:rPr>
              <a:t>adequate</a:t>
            </a:r>
            <a:r>
              <a:rPr kumimoji="0" lang="en-US" sz="3067" b="0" i="0" u="none" strike="noStrike" kern="1200" cap="none" spc="0" normalizeH="0" baseline="0" noProof="0" dirty="0">
                <a:ln>
                  <a:noFill/>
                </a:ln>
                <a:solidFill>
                  <a:prstClr val="black"/>
                </a:solidFill>
                <a:effectLst/>
                <a:uLnTx/>
                <a:uFillTx/>
                <a:latin typeface="Xyngia"/>
                <a:ea typeface="+mn-ea"/>
                <a:cs typeface="Xyngia"/>
              </a:rPr>
              <a:t> knowledge. </a:t>
            </a:r>
          </a:p>
          <a:p>
            <a:pPr marL="380981" indent="-380981" defTabSz="609459">
              <a:lnSpc>
                <a:spcPct val="110000"/>
              </a:lnSpc>
              <a:buFont typeface="Wingdings" charset="2"/>
              <a:buChar char="Ø"/>
            </a:pPr>
            <a:r>
              <a:rPr kumimoji="0" lang="en-US" sz="3067" b="0" i="0" u="none" strike="noStrike" kern="1200" cap="none" spc="0" normalizeH="0" baseline="0" noProof="0" dirty="0">
                <a:ln>
                  <a:noFill/>
                </a:ln>
                <a:solidFill>
                  <a:prstClr val="black"/>
                </a:solidFill>
                <a:effectLst/>
                <a:uLnTx/>
                <a:uFillTx/>
                <a:latin typeface="Xyngia"/>
                <a:ea typeface="+mn-ea"/>
                <a:cs typeface="Xyngia"/>
              </a:rPr>
              <a:t>We strive to be respectful of </a:t>
            </a:r>
            <a:r>
              <a:rPr lang="en-US" sz="3067" dirty="0">
                <a:solidFill>
                  <a:prstClr val="black"/>
                </a:solidFill>
                <a:latin typeface="Xyngia"/>
                <a:cs typeface="Xyngia"/>
              </a:rPr>
              <a:t>others, to embody the humility of Christ (Matt 11:29; Eph 4:2; Phil 2:3; 4:8; Col 3:12; Jas 3:13).</a:t>
            </a:r>
            <a:endParaRPr kumimoji="0" lang="en-US" sz="3067" b="0" i="0" u="none" strike="noStrike" kern="1200" cap="none" spc="0" normalizeH="0" baseline="0" noProof="0" dirty="0">
              <a:ln>
                <a:noFill/>
              </a:ln>
              <a:solidFill>
                <a:prstClr val="black"/>
              </a:solidFill>
              <a:effectLst/>
              <a:uLnTx/>
              <a:uFillTx/>
              <a:latin typeface="Xyngia"/>
              <a:ea typeface="+mn-ea"/>
              <a:cs typeface="Xyngia"/>
            </a:endParaRPr>
          </a:p>
          <a:p>
            <a:pPr marL="380981" marR="0" lvl="0" indent="-380981" algn="l" defTabSz="609459" rtl="0" eaLnBrk="1" fontAlgn="auto" latinLnBrk="0" hangingPunct="1">
              <a:lnSpc>
                <a:spcPct val="110000"/>
              </a:lnSpc>
              <a:spcBef>
                <a:spcPts val="0"/>
              </a:spcBef>
              <a:spcAft>
                <a:spcPts val="0"/>
              </a:spcAft>
              <a:buClrTx/>
              <a:buSzTx/>
              <a:buFont typeface="Wingdings" charset="2"/>
              <a:buChar char="Ø"/>
              <a:tabLst/>
              <a:defRPr/>
            </a:pPr>
            <a:r>
              <a:rPr kumimoji="0" lang="en-US" sz="3067" b="0" i="0" u="none" strike="noStrike" kern="1200" cap="none" spc="0" normalizeH="0" baseline="0" noProof="0" dirty="0">
                <a:ln>
                  <a:noFill/>
                </a:ln>
                <a:solidFill>
                  <a:prstClr val="black"/>
                </a:solidFill>
                <a:effectLst/>
                <a:uLnTx/>
                <a:uFillTx/>
                <a:latin typeface="Xyngia"/>
                <a:ea typeface="+mn-ea"/>
                <a:cs typeface="Xyngia"/>
              </a:rPr>
              <a:t>Many PM, on the other hand, </a:t>
            </a:r>
            <a:r>
              <a:rPr kumimoji="0" lang="en-US" sz="3067" b="0" i="1" u="none" strike="noStrike" kern="1200" cap="none" spc="0" normalizeH="0" baseline="0" noProof="0" dirty="0">
                <a:ln>
                  <a:noFill/>
                </a:ln>
                <a:solidFill>
                  <a:prstClr val="black"/>
                </a:solidFill>
                <a:effectLst/>
                <a:uLnTx/>
                <a:uFillTx/>
                <a:latin typeface="Xyngia"/>
                <a:ea typeface="+mn-ea"/>
                <a:cs typeface="Xyngia"/>
              </a:rPr>
              <a:t>disrespect</a:t>
            </a:r>
            <a:r>
              <a:rPr kumimoji="0" lang="en-US" sz="3067" b="0" i="0" u="none" strike="noStrike" kern="1200" cap="none" spc="0" normalizeH="0" baseline="0" noProof="0" dirty="0">
                <a:ln>
                  <a:noFill/>
                </a:ln>
                <a:solidFill>
                  <a:prstClr val="black"/>
                </a:solidFill>
                <a:effectLst/>
                <a:uLnTx/>
                <a:uFillTx/>
                <a:latin typeface="Xyngia"/>
                <a:ea typeface="+mn-ea"/>
                <a:cs typeface="Xyngia"/>
              </a:rPr>
              <a:t> other views of reality, whenever there is a truth claim.</a:t>
            </a:r>
          </a:p>
        </p:txBody>
      </p:sp>
    </p:spTree>
    <p:extLst>
      <p:ext uri="{BB962C8B-B14F-4D97-AF65-F5344CB8AC3E}">
        <p14:creationId xmlns:p14="http://schemas.microsoft.com/office/powerpoint/2010/main" val="2563012781"/>
      </p:ext>
    </p:extLst>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084119" y="1847326"/>
            <a:ext cx="8023761" cy="3754874"/>
          </a:xfrm>
          <a:prstGeom prst="rect">
            <a:avLst/>
          </a:prstGeom>
        </p:spPr>
        <p:txBody>
          <a:bodyPr wrap="square">
            <a:spAutoFit/>
          </a:bodyPr>
          <a:lstStyle/>
          <a:p>
            <a:pPr defTabSz="609585">
              <a:defRPr/>
            </a:pPr>
            <a:r>
              <a:rPr lang="en-US" sz="3400" dirty="0">
                <a:solidFill>
                  <a:srgbClr val="000000"/>
                </a:solidFill>
                <a:latin typeface="Helvetica Neue Medium"/>
                <a:ea typeface="Helvetica Neue Medium"/>
                <a:cs typeface="Helvetica Neue Medium"/>
              </a:rPr>
              <a:t>a. Claiming to know = </a:t>
            </a:r>
            <a:r>
              <a:rPr lang="en-US" sz="3400" dirty="0">
                <a:solidFill>
                  <a:srgbClr val="C00000"/>
                </a:solidFill>
                <a:latin typeface="Helvetica Neue Medium"/>
                <a:ea typeface="Helvetica Neue Medium"/>
                <a:cs typeface="Helvetica Neue Medium"/>
              </a:rPr>
              <a:t>arrogance</a:t>
            </a:r>
          </a:p>
          <a:p>
            <a:pPr defTabSz="609585">
              <a:defRPr/>
            </a:pPr>
            <a:endParaRPr lang="en-US" sz="3400" dirty="0">
              <a:solidFill>
                <a:srgbClr val="000000"/>
              </a:solidFill>
              <a:latin typeface="Helvetica Neue Medium"/>
              <a:ea typeface="Helvetica Neue Medium"/>
              <a:cs typeface="Helvetica Neue Medium"/>
            </a:endParaRPr>
          </a:p>
          <a:p>
            <a:pPr defTabSz="609585">
              <a:defRPr/>
            </a:pPr>
            <a:r>
              <a:rPr lang="en-US" sz="3400" dirty="0">
                <a:solidFill>
                  <a:srgbClr val="000000"/>
                </a:solidFill>
                <a:latin typeface="Helvetica Neue Medium"/>
                <a:ea typeface="Helvetica Neue Medium"/>
                <a:cs typeface="Helvetica Neue Medium"/>
              </a:rPr>
              <a:t>b. Trying to persuade = </a:t>
            </a:r>
            <a:r>
              <a:rPr lang="en-US" sz="3400" dirty="0">
                <a:solidFill>
                  <a:srgbClr val="C00000"/>
                </a:solidFill>
                <a:latin typeface="Helvetica Neue Medium"/>
                <a:ea typeface="Helvetica Neue Medium"/>
                <a:cs typeface="Helvetica Neue Medium"/>
              </a:rPr>
              <a:t>bigotry</a:t>
            </a:r>
          </a:p>
          <a:p>
            <a:pPr defTabSz="609585">
              <a:defRPr/>
            </a:pPr>
            <a:endParaRPr lang="en-US" sz="3400" dirty="0">
              <a:solidFill>
                <a:srgbClr val="000000"/>
              </a:solidFill>
              <a:latin typeface="Helvetica Neue Medium"/>
              <a:ea typeface="Helvetica Neue Medium"/>
              <a:cs typeface="Helvetica Neue Medium"/>
            </a:endParaRPr>
          </a:p>
          <a:p>
            <a:pPr defTabSz="609585">
              <a:defRPr/>
            </a:pPr>
            <a:r>
              <a:rPr lang="en-US" sz="3400" dirty="0">
                <a:solidFill>
                  <a:srgbClr val="000000"/>
                </a:solidFill>
                <a:latin typeface="Helvetica Neue Medium"/>
                <a:ea typeface="Helvetica Neue Medium"/>
                <a:cs typeface="Helvetica Neue Medium"/>
              </a:rPr>
              <a:t>c. Trying to change the world = </a:t>
            </a:r>
            <a:r>
              <a:rPr lang="en-US" sz="3400" dirty="0">
                <a:solidFill>
                  <a:srgbClr val="C00000"/>
                </a:solidFill>
                <a:latin typeface="Helvetica Neue Medium"/>
                <a:ea typeface="Helvetica Neue Medium"/>
                <a:cs typeface="Helvetica Neue Medium"/>
              </a:rPr>
              <a:t>tyranny</a:t>
            </a:r>
          </a:p>
          <a:p>
            <a:pPr defTabSz="609585">
              <a:defRPr/>
            </a:pPr>
            <a:endParaRPr lang="en-US" sz="3400" dirty="0">
              <a:solidFill>
                <a:srgbClr val="000000"/>
              </a:solidFill>
              <a:latin typeface="Helvetica Neue Medium"/>
              <a:ea typeface="Helvetica Neue Medium"/>
              <a:cs typeface="Helvetica Neue Medium"/>
            </a:endParaRPr>
          </a:p>
          <a:p>
            <a:pPr defTabSz="609585">
              <a:defRPr/>
            </a:pPr>
            <a:endParaRPr lang="en-US" sz="3400" dirty="0">
              <a:solidFill>
                <a:srgbClr val="000000"/>
              </a:solidFill>
              <a:latin typeface="Helvetica Neue Medium"/>
              <a:ea typeface="Helvetica Neue Medium"/>
              <a:cs typeface="Helvetica Neue Medium"/>
            </a:endParaRPr>
          </a:p>
        </p:txBody>
      </p:sp>
    </p:spTree>
    <p:extLst>
      <p:ext uri="{BB962C8B-B14F-4D97-AF65-F5344CB8AC3E}">
        <p14:creationId xmlns:p14="http://schemas.microsoft.com/office/powerpoint/2010/main" val="3849222837"/>
      </p:ext>
    </p:extLst>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658889" y="1614247"/>
            <a:ext cx="9270713" cy="5324535"/>
          </a:xfrm>
          <a:prstGeom prst="rect">
            <a:avLst/>
          </a:prstGeom>
        </p:spPr>
        <p:txBody>
          <a:bodyPr wrap="square">
            <a:spAutoFit/>
          </a:bodyPr>
          <a:lstStyle/>
          <a:p>
            <a:pPr defTabSz="609585">
              <a:defRPr/>
            </a:pPr>
            <a:r>
              <a:rPr lang="en-US" sz="4000" dirty="0">
                <a:solidFill>
                  <a:srgbClr val="C00000"/>
                </a:solidFill>
                <a:latin typeface="Gurmukhi MT" pitchFamily="2" charset="0"/>
                <a:cs typeface="Gurmukhi MT" pitchFamily="2" charset="0"/>
              </a:rPr>
              <a:t>Thus any religious or political belief can be dismissed!</a:t>
            </a:r>
            <a:endParaRPr lang="en-US" sz="4000" dirty="0">
              <a:latin typeface="Gurmukhi MT" pitchFamily="2" charset="0"/>
              <a:cs typeface="Gurmukhi MT" pitchFamily="2" charset="0"/>
            </a:endParaRPr>
          </a:p>
          <a:p>
            <a:pPr defTabSz="609585">
              <a:defRPr/>
            </a:pPr>
            <a:endParaRPr lang="en-US" sz="2800" dirty="0">
              <a:latin typeface="Gurmukhi MT" pitchFamily="2" charset="0"/>
              <a:ea typeface="Helvetica Neue Medium"/>
              <a:cs typeface="Gurmukhi MT" pitchFamily="2" charset="0"/>
            </a:endParaRPr>
          </a:p>
          <a:p>
            <a:pPr defTabSz="609585">
              <a:defRPr/>
            </a:pPr>
            <a:r>
              <a:rPr lang="en-US" sz="2800" dirty="0">
                <a:latin typeface="Gurmukhi MT" pitchFamily="2" charset="0"/>
                <a:ea typeface="Helvetica Neue Medium"/>
                <a:cs typeface="Gurmukhi MT" pitchFamily="2" charset="0"/>
              </a:rPr>
              <a:t>But:</a:t>
            </a:r>
          </a:p>
          <a:p>
            <a:pPr defTabSz="609585">
              <a:defRPr/>
            </a:pPr>
            <a:endParaRPr lang="en-US" sz="1100" dirty="0">
              <a:latin typeface="Gurmukhi MT" pitchFamily="2" charset="0"/>
              <a:ea typeface="Helvetica Neue Medium"/>
              <a:cs typeface="Gurmukhi MT" pitchFamily="2" charset="0"/>
            </a:endParaRPr>
          </a:p>
          <a:p>
            <a:pPr marL="457200" indent="-457200" defTabSz="609585">
              <a:buFont typeface="Arial" panose="020B0604020202020204" pitchFamily="34" charset="0"/>
              <a:buChar char="•"/>
              <a:defRPr/>
            </a:pPr>
            <a:r>
              <a:rPr lang="en-US" sz="3300" dirty="0">
                <a:latin typeface="Gurmukhi MT" pitchFamily="2" charset="0"/>
                <a:ea typeface="Helvetica Neue Medium"/>
                <a:cs typeface="Gurmukhi MT" pitchFamily="2" charset="0"/>
              </a:rPr>
              <a:t>Lack of engagement with actual reasons</a:t>
            </a:r>
          </a:p>
          <a:p>
            <a:pPr marL="457200" indent="-457200" defTabSz="609585">
              <a:buFont typeface="Arial" panose="020B0604020202020204" pitchFamily="34" charset="0"/>
              <a:buChar char="•"/>
              <a:defRPr/>
            </a:pPr>
            <a:r>
              <a:rPr lang="en-US" sz="3300" dirty="0">
                <a:latin typeface="Gurmukhi MT" pitchFamily="2" charset="0"/>
                <a:ea typeface="Helvetica Neue Medium"/>
                <a:cs typeface="Gurmukhi MT" pitchFamily="2" charset="0"/>
              </a:rPr>
              <a:t>Attack on words and definitions</a:t>
            </a:r>
          </a:p>
          <a:p>
            <a:pPr marL="457200" indent="-457200" defTabSz="609585">
              <a:buFont typeface="Arial" panose="020B0604020202020204" pitchFamily="34" charset="0"/>
              <a:buChar char="•"/>
              <a:defRPr/>
            </a:pPr>
            <a:r>
              <a:rPr lang="en-US" sz="3300" dirty="0">
                <a:latin typeface="Gurmukhi MT" pitchFamily="2" charset="0"/>
                <a:ea typeface="Helvetica Neue Medium"/>
                <a:cs typeface="Gurmukhi MT" pitchFamily="2" charset="0"/>
              </a:rPr>
              <a:t>Pointless to engage in reasoned discourse, since there is no reason</a:t>
            </a:r>
          </a:p>
          <a:p>
            <a:pPr marL="457200" indent="-457200" defTabSz="609585">
              <a:buFont typeface="Arial" panose="020B0604020202020204" pitchFamily="34" charset="0"/>
              <a:buChar char="•"/>
              <a:defRPr/>
            </a:pPr>
            <a:r>
              <a:rPr lang="en-US" sz="3300" dirty="0">
                <a:latin typeface="Gurmukhi MT" pitchFamily="2" charset="0"/>
                <a:ea typeface="Helvetica Neue Medium"/>
                <a:cs typeface="Gurmukhi MT" pitchFamily="2" charset="0"/>
              </a:rPr>
              <a:t>Lincoln-Douglas debates v. “entertainment.”</a:t>
            </a:r>
          </a:p>
          <a:p>
            <a:pPr defTabSz="609585">
              <a:defRPr/>
            </a:pPr>
            <a:endParaRPr lang="en-US" sz="2800" dirty="0">
              <a:solidFill>
                <a:srgbClr val="000000"/>
              </a:solidFill>
              <a:latin typeface="Helvetica Neue Medium"/>
              <a:ea typeface="Helvetica Neue Medium"/>
              <a:cs typeface="Helvetica Neue Medium"/>
            </a:endParaRPr>
          </a:p>
        </p:txBody>
      </p:sp>
    </p:spTree>
    <p:extLst>
      <p:ext uri="{BB962C8B-B14F-4D97-AF65-F5344CB8AC3E}">
        <p14:creationId xmlns:p14="http://schemas.microsoft.com/office/powerpoint/2010/main" val="4067333509"/>
      </p:ext>
    </p:extLst>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658889" y="1614247"/>
            <a:ext cx="9671720" cy="5709255"/>
          </a:xfrm>
          <a:prstGeom prst="rect">
            <a:avLst/>
          </a:prstGeom>
        </p:spPr>
        <p:txBody>
          <a:bodyPr wrap="square">
            <a:spAutoFit/>
          </a:bodyPr>
          <a:lstStyle/>
          <a:p>
            <a:pPr defTabSz="609585">
              <a:defRPr/>
            </a:pPr>
            <a:r>
              <a:rPr lang="en-US" sz="4000" dirty="0">
                <a:solidFill>
                  <a:srgbClr val="C00000"/>
                </a:solidFill>
                <a:latin typeface="Gurmukhi MT" pitchFamily="2" charset="0"/>
                <a:cs typeface="Gurmukhi MT" pitchFamily="2" charset="0"/>
              </a:rPr>
              <a:t>Thus any religious or political belief can be dismissed!</a:t>
            </a:r>
          </a:p>
          <a:p>
            <a:pPr defTabSz="609585">
              <a:defRPr/>
            </a:pPr>
            <a:endParaRPr lang="en-US" sz="2800" dirty="0">
              <a:solidFill>
                <a:srgbClr val="000000"/>
              </a:solidFill>
              <a:latin typeface="Gurmukhi MT" pitchFamily="2" charset="0"/>
              <a:ea typeface="Helvetica Neue Medium"/>
              <a:cs typeface="Gurmukhi MT" pitchFamily="2" charset="0"/>
            </a:endParaRPr>
          </a:p>
          <a:p>
            <a:pPr defTabSz="609585">
              <a:defRPr/>
            </a:pPr>
            <a:r>
              <a:rPr lang="en-US" sz="3300" dirty="0">
                <a:solidFill>
                  <a:srgbClr val="000000"/>
                </a:solidFill>
                <a:latin typeface="Gurmukhi MT" pitchFamily="2" charset="0"/>
                <a:ea typeface="Helvetica Neue Medium"/>
                <a:cs typeface="Gurmukhi MT" pitchFamily="2" charset="0"/>
              </a:rPr>
              <a:t>But:</a:t>
            </a:r>
          </a:p>
          <a:p>
            <a:pPr defTabSz="609585">
              <a:defRPr/>
            </a:pPr>
            <a:endParaRPr lang="en-US" sz="1100" dirty="0">
              <a:solidFill>
                <a:srgbClr val="000000"/>
              </a:solidFill>
              <a:latin typeface="Gurmukhi MT" pitchFamily="2" charset="0"/>
              <a:ea typeface="Helvetica Neue Medium"/>
              <a:cs typeface="Gurmukhi MT" pitchFamily="2" charset="0"/>
            </a:endParaRPr>
          </a:p>
          <a:p>
            <a:pPr marL="457200" indent="-457200" defTabSz="609585">
              <a:buFont typeface="Arial" panose="020B0604020202020204" pitchFamily="34" charset="0"/>
              <a:buChar char="•"/>
              <a:defRPr/>
            </a:pPr>
            <a:r>
              <a:rPr lang="en-US" sz="3550" dirty="0">
                <a:solidFill>
                  <a:srgbClr val="000000"/>
                </a:solidFill>
                <a:latin typeface="Gurmukhi MT" pitchFamily="2" charset="0"/>
                <a:ea typeface="Helvetica Neue Medium"/>
                <a:cs typeface="Gurmukhi MT" pitchFamily="2" charset="0"/>
              </a:rPr>
              <a:t>Little engagement with actual reasons</a:t>
            </a:r>
          </a:p>
          <a:p>
            <a:pPr marL="457200" indent="-457200" defTabSz="609585">
              <a:buFont typeface="Arial" panose="020B0604020202020204" pitchFamily="34" charset="0"/>
              <a:buChar char="•"/>
              <a:defRPr/>
            </a:pPr>
            <a:r>
              <a:rPr lang="en-US" sz="3550" dirty="0">
                <a:solidFill>
                  <a:srgbClr val="000000"/>
                </a:solidFill>
                <a:latin typeface="Gurmukhi MT" pitchFamily="2" charset="0"/>
                <a:ea typeface="Helvetica Neue Medium"/>
                <a:cs typeface="Gurmukhi MT" pitchFamily="2" charset="0"/>
              </a:rPr>
              <a:t>Attacks on words and definitions</a:t>
            </a:r>
          </a:p>
          <a:p>
            <a:pPr marL="457200" indent="-457200" defTabSz="609585">
              <a:buFont typeface="Arial" panose="020B0604020202020204" pitchFamily="34" charset="0"/>
              <a:buChar char="•"/>
              <a:defRPr/>
            </a:pPr>
            <a:r>
              <a:rPr lang="en-US" sz="3550" dirty="0">
                <a:solidFill>
                  <a:srgbClr val="000000"/>
                </a:solidFill>
                <a:latin typeface="Gurmukhi MT" pitchFamily="2" charset="0"/>
                <a:ea typeface="Helvetica Neue Medium"/>
                <a:cs typeface="Gurmukhi MT" pitchFamily="2" charset="0"/>
              </a:rPr>
              <a:t>Pointless to engage in reasoned discourse, since there is no reason</a:t>
            </a:r>
          </a:p>
          <a:p>
            <a:pPr marL="457200" indent="-457200" defTabSz="609585">
              <a:buFont typeface="Arial" panose="020B0604020202020204" pitchFamily="34" charset="0"/>
              <a:buChar char="•"/>
              <a:defRPr/>
            </a:pPr>
            <a:r>
              <a:rPr lang="en-US" sz="3550" dirty="0">
                <a:solidFill>
                  <a:srgbClr val="000000"/>
                </a:solidFill>
                <a:latin typeface="Gurmukhi MT" pitchFamily="2" charset="0"/>
                <a:ea typeface="Helvetica Neue Medium"/>
                <a:cs typeface="Gurmukhi MT" pitchFamily="2" charset="0"/>
              </a:rPr>
              <a:t>Lincoln-Douglas debates v. “entertainment.”</a:t>
            </a:r>
          </a:p>
          <a:p>
            <a:pPr defTabSz="609585">
              <a:defRPr/>
            </a:pPr>
            <a:endParaRPr lang="en-US" sz="2800" dirty="0">
              <a:solidFill>
                <a:srgbClr val="000000"/>
              </a:solidFill>
              <a:latin typeface="Helvetica Neue Medium"/>
              <a:ea typeface="Helvetica Neue Medium"/>
              <a:cs typeface="Helvetica Neue Medium"/>
            </a:endParaRPr>
          </a:p>
        </p:txBody>
      </p:sp>
    </p:spTree>
    <p:extLst>
      <p:ext uri="{BB962C8B-B14F-4D97-AF65-F5344CB8AC3E}">
        <p14:creationId xmlns:p14="http://schemas.microsoft.com/office/powerpoint/2010/main" val="1101907778"/>
      </p:ext>
    </p:extLst>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8" name="Rectangle 3"/>
          <p:cNvSpPr>
            <a:spLocks noGrp="1" noChangeArrowheads="1"/>
          </p:cNvSpPr>
          <p:nvPr>
            <p:ph type="subTitle" idx="1"/>
          </p:nvPr>
        </p:nvSpPr>
        <p:spPr/>
        <p:txBody>
          <a:bodyPr/>
          <a:lstStyle/>
          <a:p>
            <a:pPr eaLnBrk="1" hangingPunct="1"/>
            <a:endParaRPr lang="en-US">
              <a:latin typeface="Times New Roman" charset="0"/>
            </a:endParaRPr>
          </a:p>
        </p:txBody>
      </p:sp>
      <p:pic>
        <p:nvPicPr>
          <p:cNvPr id="277510" name="Picture 6" descr="http://www.simpsonstrivia.com.ar/simpsons-photos/wallpapers/homer-simpson-wallpaper-brain-102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66998" y="895109"/>
            <a:ext cx="8058007" cy="4906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2021171"/>
      </p:ext>
    </p:extLst>
  </p:cSld>
  <p:clrMapOvr>
    <a:masterClrMapping/>
  </p:clrMapOvr>
  <p:transition>
    <p:wheel spokes="1"/>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3360" y="457975"/>
            <a:ext cx="10056928" cy="2308324"/>
          </a:xfrm>
          <a:prstGeom prst="rect">
            <a:avLst/>
          </a:prstGeom>
        </p:spPr>
        <p:txBody>
          <a:bodyPr wrap="square">
            <a:spAutoFit/>
          </a:bodyPr>
          <a:lstStyle/>
          <a:p>
            <a:pPr algn="ctr" defTabSz="609459"/>
            <a:r>
              <a:rPr lang="en-US" sz="3600" b="1" cap="small" dirty="0">
                <a:solidFill>
                  <a:srgbClr val="0000FF"/>
                </a:solidFill>
                <a:latin typeface="Xyngia"/>
                <a:cs typeface="Xyngia"/>
              </a:rPr>
              <a:t>Strategy 5: </a:t>
            </a:r>
          </a:p>
          <a:p>
            <a:pPr algn="ctr" defTabSz="609459"/>
            <a:r>
              <a:rPr lang="en-US" sz="3600" b="1" cap="small" dirty="0">
                <a:solidFill>
                  <a:srgbClr val="0000FF"/>
                </a:solidFill>
                <a:latin typeface="Xyngia"/>
                <a:cs typeface="Xyngia"/>
              </a:rPr>
              <a:t>Handle Scripture Sensitively &amp; Skillfully </a:t>
            </a:r>
          </a:p>
          <a:p>
            <a:pPr algn="ctr" defTabSz="609459"/>
            <a:endParaRPr lang="en-US" sz="3600" cap="small" dirty="0">
              <a:solidFill>
                <a:srgbClr val="0000FF"/>
              </a:solidFill>
              <a:latin typeface="Xyngia"/>
              <a:cs typeface="Xyngia"/>
            </a:endParaRPr>
          </a:p>
        </p:txBody>
      </p:sp>
    </p:spTree>
    <p:extLst>
      <p:ext uri="{BB962C8B-B14F-4D97-AF65-F5344CB8AC3E}">
        <p14:creationId xmlns:p14="http://schemas.microsoft.com/office/powerpoint/2010/main" val="1809086780"/>
      </p:ext>
    </p:extLst>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940" y="168611"/>
            <a:ext cx="10691177" cy="2061911"/>
          </a:xfrm>
          <a:prstGeom prst="rect">
            <a:avLst/>
          </a:prstGeom>
        </p:spPr>
        <p:txBody>
          <a:bodyPr wrap="square">
            <a:spAutoFit/>
          </a:bodyPr>
          <a:lstStyle/>
          <a:p>
            <a:pPr defTabSz="609459"/>
            <a:r>
              <a:rPr lang="en-US" sz="2933" b="1" dirty="0">
                <a:solidFill>
                  <a:prstClr val="black"/>
                </a:solidFill>
                <a:latin typeface="Xyngia"/>
                <a:cs typeface="Xyngia"/>
              </a:rPr>
              <a:t> </a:t>
            </a:r>
            <a:r>
              <a:rPr lang="en-US" sz="2933" b="1" dirty="0">
                <a:solidFill>
                  <a:srgbClr val="0000FF"/>
                </a:solidFill>
                <a:latin typeface="Xyngia"/>
                <a:cs typeface="Xyngia"/>
              </a:rPr>
              <a:t>Scripture</a:t>
            </a:r>
          </a:p>
          <a:p>
            <a:pPr defTabSz="609459"/>
            <a:endParaRPr lang="en-US" sz="1067" b="1" dirty="0">
              <a:solidFill>
                <a:srgbClr val="0000FF"/>
              </a:solidFill>
              <a:latin typeface="Xyngia"/>
              <a:cs typeface="Xyngia"/>
            </a:endParaRPr>
          </a:p>
          <a:p>
            <a:pPr marL="457178" indent="-457178" defTabSz="609459">
              <a:buFont typeface="Wingdings" charset="2"/>
              <a:buChar char="Ø"/>
            </a:pPr>
            <a:endParaRPr lang="en-US" sz="2933" dirty="0">
              <a:solidFill>
                <a:srgbClr val="000000"/>
              </a:solidFill>
              <a:latin typeface="Xyngia"/>
              <a:cs typeface="Xyngia"/>
            </a:endParaRPr>
          </a:p>
          <a:p>
            <a:pPr marL="457178" indent="-457178" defTabSz="609459">
              <a:buFont typeface="Wingdings" charset="2"/>
              <a:buChar char="Ø"/>
            </a:pPr>
            <a:r>
              <a:rPr lang="en-US" sz="2933" dirty="0">
                <a:solidFill>
                  <a:srgbClr val="000000"/>
                </a:solidFill>
                <a:latin typeface="Xyngia"/>
                <a:cs typeface="Xyngia"/>
              </a:rPr>
              <a:t>Acknowledge that in the Bible we find </a:t>
            </a:r>
            <a:r>
              <a:rPr lang="en-US" sz="2933" dirty="0">
                <a:solidFill>
                  <a:srgbClr val="0432FF"/>
                </a:solidFill>
                <a:latin typeface="Xyngia"/>
                <a:cs typeface="Xyngia"/>
              </a:rPr>
              <a:t>black &amp; white</a:t>
            </a:r>
            <a:r>
              <a:rPr lang="en-US" sz="2933" dirty="0">
                <a:solidFill>
                  <a:srgbClr val="000000"/>
                </a:solidFill>
                <a:latin typeface="Xyngia"/>
                <a:cs typeface="Xyngia"/>
              </a:rPr>
              <a:t>, but also </a:t>
            </a:r>
            <a:r>
              <a:rPr lang="en-US" sz="2933" dirty="0">
                <a:solidFill>
                  <a:srgbClr val="0432FF"/>
                </a:solidFill>
                <a:latin typeface="Xyngia"/>
                <a:cs typeface="Xyngia"/>
              </a:rPr>
              <a:t>gray</a:t>
            </a:r>
            <a:r>
              <a:rPr lang="en-US" sz="2933" dirty="0">
                <a:solidFill>
                  <a:srgbClr val="000000"/>
                </a:solidFill>
                <a:latin typeface="Xyngia"/>
                <a:cs typeface="Xyngia"/>
              </a:rPr>
              <a:t>!</a:t>
            </a:r>
            <a:endParaRPr lang="en-US" sz="2933" dirty="0">
              <a:solidFill>
                <a:prstClr val="black"/>
              </a:solidFill>
              <a:latin typeface="Xyngia"/>
              <a:cs typeface="Xyngia"/>
            </a:endParaRPr>
          </a:p>
        </p:txBody>
      </p:sp>
    </p:spTree>
    <p:extLst>
      <p:ext uri="{BB962C8B-B14F-4D97-AF65-F5344CB8AC3E}">
        <p14:creationId xmlns:p14="http://schemas.microsoft.com/office/powerpoint/2010/main" val="188228539"/>
      </p:ext>
    </p:extLst>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940" y="168623"/>
            <a:ext cx="10691177" cy="4318618"/>
          </a:xfrm>
          <a:prstGeom prst="rect">
            <a:avLst/>
          </a:prstGeom>
        </p:spPr>
        <p:txBody>
          <a:bodyPr wrap="square">
            <a:spAutoFit/>
          </a:bodyPr>
          <a:lstStyle/>
          <a:p>
            <a:pPr defTabSz="609459"/>
            <a:r>
              <a:rPr lang="en-US" sz="2933" b="1" dirty="0">
                <a:solidFill>
                  <a:prstClr val="black"/>
                </a:solidFill>
                <a:latin typeface="Xyngia"/>
                <a:cs typeface="Xyngia"/>
              </a:rPr>
              <a:t> </a:t>
            </a:r>
            <a:r>
              <a:rPr lang="en-US" sz="2933" b="1" dirty="0">
                <a:solidFill>
                  <a:srgbClr val="0000FF"/>
                </a:solidFill>
                <a:latin typeface="Xyngia"/>
                <a:cs typeface="Xyngia"/>
              </a:rPr>
              <a:t>Scripture</a:t>
            </a:r>
          </a:p>
          <a:p>
            <a:pPr defTabSz="609459"/>
            <a:endParaRPr lang="en-US" sz="1067" b="1" dirty="0">
              <a:solidFill>
                <a:srgbClr val="0000FF"/>
              </a:solidFill>
              <a:latin typeface="Xyngia"/>
              <a:cs typeface="Xyngia"/>
            </a:endParaRPr>
          </a:p>
          <a:p>
            <a:pPr marL="457178" indent="-457178" defTabSz="609459">
              <a:buFont typeface="Wingdings" charset="2"/>
              <a:buChar char="Ø"/>
            </a:pPr>
            <a:endParaRPr lang="en-US" sz="2933" dirty="0">
              <a:solidFill>
                <a:srgbClr val="000000"/>
              </a:solidFill>
              <a:latin typeface="Xyngia"/>
              <a:cs typeface="Xyngia"/>
            </a:endParaRPr>
          </a:p>
          <a:p>
            <a:pPr marL="457178" indent="-457178" defTabSz="609459">
              <a:buFont typeface="Wingdings" charset="2"/>
              <a:buChar char="Ø"/>
            </a:pPr>
            <a:r>
              <a:rPr lang="en-US" sz="2933" dirty="0">
                <a:solidFill>
                  <a:srgbClr val="000000"/>
                </a:solidFill>
                <a:latin typeface="Xyngia"/>
                <a:cs typeface="Xyngia"/>
              </a:rPr>
              <a:t>Acknowledge that in the Bible we find black &amp; white, but also gray!</a:t>
            </a:r>
          </a:p>
          <a:p>
            <a:pPr marL="457178" indent="-457178" defTabSz="609459">
              <a:buFont typeface="Wingdings" charset="2"/>
              <a:buChar char="Ø"/>
            </a:pPr>
            <a:r>
              <a:rPr lang="en-US" sz="2933" dirty="0">
                <a:solidFill>
                  <a:prstClr val="black"/>
                </a:solidFill>
                <a:latin typeface="Xyngia"/>
                <a:cs typeface="Xyngia"/>
              </a:rPr>
              <a:t>Acknowledge that </a:t>
            </a:r>
            <a:r>
              <a:rPr lang="en-US" sz="2933" dirty="0">
                <a:solidFill>
                  <a:srgbClr val="0000FF"/>
                </a:solidFill>
                <a:latin typeface="Xyngia"/>
                <a:cs typeface="Xyngia"/>
              </a:rPr>
              <a:t>not all biblical truths are equally important</a:t>
            </a:r>
            <a:r>
              <a:rPr lang="en-US" sz="2933" dirty="0">
                <a:solidFill>
                  <a:prstClr val="black"/>
                </a:solidFill>
                <a:latin typeface="Xyngia"/>
                <a:cs typeface="Xyngia"/>
              </a:rPr>
              <a:t>. Some commands are more important than others. The Bible isn’t “flat,” everything being on the same level, but varied. It has a topography, an interesting terrain. Don’t flatten it!</a:t>
            </a:r>
          </a:p>
        </p:txBody>
      </p:sp>
    </p:spTree>
    <p:extLst>
      <p:ext uri="{BB962C8B-B14F-4D97-AF65-F5344CB8AC3E}">
        <p14:creationId xmlns:p14="http://schemas.microsoft.com/office/powerpoint/2010/main" val="2506951597"/>
      </p:ext>
    </p:extLst>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942" y="168619"/>
            <a:ext cx="10691177" cy="5303696"/>
          </a:xfrm>
          <a:prstGeom prst="rect">
            <a:avLst/>
          </a:prstGeom>
        </p:spPr>
        <p:txBody>
          <a:bodyPr wrap="square">
            <a:spAutoFit/>
          </a:bodyPr>
          <a:lstStyle/>
          <a:p>
            <a:pPr defTabSz="609459"/>
            <a:r>
              <a:rPr lang="en-US" sz="3200" b="1" dirty="0">
                <a:solidFill>
                  <a:prstClr val="black"/>
                </a:solidFill>
                <a:latin typeface="Xyngia"/>
                <a:cs typeface="Xyngia"/>
              </a:rPr>
              <a:t> </a:t>
            </a:r>
            <a:r>
              <a:rPr lang="en-US" sz="2933" b="1" dirty="0">
                <a:solidFill>
                  <a:srgbClr val="0000FF"/>
                </a:solidFill>
                <a:latin typeface="Xyngia"/>
                <a:cs typeface="Xyngia"/>
              </a:rPr>
              <a:t>Scripture</a:t>
            </a:r>
          </a:p>
          <a:p>
            <a:pPr defTabSz="609459"/>
            <a:endParaRPr lang="en-US" sz="2933" dirty="0">
              <a:solidFill>
                <a:srgbClr val="000000"/>
              </a:solidFill>
              <a:latin typeface="Xyngia"/>
              <a:cs typeface="Xyngia"/>
            </a:endParaRPr>
          </a:p>
          <a:p>
            <a:pPr marL="457178" indent="-457178" defTabSz="609459">
              <a:buFont typeface="Wingdings" charset="2"/>
              <a:buChar char="Ø"/>
            </a:pPr>
            <a:endParaRPr lang="en-US" sz="1467" dirty="0">
              <a:solidFill>
                <a:srgbClr val="000000"/>
              </a:solidFill>
              <a:latin typeface="Xyngia"/>
              <a:cs typeface="Xyngia"/>
            </a:endParaRPr>
          </a:p>
          <a:p>
            <a:pPr marL="457178" indent="-457178" defTabSz="609459">
              <a:buFont typeface="Wingdings" charset="2"/>
              <a:buChar char="Ø"/>
            </a:pPr>
            <a:r>
              <a:rPr lang="en-US" sz="2933" dirty="0">
                <a:solidFill>
                  <a:srgbClr val="000000"/>
                </a:solidFill>
                <a:latin typeface="Xyngia"/>
                <a:cs typeface="Xyngia"/>
              </a:rPr>
              <a:t>Acknowledge that in the Bible we find black &amp; white, but also gray!</a:t>
            </a:r>
          </a:p>
          <a:p>
            <a:pPr marL="457178" indent="-457178" defTabSz="609459">
              <a:buFont typeface="Wingdings" charset="2"/>
              <a:buChar char="Ø"/>
            </a:pPr>
            <a:r>
              <a:rPr lang="en-US" sz="2933" dirty="0">
                <a:solidFill>
                  <a:prstClr val="black"/>
                </a:solidFill>
                <a:latin typeface="Xyngia"/>
                <a:cs typeface="Xyngia"/>
              </a:rPr>
              <a:t>Acknowledge that not all biblical truths are equally important. Some commands are more important than others. The Bible isn’t “flat,” everything being on the same level, but varied. It has a topography, an interesting terrain. Don’t flatten it!</a:t>
            </a:r>
            <a:endParaRPr lang="en-US" sz="2867" dirty="0">
              <a:solidFill>
                <a:prstClr val="black"/>
              </a:solidFill>
              <a:latin typeface="Xyngia"/>
              <a:cs typeface="Xyngia"/>
            </a:endParaRPr>
          </a:p>
          <a:p>
            <a:pPr marL="457178" indent="-457178" defTabSz="609459">
              <a:buFont typeface="Wingdings" charset="2"/>
              <a:buChar char="Ø"/>
            </a:pPr>
            <a:r>
              <a:rPr lang="en-US" sz="2867" dirty="0">
                <a:solidFill>
                  <a:prstClr val="black"/>
                </a:solidFill>
                <a:latin typeface="Xyngia"/>
                <a:cs typeface="Xyngia"/>
              </a:rPr>
              <a:t>Emphasize that the biblical story is </a:t>
            </a:r>
            <a:r>
              <a:rPr lang="en-US" sz="2867" dirty="0">
                <a:solidFill>
                  <a:srgbClr val="0000FF"/>
                </a:solidFill>
                <a:latin typeface="Xyngia"/>
                <a:cs typeface="Xyngia"/>
              </a:rPr>
              <a:t>a true story</a:t>
            </a:r>
            <a:r>
              <a:rPr lang="en-US" sz="2867" dirty="0">
                <a:solidFill>
                  <a:prstClr val="black"/>
                </a:solidFill>
                <a:latin typeface="Xyngia"/>
                <a:cs typeface="Xyngia"/>
              </a:rPr>
              <a:t>, rooted in time &amp; space, history &amp; geography. </a:t>
            </a:r>
            <a:r>
              <a:rPr lang="en-US" sz="2867" dirty="0">
                <a:solidFill>
                  <a:srgbClr val="0000FF"/>
                </a:solidFill>
                <a:latin typeface="Xyngia"/>
                <a:cs typeface="Xyngia"/>
              </a:rPr>
              <a:t>It’s </a:t>
            </a:r>
            <a:r>
              <a:rPr lang="en-US" sz="2867" i="1" dirty="0">
                <a:solidFill>
                  <a:srgbClr val="0000FF"/>
                </a:solidFill>
                <a:latin typeface="Xyngia"/>
                <a:cs typeface="Xyngia"/>
              </a:rPr>
              <a:t>better</a:t>
            </a:r>
            <a:r>
              <a:rPr lang="en-US" sz="2867" dirty="0">
                <a:solidFill>
                  <a:srgbClr val="0000FF"/>
                </a:solidFill>
                <a:latin typeface="Xyngia"/>
                <a:cs typeface="Xyngia"/>
              </a:rPr>
              <a:t> than fiction</a:t>
            </a:r>
            <a:r>
              <a:rPr lang="en-US" sz="2867" dirty="0">
                <a:solidFill>
                  <a:prstClr val="black"/>
                </a:solidFill>
                <a:latin typeface="Xyngia"/>
                <a:cs typeface="Xyngia"/>
              </a:rPr>
              <a:t>.</a:t>
            </a:r>
          </a:p>
        </p:txBody>
      </p:sp>
    </p:spTree>
    <p:extLst>
      <p:ext uri="{BB962C8B-B14F-4D97-AF65-F5344CB8AC3E}">
        <p14:creationId xmlns:p14="http://schemas.microsoft.com/office/powerpoint/2010/main" val="3133296514"/>
      </p:ext>
    </p:extLst>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3360" y="457993"/>
            <a:ext cx="10056928" cy="584775"/>
          </a:xfrm>
          <a:prstGeom prst="rect">
            <a:avLst/>
          </a:prstGeom>
        </p:spPr>
        <p:txBody>
          <a:bodyPr wrap="square">
            <a:spAutoFit/>
          </a:bodyPr>
          <a:lstStyle/>
          <a:p>
            <a:pPr defTabSz="609459"/>
            <a:r>
              <a:rPr lang="en-US" sz="3200" b="1" dirty="0">
                <a:solidFill>
                  <a:srgbClr val="0000FF"/>
                </a:solidFill>
                <a:latin typeface="Xyngia"/>
                <a:cs typeface="Xyngia"/>
              </a:rPr>
              <a:t>Go easy on the proof-texting</a:t>
            </a:r>
            <a:endParaRPr lang="en-US" sz="2933" dirty="0">
              <a:solidFill>
                <a:prstClr val="black"/>
              </a:solidFill>
              <a:latin typeface="Xyngia"/>
              <a:cs typeface="Xyngia"/>
            </a:endParaRPr>
          </a:p>
        </p:txBody>
      </p:sp>
    </p:spTree>
    <p:extLst>
      <p:ext uri="{BB962C8B-B14F-4D97-AF65-F5344CB8AC3E}">
        <p14:creationId xmlns:p14="http://schemas.microsoft.com/office/powerpoint/2010/main" val="421776529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dirty="0">
              <a:solidFill>
                <a:schemeClr val="bg1"/>
              </a:solidFill>
            </a:endParaRPr>
          </a:p>
        </p:txBody>
      </p:sp>
      <p:pic>
        <p:nvPicPr>
          <p:cNvPr id="4" name="Picture 3" descr="e-coli-streptococci.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9256" y="2085393"/>
            <a:ext cx="5453717" cy="2953139"/>
          </a:xfrm>
          <a:prstGeom prst="rect">
            <a:avLst/>
          </a:prstGeom>
        </p:spPr>
      </p:pic>
    </p:spTree>
    <p:extLst>
      <p:ext uri="{BB962C8B-B14F-4D97-AF65-F5344CB8AC3E}">
        <p14:creationId xmlns:p14="http://schemas.microsoft.com/office/powerpoint/2010/main" val="1530345589"/>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3360" y="457993"/>
            <a:ext cx="10056928" cy="2472152"/>
          </a:xfrm>
          <a:prstGeom prst="rect">
            <a:avLst/>
          </a:prstGeom>
        </p:spPr>
        <p:txBody>
          <a:bodyPr wrap="square">
            <a:spAutoFit/>
          </a:bodyPr>
          <a:lstStyle/>
          <a:p>
            <a:pPr defTabSz="609459"/>
            <a:r>
              <a:rPr lang="en-US" sz="3200" b="1" dirty="0">
                <a:solidFill>
                  <a:srgbClr val="0000FF"/>
                </a:solidFill>
                <a:latin typeface="Xyngia"/>
                <a:cs typeface="Xyngia"/>
              </a:rPr>
              <a:t>Go easy on the proof-texting</a:t>
            </a:r>
            <a:endParaRPr lang="en-US" sz="2933" dirty="0">
              <a:solidFill>
                <a:prstClr val="black"/>
              </a:solidFill>
              <a:latin typeface="Xyngia"/>
              <a:cs typeface="Xyngia"/>
            </a:endParaRPr>
          </a:p>
          <a:p>
            <a:pPr defTabSz="609459"/>
            <a:endParaRPr lang="en-US" sz="533" b="1" dirty="0">
              <a:solidFill>
                <a:srgbClr val="0000FF"/>
              </a:solidFill>
              <a:latin typeface="Xyngia"/>
              <a:cs typeface="Xyngia"/>
            </a:endParaRPr>
          </a:p>
          <a:p>
            <a:pPr defTabSz="609459"/>
            <a:endParaRPr lang="en-US" sz="2933" b="1" dirty="0">
              <a:solidFill>
                <a:srgbClr val="0000FF"/>
              </a:solidFill>
              <a:latin typeface="Xyngia"/>
              <a:cs typeface="Xyngia"/>
            </a:endParaRPr>
          </a:p>
          <a:p>
            <a:pPr marL="457178" indent="-457178" defTabSz="609459">
              <a:buFont typeface="Wingdings" charset="2"/>
              <a:buChar char="Ø"/>
            </a:pPr>
            <a:r>
              <a:rPr lang="en-US" sz="2933" dirty="0">
                <a:solidFill>
                  <a:prstClr val="black"/>
                </a:solidFill>
                <a:latin typeface="Xyngia"/>
                <a:cs typeface="Xyngia"/>
              </a:rPr>
              <a:t>Avoid proof-texting (turning to single verses to prove a point). This can be </a:t>
            </a:r>
            <a:r>
              <a:rPr lang="en-US" sz="2933" dirty="0">
                <a:solidFill>
                  <a:srgbClr val="0000FF"/>
                </a:solidFill>
                <a:latin typeface="Xyngia"/>
                <a:cs typeface="Xyngia"/>
              </a:rPr>
              <a:t>bewildering</a:t>
            </a:r>
            <a:r>
              <a:rPr lang="en-US" sz="2933" dirty="0">
                <a:solidFill>
                  <a:prstClr val="black"/>
                </a:solidFill>
                <a:latin typeface="Xyngia"/>
                <a:cs typeface="Xyngia"/>
              </a:rPr>
              <a:t>! It’s like changing TV channel every 2 minutes. </a:t>
            </a:r>
          </a:p>
        </p:txBody>
      </p:sp>
    </p:spTree>
    <p:extLst>
      <p:ext uri="{BB962C8B-B14F-4D97-AF65-F5344CB8AC3E}">
        <p14:creationId xmlns:p14="http://schemas.microsoft.com/office/powerpoint/2010/main" val="2022479154"/>
      </p:ext>
    </p:extLst>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a:solidFill>
                <a:schemeClr val="bg1"/>
              </a:solidFill>
            </a:endParaRPr>
          </a:p>
        </p:txBody>
      </p:sp>
      <p:pic>
        <p:nvPicPr>
          <p:cNvPr id="2" name="Picture 1" descr="1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 y="0"/>
            <a:ext cx="12172951" cy="6858000"/>
          </a:xfrm>
          <a:prstGeom prst="rect">
            <a:avLst/>
          </a:prstGeom>
        </p:spPr>
      </p:pic>
    </p:spTree>
    <p:extLst>
      <p:ext uri="{BB962C8B-B14F-4D97-AF65-F5344CB8AC3E}">
        <p14:creationId xmlns:p14="http://schemas.microsoft.com/office/powerpoint/2010/main" val="3256981050"/>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3360" y="457962"/>
            <a:ext cx="10056928" cy="4236609"/>
          </a:xfrm>
          <a:prstGeom prst="rect">
            <a:avLst/>
          </a:prstGeom>
        </p:spPr>
        <p:txBody>
          <a:bodyPr wrap="square">
            <a:spAutoFit/>
          </a:bodyPr>
          <a:lstStyle/>
          <a:p>
            <a:pPr defTabSz="609459"/>
            <a:r>
              <a:rPr lang="en-US" sz="3200" b="1" dirty="0">
                <a:solidFill>
                  <a:srgbClr val="0000FF"/>
                </a:solidFill>
                <a:latin typeface="Xyngia"/>
                <a:cs typeface="Xyngia"/>
              </a:rPr>
              <a:t>Go easy on the proof-texting</a:t>
            </a:r>
            <a:endParaRPr lang="en-US" sz="2933" dirty="0">
              <a:solidFill>
                <a:prstClr val="black"/>
              </a:solidFill>
              <a:latin typeface="Xyngia"/>
              <a:cs typeface="Xyngia"/>
            </a:endParaRPr>
          </a:p>
          <a:p>
            <a:pPr defTabSz="609459"/>
            <a:endParaRPr lang="en-US" sz="3200" b="1" dirty="0">
              <a:solidFill>
                <a:srgbClr val="0000FF"/>
              </a:solidFill>
              <a:latin typeface="Xyngia"/>
              <a:cs typeface="Xyngia"/>
            </a:endParaRPr>
          </a:p>
          <a:p>
            <a:pPr marL="457178" indent="-457178" defTabSz="609459">
              <a:buFont typeface="Wingdings" charset="2"/>
              <a:buChar char="Ø"/>
            </a:pPr>
            <a:r>
              <a:rPr lang="en-US" sz="2933" dirty="0">
                <a:solidFill>
                  <a:prstClr val="black"/>
                </a:solidFill>
                <a:latin typeface="Xyngia"/>
                <a:cs typeface="Xyngia"/>
              </a:rPr>
              <a:t>Avoid proof-texting (turning to single verses to prove a point). This can be bewildering! It’s like changing TV channel every 2 minutes. </a:t>
            </a:r>
          </a:p>
          <a:p>
            <a:pPr marL="457178" indent="-457178" defTabSz="609459">
              <a:buFont typeface="Wingdings" charset="2"/>
              <a:buChar char="Ø"/>
            </a:pPr>
            <a:r>
              <a:rPr lang="en-US" sz="2933" dirty="0">
                <a:solidFill>
                  <a:prstClr val="black"/>
                </a:solidFill>
                <a:latin typeface="Xyngia"/>
                <a:cs typeface="Xyngia"/>
              </a:rPr>
              <a:t>This plays into the </a:t>
            </a:r>
            <a:r>
              <a:rPr lang="en-US" sz="2933" dirty="0">
                <a:solidFill>
                  <a:srgbClr val="0000FF"/>
                </a:solidFill>
                <a:latin typeface="Xyngia"/>
                <a:cs typeface="Xyngia"/>
              </a:rPr>
              <a:t>eclectic</a:t>
            </a:r>
            <a:r>
              <a:rPr lang="en-US" sz="2933" dirty="0">
                <a:solidFill>
                  <a:prstClr val="black"/>
                </a:solidFill>
                <a:latin typeface="Xyngia"/>
                <a:cs typeface="Xyngia"/>
              </a:rPr>
              <a:t> postmodern agenda. It looks like we are creatively combining scriptures to say what </a:t>
            </a:r>
            <a:r>
              <a:rPr lang="en-US" sz="2933" i="1" dirty="0">
                <a:solidFill>
                  <a:prstClr val="black"/>
                </a:solidFill>
                <a:latin typeface="Xyngia"/>
                <a:cs typeface="Xyngia"/>
              </a:rPr>
              <a:t>we</a:t>
            </a:r>
            <a:r>
              <a:rPr lang="en-US" sz="2933" dirty="0">
                <a:solidFill>
                  <a:prstClr val="black"/>
                </a:solidFill>
                <a:latin typeface="Xyngia"/>
                <a:cs typeface="Xyngia"/>
              </a:rPr>
              <a:t> want them to say! </a:t>
            </a:r>
          </a:p>
          <a:p>
            <a:pPr defTabSz="609459"/>
            <a:endParaRPr lang="en-US" sz="2933" dirty="0">
              <a:solidFill>
                <a:prstClr val="black"/>
              </a:solidFill>
              <a:latin typeface="Xyngia"/>
              <a:cs typeface="Xyngia"/>
            </a:endParaRPr>
          </a:p>
        </p:txBody>
      </p:sp>
    </p:spTree>
    <p:extLst>
      <p:ext uri="{BB962C8B-B14F-4D97-AF65-F5344CB8AC3E}">
        <p14:creationId xmlns:p14="http://schemas.microsoft.com/office/powerpoint/2010/main" val="4271089569"/>
      </p:ext>
    </p:extLst>
  </p:cSld>
  <p:clrMapOvr>
    <a:masterClrMapping/>
  </p:clrMapOvr>
  <p:transition spd="med"/>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3360" y="457992"/>
            <a:ext cx="10056928" cy="5590633"/>
          </a:xfrm>
          <a:prstGeom prst="rect">
            <a:avLst/>
          </a:prstGeom>
        </p:spPr>
        <p:txBody>
          <a:bodyPr wrap="square">
            <a:spAutoFit/>
          </a:bodyPr>
          <a:lstStyle/>
          <a:p>
            <a:pPr defTabSz="609459"/>
            <a:r>
              <a:rPr lang="en-US" sz="3200" b="1" dirty="0">
                <a:solidFill>
                  <a:srgbClr val="0000FF"/>
                </a:solidFill>
                <a:latin typeface="Xyngia"/>
                <a:cs typeface="Xyngia"/>
              </a:rPr>
              <a:t>Go easy on the proof-texting</a:t>
            </a:r>
            <a:endParaRPr lang="en-US" sz="2933" dirty="0">
              <a:solidFill>
                <a:prstClr val="black"/>
              </a:solidFill>
              <a:latin typeface="Xyngia"/>
              <a:cs typeface="Xyngia"/>
            </a:endParaRPr>
          </a:p>
          <a:p>
            <a:pPr defTabSz="609459"/>
            <a:endParaRPr lang="en-US" sz="3200" b="1" dirty="0">
              <a:solidFill>
                <a:srgbClr val="0000FF"/>
              </a:solidFill>
              <a:latin typeface="Xyngia"/>
              <a:cs typeface="Xyngia"/>
            </a:endParaRPr>
          </a:p>
          <a:p>
            <a:pPr marL="457178" indent="-457178" defTabSz="609459">
              <a:buFont typeface="Wingdings" charset="2"/>
              <a:buChar char="Ø"/>
            </a:pPr>
            <a:r>
              <a:rPr lang="en-US" sz="2933" dirty="0">
                <a:solidFill>
                  <a:prstClr val="black"/>
                </a:solidFill>
                <a:latin typeface="Xyngia"/>
                <a:cs typeface="Xyngia"/>
              </a:rPr>
              <a:t>Avoid proof-texting (turning to single verses to prove a point). This can be bewildering! It’s like changing TV channel every 2 minutes. </a:t>
            </a:r>
          </a:p>
          <a:p>
            <a:pPr marL="457178" indent="-457178" defTabSz="609459">
              <a:buFont typeface="Wingdings" charset="2"/>
              <a:buChar char="Ø"/>
            </a:pPr>
            <a:r>
              <a:rPr lang="en-US" sz="2933" dirty="0">
                <a:solidFill>
                  <a:prstClr val="black"/>
                </a:solidFill>
                <a:latin typeface="Xyngia"/>
                <a:cs typeface="Xyngia"/>
              </a:rPr>
              <a:t>This plays into the eclectic postmodern agenda. It looks like we are creatively combining scriptures to say what </a:t>
            </a:r>
            <a:r>
              <a:rPr lang="en-US" sz="2933" i="1" dirty="0">
                <a:solidFill>
                  <a:prstClr val="black"/>
                </a:solidFill>
                <a:latin typeface="Xyngia"/>
                <a:cs typeface="Xyngia"/>
              </a:rPr>
              <a:t>we</a:t>
            </a:r>
            <a:r>
              <a:rPr lang="en-US" sz="2933" dirty="0">
                <a:solidFill>
                  <a:prstClr val="black"/>
                </a:solidFill>
                <a:latin typeface="Xyngia"/>
                <a:cs typeface="Xyngia"/>
              </a:rPr>
              <a:t> want them to say! </a:t>
            </a:r>
          </a:p>
          <a:p>
            <a:pPr marL="457178" indent="-457178" defTabSz="609459">
              <a:buFont typeface="Wingdings" charset="2"/>
              <a:buChar char="Ø"/>
            </a:pPr>
            <a:r>
              <a:rPr lang="en-US" sz="2933" dirty="0">
                <a:solidFill>
                  <a:prstClr val="black"/>
                </a:solidFill>
                <a:latin typeface="Xyngia"/>
                <a:cs typeface="Xyngia"/>
              </a:rPr>
              <a:t>It also panders to the short </a:t>
            </a:r>
            <a:r>
              <a:rPr lang="en-US" sz="2933" dirty="0">
                <a:solidFill>
                  <a:srgbClr val="0000FF"/>
                </a:solidFill>
                <a:latin typeface="Xyngia"/>
                <a:cs typeface="Xyngia"/>
              </a:rPr>
              <a:t>attention span </a:t>
            </a:r>
            <a:r>
              <a:rPr lang="en-US" sz="2933" dirty="0">
                <a:solidFill>
                  <a:prstClr val="black"/>
                </a:solidFill>
                <a:latin typeface="Xyngia"/>
                <a:cs typeface="Xyngia"/>
              </a:rPr>
              <a:t>of many in our day.</a:t>
            </a:r>
          </a:p>
          <a:p>
            <a:pPr defTabSz="609459"/>
            <a:endParaRPr lang="en-US" sz="2933" dirty="0">
              <a:solidFill>
                <a:prstClr val="black"/>
              </a:solidFill>
              <a:latin typeface="Xyngia"/>
              <a:cs typeface="Xyngia"/>
            </a:endParaRPr>
          </a:p>
          <a:p>
            <a:pPr defTabSz="609459"/>
            <a:endParaRPr lang="en-US" sz="2933" dirty="0">
              <a:solidFill>
                <a:prstClr val="black"/>
              </a:solidFill>
              <a:latin typeface="Xyngia"/>
              <a:cs typeface="Xyngia"/>
            </a:endParaRPr>
          </a:p>
        </p:txBody>
      </p:sp>
    </p:spTree>
    <p:extLst>
      <p:ext uri="{BB962C8B-B14F-4D97-AF65-F5344CB8AC3E}">
        <p14:creationId xmlns:p14="http://schemas.microsoft.com/office/powerpoint/2010/main" val="1772672149"/>
      </p:ext>
    </p:extLst>
  </p:cSld>
  <p:clrMapOvr>
    <a:masterClrMapping/>
  </p:clrMapOvr>
  <p:transition spd="med"/>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3360" y="457992"/>
            <a:ext cx="10056928" cy="6944658"/>
          </a:xfrm>
          <a:prstGeom prst="rect">
            <a:avLst/>
          </a:prstGeom>
        </p:spPr>
        <p:txBody>
          <a:bodyPr wrap="square">
            <a:spAutoFit/>
          </a:bodyPr>
          <a:lstStyle/>
          <a:p>
            <a:pPr defTabSz="609459"/>
            <a:r>
              <a:rPr lang="en-US" sz="3200" b="1" dirty="0">
                <a:solidFill>
                  <a:srgbClr val="0000FF"/>
                </a:solidFill>
                <a:latin typeface="Xyngia"/>
                <a:cs typeface="Xyngia"/>
              </a:rPr>
              <a:t>Go easy on the proof-texting</a:t>
            </a:r>
            <a:endParaRPr lang="en-US" sz="2933" dirty="0">
              <a:solidFill>
                <a:prstClr val="black"/>
              </a:solidFill>
              <a:latin typeface="Xyngia"/>
              <a:cs typeface="Xyngia"/>
            </a:endParaRPr>
          </a:p>
          <a:p>
            <a:pPr defTabSz="609459"/>
            <a:endParaRPr lang="en-US" sz="3200" b="1" dirty="0">
              <a:solidFill>
                <a:srgbClr val="0000FF"/>
              </a:solidFill>
              <a:latin typeface="Xyngia"/>
              <a:cs typeface="Xyngia"/>
            </a:endParaRPr>
          </a:p>
          <a:p>
            <a:pPr marL="457178" indent="-457178" defTabSz="609459">
              <a:buFont typeface="Wingdings" charset="2"/>
              <a:buChar char="Ø"/>
            </a:pPr>
            <a:r>
              <a:rPr lang="en-US" sz="2933" dirty="0">
                <a:solidFill>
                  <a:prstClr val="black"/>
                </a:solidFill>
                <a:latin typeface="Xyngia"/>
                <a:cs typeface="Xyngia"/>
              </a:rPr>
              <a:t>Avoid proof-texting (turning to single verses to prove a point). This can be bewildering! It’s like changing TV channel every 2 minutes. </a:t>
            </a:r>
          </a:p>
          <a:p>
            <a:pPr marL="457178" indent="-457178" defTabSz="609459">
              <a:buFont typeface="Wingdings" charset="2"/>
              <a:buChar char="Ø"/>
            </a:pPr>
            <a:r>
              <a:rPr lang="en-US" sz="2933" dirty="0">
                <a:solidFill>
                  <a:prstClr val="black"/>
                </a:solidFill>
                <a:latin typeface="Xyngia"/>
                <a:cs typeface="Xyngia"/>
              </a:rPr>
              <a:t>This plays into the eclectic postmodern agenda. It looks like we are creatively combining scriptures to say what </a:t>
            </a:r>
            <a:r>
              <a:rPr lang="en-US" sz="2933" i="1" dirty="0">
                <a:solidFill>
                  <a:prstClr val="black"/>
                </a:solidFill>
                <a:latin typeface="Xyngia"/>
                <a:cs typeface="Xyngia"/>
              </a:rPr>
              <a:t>we</a:t>
            </a:r>
            <a:r>
              <a:rPr lang="en-US" sz="2933" dirty="0">
                <a:solidFill>
                  <a:prstClr val="black"/>
                </a:solidFill>
                <a:latin typeface="Xyngia"/>
                <a:cs typeface="Xyngia"/>
              </a:rPr>
              <a:t> want them to say! </a:t>
            </a:r>
          </a:p>
          <a:p>
            <a:pPr marL="457178" indent="-457178" defTabSz="609459">
              <a:buFont typeface="Wingdings" charset="2"/>
              <a:buChar char="Ø"/>
            </a:pPr>
            <a:r>
              <a:rPr lang="en-US" sz="2933" dirty="0">
                <a:solidFill>
                  <a:prstClr val="black"/>
                </a:solidFill>
                <a:latin typeface="Xyngia"/>
                <a:cs typeface="Xyngia"/>
              </a:rPr>
              <a:t>It also panders to the short attention span of many in our day.</a:t>
            </a:r>
          </a:p>
          <a:p>
            <a:pPr marL="457178" indent="-457178" defTabSz="609459">
              <a:buFont typeface="Wingdings" charset="2"/>
              <a:buChar char="Ø"/>
            </a:pPr>
            <a:r>
              <a:rPr lang="en-US" sz="2933" dirty="0">
                <a:solidFill>
                  <a:prstClr val="black"/>
                </a:solidFill>
                <a:latin typeface="Xyngia"/>
                <a:cs typeface="Xyngia"/>
              </a:rPr>
              <a:t>Wherever possible, stick with one passage. </a:t>
            </a:r>
            <a:r>
              <a:rPr lang="en-US" sz="2933" dirty="0">
                <a:solidFill>
                  <a:srgbClr val="0000FF"/>
                </a:solidFill>
                <a:latin typeface="Xyngia"/>
                <a:cs typeface="Xyngia"/>
              </a:rPr>
              <a:t>Trust the Word.</a:t>
            </a:r>
            <a:r>
              <a:rPr lang="en-US" sz="2933" dirty="0">
                <a:solidFill>
                  <a:prstClr val="black"/>
                </a:solidFill>
                <a:latin typeface="Xyngia"/>
                <a:cs typeface="Xyngia"/>
              </a:rPr>
              <a:t> Have faith that God’s will is best revealed when we read it as it was written.</a:t>
            </a:r>
          </a:p>
          <a:p>
            <a:pPr defTabSz="609459"/>
            <a:endParaRPr lang="en-US" sz="2933" dirty="0">
              <a:solidFill>
                <a:prstClr val="black"/>
              </a:solidFill>
              <a:latin typeface="Xyngia"/>
              <a:cs typeface="Xyngia"/>
            </a:endParaRPr>
          </a:p>
          <a:p>
            <a:pPr defTabSz="609459"/>
            <a:endParaRPr lang="en-US" sz="2933" dirty="0">
              <a:solidFill>
                <a:prstClr val="black"/>
              </a:solidFill>
              <a:latin typeface="Xyngia"/>
              <a:cs typeface="Xyngia"/>
            </a:endParaRPr>
          </a:p>
        </p:txBody>
      </p:sp>
    </p:spTree>
    <p:extLst>
      <p:ext uri="{BB962C8B-B14F-4D97-AF65-F5344CB8AC3E}">
        <p14:creationId xmlns:p14="http://schemas.microsoft.com/office/powerpoint/2010/main" val="1012708633"/>
      </p:ext>
    </p:extLst>
  </p:cSld>
  <p:clrMapOvr>
    <a:masterClrMapping/>
  </p:clrMapOvr>
  <p:transition spd="med"/>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106715" y="457977"/>
            <a:ext cx="10066943" cy="584775"/>
          </a:xfrm>
          <a:prstGeom prst="rect">
            <a:avLst/>
          </a:prstGeom>
        </p:spPr>
        <p:txBody>
          <a:bodyPr wrap="square">
            <a:spAutoFit/>
          </a:bodyPr>
          <a:lstStyle/>
          <a:p>
            <a:pPr defTabSz="609459"/>
            <a:r>
              <a:rPr lang="en-US" sz="3200" b="1" dirty="0">
                <a:solidFill>
                  <a:srgbClr val="0000FF"/>
                </a:solidFill>
                <a:latin typeface="Xyngia"/>
                <a:cs typeface="Xyngia"/>
              </a:rPr>
              <a:t>Learn to unpack the passage</a:t>
            </a:r>
            <a:endParaRPr lang="en-US" sz="2933" dirty="0">
              <a:solidFill>
                <a:prstClr val="black"/>
              </a:solidFill>
              <a:latin typeface="Xyngia"/>
              <a:cs typeface="Xyngia"/>
            </a:endParaRPr>
          </a:p>
        </p:txBody>
      </p:sp>
    </p:spTree>
    <p:extLst>
      <p:ext uri="{BB962C8B-B14F-4D97-AF65-F5344CB8AC3E}">
        <p14:creationId xmlns:p14="http://schemas.microsoft.com/office/powerpoint/2010/main" val="3366093116"/>
      </p:ext>
    </p:extLst>
  </p:cSld>
  <p:clrMapOvr>
    <a:masterClrMapping/>
  </p:clrMapOvr>
  <p:transition spd="med"/>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a:solidFill>
                <a:schemeClr val="bg1"/>
              </a:solidFill>
            </a:endParaRPr>
          </a:p>
        </p:txBody>
      </p:sp>
      <p:pic>
        <p:nvPicPr>
          <p:cNvPr id="2" name="Picture 1" descr="1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 y="0"/>
            <a:ext cx="12172951" cy="6858000"/>
          </a:xfrm>
          <a:prstGeom prst="rect">
            <a:avLst/>
          </a:prstGeom>
        </p:spPr>
      </p:pic>
    </p:spTree>
    <p:extLst>
      <p:ext uri="{BB962C8B-B14F-4D97-AF65-F5344CB8AC3E}">
        <p14:creationId xmlns:p14="http://schemas.microsoft.com/office/powerpoint/2010/main" val="2423598193"/>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106715" y="457977"/>
            <a:ext cx="10066943" cy="2472152"/>
          </a:xfrm>
          <a:prstGeom prst="rect">
            <a:avLst/>
          </a:prstGeom>
        </p:spPr>
        <p:txBody>
          <a:bodyPr wrap="square">
            <a:spAutoFit/>
          </a:bodyPr>
          <a:lstStyle/>
          <a:p>
            <a:pPr defTabSz="609459"/>
            <a:r>
              <a:rPr lang="en-US" sz="3200" b="1" dirty="0">
                <a:solidFill>
                  <a:srgbClr val="0000FF"/>
                </a:solidFill>
                <a:latin typeface="Xyngia"/>
                <a:cs typeface="Xyngia"/>
              </a:rPr>
              <a:t>Learn to unpack the passage</a:t>
            </a:r>
          </a:p>
          <a:p>
            <a:pPr defTabSz="609459"/>
            <a:endParaRPr lang="en-US" sz="533" b="1" dirty="0">
              <a:solidFill>
                <a:srgbClr val="0000FF"/>
              </a:solidFill>
              <a:latin typeface="Xyngia"/>
              <a:cs typeface="Xyngia"/>
            </a:endParaRPr>
          </a:p>
          <a:p>
            <a:pPr defTabSz="609459"/>
            <a:endParaRPr lang="en-US" sz="2933" b="1" dirty="0">
              <a:solidFill>
                <a:srgbClr val="0000FF"/>
              </a:solidFill>
              <a:latin typeface="Xyngia"/>
              <a:cs typeface="Xyngia"/>
            </a:endParaRPr>
          </a:p>
          <a:p>
            <a:pPr defTabSz="609459"/>
            <a:r>
              <a:rPr lang="en-US" sz="2933" dirty="0">
                <a:solidFill>
                  <a:prstClr val="black"/>
                </a:solidFill>
                <a:latin typeface="Xyngia"/>
                <a:cs typeface="Xyngia"/>
              </a:rPr>
              <a:t>Example: John 14:6: Jesus said to [Thomas], “</a:t>
            </a:r>
            <a:r>
              <a:rPr lang="en-US" sz="2933" dirty="0">
                <a:solidFill>
                  <a:srgbClr val="0000FF"/>
                </a:solidFill>
                <a:latin typeface="Xyngia"/>
                <a:cs typeface="Xyngia"/>
              </a:rPr>
              <a:t>I am the way, and the truth, and the life. No one comes to the Father except through me.</a:t>
            </a:r>
            <a:r>
              <a:rPr lang="en-US" sz="2933" dirty="0">
                <a:solidFill>
                  <a:prstClr val="black"/>
                </a:solidFill>
                <a:latin typeface="Xyngia"/>
                <a:cs typeface="Xyngia"/>
              </a:rPr>
              <a:t>”</a:t>
            </a:r>
          </a:p>
        </p:txBody>
      </p:sp>
    </p:spTree>
    <p:extLst>
      <p:ext uri="{BB962C8B-B14F-4D97-AF65-F5344CB8AC3E}">
        <p14:creationId xmlns:p14="http://schemas.microsoft.com/office/powerpoint/2010/main" val="1828280704"/>
      </p:ext>
    </p:extLst>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986694" y="457994"/>
            <a:ext cx="10253613" cy="584775"/>
          </a:xfrm>
          <a:prstGeom prst="rect">
            <a:avLst/>
          </a:prstGeom>
        </p:spPr>
        <p:txBody>
          <a:bodyPr wrap="square">
            <a:spAutoFit/>
          </a:bodyPr>
          <a:lstStyle/>
          <a:p>
            <a:pPr defTabSz="609459"/>
            <a:r>
              <a:rPr lang="en-US" sz="3200" b="1" dirty="0">
                <a:solidFill>
                  <a:srgbClr val="0000FF"/>
                </a:solidFill>
                <a:latin typeface="Xyngia"/>
                <a:cs typeface="Xyngia"/>
              </a:rPr>
              <a:t>WAY:</a:t>
            </a:r>
            <a:endParaRPr lang="en-US" sz="3200" dirty="0">
              <a:solidFill>
                <a:prstClr val="black"/>
              </a:solidFill>
              <a:latin typeface="Xyngia"/>
              <a:cs typeface="Xyngia"/>
            </a:endParaRPr>
          </a:p>
        </p:txBody>
      </p:sp>
    </p:spTree>
    <p:extLst>
      <p:ext uri="{BB962C8B-B14F-4D97-AF65-F5344CB8AC3E}">
        <p14:creationId xmlns:p14="http://schemas.microsoft.com/office/powerpoint/2010/main" val="1299247343"/>
      </p:ext>
    </p:extLst>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986694" y="457980"/>
            <a:ext cx="10253613" cy="1856855"/>
          </a:xfrm>
          <a:prstGeom prst="rect">
            <a:avLst/>
          </a:prstGeom>
        </p:spPr>
        <p:txBody>
          <a:bodyPr wrap="square">
            <a:spAutoFit/>
          </a:bodyPr>
          <a:lstStyle/>
          <a:p>
            <a:pPr defTabSz="609459"/>
            <a:r>
              <a:rPr lang="en-US" sz="3200" b="1" dirty="0">
                <a:solidFill>
                  <a:srgbClr val="0000FF"/>
                </a:solidFill>
                <a:latin typeface="Xyngia"/>
                <a:cs typeface="Xyngia"/>
              </a:rPr>
              <a:t>WAY:</a:t>
            </a:r>
            <a:endParaRPr lang="en-US" sz="3200" b="1" dirty="0">
              <a:solidFill>
                <a:prstClr val="black"/>
              </a:solidFill>
              <a:latin typeface="Xyngia"/>
              <a:cs typeface="Xyngia"/>
            </a:endParaRPr>
          </a:p>
          <a:p>
            <a:pPr marL="380981" indent="-380981" defTabSz="609459">
              <a:buFont typeface="Wingdings" charset="2"/>
              <a:buChar char="Ø"/>
            </a:pPr>
            <a:endParaRPr lang="en-US" sz="933" dirty="0">
              <a:solidFill>
                <a:prstClr val="black"/>
              </a:solidFill>
              <a:latin typeface="Xyngia"/>
              <a:cs typeface="Xyngia"/>
            </a:endParaRPr>
          </a:p>
          <a:p>
            <a:pPr marL="380981" indent="-380981" defTabSz="609459">
              <a:lnSpc>
                <a:spcPct val="120000"/>
              </a:lnSpc>
              <a:buFont typeface="Wingdings" charset="2"/>
              <a:buChar char="Ø"/>
            </a:pPr>
            <a:r>
              <a:rPr lang="en-US" sz="3200" cap="small" dirty="0">
                <a:solidFill>
                  <a:srgbClr val="0000FF"/>
                </a:solidFill>
                <a:latin typeface="Xyngia"/>
                <a:cs typeface="Xyngia"/>
              </a:rPr>
              <a:t>Person</a:t>
            </a:r>
            <a:r>
              <a:rPr lang="en-US" sz="3200" dirty="0">
                <a:solidFill>
                  <a:srgbClr val="0000FF"/>
                </a:solidFill>
                <a:latin typeface="Xyngia"/>
                <a:cs typeface="Xyngia"/>
              </a:rPr>
              <a:t> &gt; </a:t>
            </a:r>
            <a:r>
              <a:rPr lang="en-US" sz="3200" cap="small" dirty="0">
                <a:solidFill>
                  <a:srgbClr val="0000FF"/>
                </a:solidFill>
                <a:latin typeface="Xyngia"/>
                <a:cs typeface="Xyngia"/>
              </a:rPr>
              <a:t>System</a:t>
            </a:r>
            <a:r>
              <a:rPr lang="en-US" sz="3200" dirty="0">
                <a:solidFill>
                  <a:prstClr val="black"/>
                </a:solidFill>
                <a:latin typeface="Xyngia"/>
                <a:cs typeface="Xyngia"/>
              </a:rPr>
              <a:t>. Preach Christ, not the church—people are less suspicious of him! (2 </a:t>
            </a:r>
            <a:r>
              <a:rPr lang="en-US" sz="3200" dirty="0" err="1">
                <a:solidFill>
                  <a:prstClr val="black"/>
                </a:solidFill>
                <a:latin typeface="Xyngia"/>
                <a:cs typeface="Xyngia"/>
              </a:rPr>
              <a:t>Cor</a:t>
            </a:r>
            <a:r>
              <a:rPr lang="en-US" sz="3200" dirty="0">
                <a:solidFill>
                  <a:prstClr val="black"/>
                </a:solidFill>
                <a:latin typeface="Xyngia"/>
                <a:cs typeface="Xyngia"/>
              </a:rPr>
              <a:t> 4:5)</a:t>
            </a:r>
          </a:p>
        </p:txBody>
      </p:sp>
    </p:spTree>
    <p:extLst>
      <p:ext uri="{BB962C8B-B14F-4D97-AF65-F5344CB8AC3E}">
        <p14:creationId xmlns:p14="http://schemas.microsoft.com/office/powerpoint/2010/main" val="366384847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a:solidFill>
                <a:schemeClr val="bg1"/>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416210004"/>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986694" y="457992"/>
            <a:ext cx="10253613" cy="4220579"/>
          </a:xfrm>
          <a:prstGeom prst="rect">
            <a:avLst/>
          </a:prstGeom>
        </p:spPr>
        <p:txBody>
          <a:bodyPr wrap="square">
            <a:spAutoFit/>
          </a:bodyPr>
          <a:lstStyle/>
          <a:p>
            <a:pPr defTabSz="609459"/>
            <a:r>
              <a:rPr lang="en-US" sz="3200" b="1" dirty="0">
                <a:solidFill>
                  <a:srgbClr val="0000FF"/>
                </a:solidFill>
                <a:latin typeface="Xyngia"/>
                <a:cs typeface="Xyngia"/>
              </a:rPr>
              <a:t>WAY:</a:t>
            </a:r>
            <a:endParaRPr lang="en-US" sz="3200" b="1" dirty="0">
              <a:solidFill>
                <a:prstClr val="black"/>
              </a:solidFill>
              <a:latin typeface="Xyngia"/>
              <a:cs typeface="Xyngia"/>
            </a:endParaRPr>
          </a:p>
          <a:p>
            <a:pPr marL="380981" indent="-380981" defTabSz="609459">
              <a:buFont typeface="Wingdings" charset="2"/>
              <a:buChar char="Ø"/>
            </a:pPr>
            <a:endParaRPr lang="en-US" sz="933" dirty="0">
              <a:solidFill>
                <a:prstClr val="black"/>
              </a:solidFill>
              <a:latin typeface="Xyngia"/>
              <a:cs typeface="Xyngia"/>
            </a:endParaRPr>
          </a:p>
          <a:p>
            <a:pPr marL="380981" indent="-380981" defTabSz="609459">
              <a:lnSpc>
                <a:spcPct val="120000"/>
              </a:lnSpc>
              <a:buFont typeface="Wingdings" charset="2"/>
              <a:buChar char="Ø"/>
            </a:pPr>
            <a:r>
              <a:rPr lang="en-US" sz="3200" cap="small" dirty="0">
                <a:solidFill>
                  <a:srgbClr val="0000FF"/>
                </a:solidFill>
                <a:latin typeface="Xyngia"/>
                <a:cs typeface="Xyngia"/>
              </a:rPr>
              <a:t>Person</a:t>
            </a:r>
            <a:r>
              <a:rPr lang="en-US" sz="3200" dirty="0">
                <a:solidFill>
                  <a:srgbClr val="0000FF"/>
                </a:solidFill>
                <a:latin typeface="Xyngia"/>
                <a:cs typeface="Xyngia"/>
              </a:rPr>
              <a:t> &gt; </a:t>
            </a:r>
            <a:r>
              <a:rPr lang="en-US" sz="3200" cap="small" dirty="0">
                <a:solidFill>
                  <a:srgbClr val="0000FF"/>
                </a:solidFill>
                <a:latin typeface="Xyngia"/>
                <a:cs typeface="Xyngia"/>
              </a:rPr>
              <a:t>System</a:t>
            </a:r>
            <a:r>
              <a:rPr lang="en-US" sz="3200" dirty="0">
                <a:solidFill>
                  <a:prstClr val="black"/>
                </a:solidFill>
                <a:latin typeface="Xyngia"/>
                <a:cs typeface="Xyngia"/>
              </a:rPr>
              <a:t>. Preach Christ, not the church—people are less suspicious of him! (2 </a:t>
            </a:r>
            <a:r>
              <a:rPr lang="en-US" sz="3200" dirty="0" err="1">
                <a:solidFill>
                  <a:prstClr val="black"/>
                </a:solidFill>
                <a:latin typeface="Xyngia"/>
                <a:cs typeface="Xyngia"/>
              </a:rPr>
              <a:t>Cor</a:t>
            </a:r>
            <a:r>
              <a:rPr lang="en-US" sz="3200" dirty="0">
                <a:solidFill>
                  <a:prstClr val="black"/>
                </a:solidFill>
                <a:latin typeface="Xyngia"/>
                <a:cs typeface="Xyngia"/>
              </a:rPr>
              <a:t> 4:5)</a:t>
            </a:r>
          </a:p>
          <a:p>
            <a:pPr marL="380981" indent="-380981" defTabSz="609459">
              <a:lnSpc>
                <a:spcPct val="120000"/>
              </a:lnSpc>
              <a:buFont typeface="Wingdings" charset="2"/>
              <a:buChar char="Ø"/>
            </a:pPr>
            <a:r>
              <a:rPr lang="en-US" sz="3200" dirty="0">
                <a:solidFill>
                  <a:prstClr val="black"/>
                </a:solidFill>
                <a:latin typeface="Xyngia"/>
                <a:cs typeface="Xyngia"/>
              </a:rPr>
              <a:t>“</a:t>
            </a:r>
            <a:r>
              <a:rPr lang="en-US" sz="3200" dirty="0">
                <a:solidFill>
                  <a:srgbClr val="0000FF"/>
                </a:solidFill>
                <a:latin typeface="Xyngia"/>
                <a:cs typeface="Xyngia"/>
              </a:rPr>
              <a:t>The Way</a:t>
            </a:r>
            <a:r>
              <a:rPr lang="en-US" sz="3200" dirty="0">
                <a:solidFill>
                  <a:prstClr val="black"/>
                </a:solidFill>
                <a:latin typeface="Xyngia"/>
                <a:cs typeface="Xyngia"/>
              </a:rPr>
              <a:t>” was a term used for the early </a:t>
            </a:r>
          </a:p>
          <a:p>
            <a:pPr defTabSz="609459">
              <a:lnSpc>
                <a:spcPct val="120000"/>
              </a:lnSpc>
            </a:pPr>
            <a:r>
              <a:rPr lang="en-US" sz="3200" dirty="0">
                <a:solidFill>
                  <a:prstClr val="black"/>
                </a:solidFill>
                <a:latin typeface="Xyngia"/>
                <a:cs typeface="Xyngia"/>
              </a:rPr>
              <a:t>      Christians (Acts 9:2; 19:9,23; 24:14,22). </a:t>
            </a:r>
          </a:p>
          <a:p>
            <a:pPr defTabSz="609459">
              <a:lnSpc>
                <a:spcPct val="120000"/>
              </a:lnSpc>
            </a:pPr>
            <a:r>
              <a:rPr lang="en-US" sz="3200" dirty="0">
                <a:solidFill>
                  <a:prstClr val="black"/>
                </a:solidFill>
                <a:latin typeface="Xyngia"/>
                <a:cs typeface="Xyngia"/>
              </a:rPr>
              <a:t>	“The way” refers to </a:t>
            </a:r>
            <a:r>
              <a:rPr lang="en-US" sz="3200" i="1" dirty="0">
                <a:solidFill>
                  <a:prstClr val="black"/>
                </a:solidFill>
                <a:latin typeface="Xyngia"/>
                <a:cs typeface="Xyngia"/>
              </a:rPr>
              <a:t>people</a:t>
            </a:r>
            <a:r>
              <a:rPr lang="en-US" sz="3200" dirty="0">
                <a:solidFill>
                  <a:prstClr val="black"/>
                </a:solidFill>
                <a:latin typeface="Xyngia"/>
                <a:cs typeface="Xyngia"/>
              </a:rPr>
              <a:t>. </a:t>
            </a:r>
            <a:endParaRPr lang="en-US" sz="3200" dirty="0">
              <a:solidFill>
                <a:prstClr val="white"/>
              </a:solidFill>
              <a:latin typeface="Xyngia"/>
              <a:cs typeface="Xyngia"/>
            </a:endParaRPr>
          </a:p>
          <a:p>
            <a:pPr marL="380981" indent="-380981" defTabSz="609459">
              <a:lnSpc>
                <a:spcPct val="120000"/>
              </a:lnSpc>
              <a:buFont typeface="Wingdings" charset="2"/>
              <a:buChar char="Ø"/>
            </a:pPr>
            <a:r>
              <a:rPr lang="en-US" sz="3200" dirty="0">
                <a:solidFill>
                  <a:prstClr val="white"/>
                </a:solidFill>
                <a:latin typeface="Xyngia"/>
                <a:cs typeface="Xyngia"/>
              </a:rPr>
              <a:t>The Bible is relational!</a:t>
            </a:r>
          </a:p>
        </p:txBody>
      </p:sp>
    </p:spTree>
    <p:extLst>
      <p:ext uri="{BB962C8B-B14F-4D97-AF65-F5344CB8AC3E}">
        <p14:creationId xmlns:p14="http://schemas.microsoft.com/office/powerpoint/2010/main" val="542046589"/>
      </p:ext>
    </p:extLst>
  </p:cSld>
  <p:clrMapOvr>
    <a:masterClrMapping/>
  </p:clrMapOvr>
  <p:transition spd="med"/>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986694" y="457992"/>
            <a:ext cx="10253613" cy="4220579"/>
          </a:xfrm>
          <a:prstGeom prst="rect">
            <a:avLst/>
          </a:prstGeom>
        </p:spPr>
        <p:txBody>
          <a:bodyPr wrap="square">
            <a:spAutoFit/>
          </a:bodyPr>
          <a:lstStyle/>
          <a:p>
            <a:pPr defTabSz="609459"/>
            <a:r>
              <a:rPr lang="en-US" sz="3200" b="1" dirty="0">
                <a:solidFill>
                  <a:srgbClr val="0000FF"/>
                </a:solidFill>
                <a:latin typeface="Xyngia"/>
                <a:cs typeface="Xyngia"/>
              </a:rPr>
              <a:t>WAY:</a:t>
            </a:r>
            <a:endParaRPr lang="en-US" sz="3200" b="1" dirty="0">
              <a:solidFill>
                <a:prstClr val="black"/>
              </a:solidFill>
              <a:latin typeface="Xyngia"/>
              <a:cs typeface="Xyngia"/>
            </a:endParaRPr>
          </a:p>
          <a:p>
            <a:pPr marL="380981" indent="-380981" defTabSz="609459">
              <a:buFont typeface="Wingdings" charset="2"/>
              <a:buChar char="Ø"/>
            </a:pPr>
            <a:endParaRPr lang="en-US" sz="933" dirty="0">
              <a:solidFill>
                <a:prstClr val="black"/>
              </a:solidFill>
              <a:latin typeface="Xyngia"/>
              <a:cs typeface="Xyngia"/>
            </a:endParaRPr>
          </a:p>
          <a:p>
            <a:pPr marL="380981" indent="-380981" defTabSz="609459">
              <a:lnSpc>
                <a:spcPct val="120000"/>
              </a:lnSpc>
              <a:buFont typeface="Wingdings" charset="2"/>
              <a:buChar char="Ø"/>
            </a:pPr>
            <a:r>
              <a:rPr lang="en-US" sz="3200" cap="small" dirty="0">
                <a:solidFill>
                  <a:srgbClr val="0000FF"/>
                </a:solidFill>
                <a:latin typeface="Xyngia"/>
                <a:cs typeface="Xyngia"/>
              </a:rPr>
              <a:t>Person</a:t>
            </a:r>
            <a:r>
              <a:rPr lang="en-US" sz="3200" dirty="0">
                <a:solidFill>
                  <a:srgbClr val="0000FF"/>
                </a:solidFill>
                <a:latin typeface="Xyngia"/>
                <a:cs typeface="Xyngia"/>
              </a:rPr>
              <a:t> &gt; </a:t>
            </a:r>
            <a:r>
              <a:rPr lang="en-US" sz="3200" cap="small" dirty="0">
                <a:solidFill>
                  <a:srgbClr val="0000FF"/>
                </a:solidFill>
                <a:latin typeface="Xyngia"/>
                <a:cs typeface="Xyngia"/>
              </a:rPr>
              <a:t>System</a:t>
            </a:r>
            <a:r>
              <a:rPr lang="en-US" sz="3200" dirty="0">
                <a:solidFill>
                  <a:prstClr val="black"/>
                </a:solidFill>
                <a:latin typeface="Xyngia"/>
                <a:cs typeface="Xyngia"/>
              </a:rPr>
              <a:t>. Preach Christ, not the church—people are less suspicious of him! (2 </a:t>
            </a:r>
            <a:r>
              <a:rPr lang="en-US" sz="3200" dirty="0" err="1">
                <a:solidFill>
                  <a:prstClr val="black"/>
                </a:solidFill>
                <a:latin typeface="Xyngia"/>
                <a:cs typeface="Xyngia"/>
              </a:rPr>
              <a:t>Cor</a:t>
            </a:r>
            <a:r>
              <a:rPr lang="en-US" sz="3200" dirty="0">
                <a:solidFill>
                  <a:prstClr val="black"/>
                </a:solidFill>
                <a:latin typeface="Xyngia"/>
                <a:cs typeface="Xyngia"/>
              </a:rPr>
              <a:t> 4:5)</a:t>
            </a:r>
          </a:p>
          <a:p>
            <a:pPr marL="380981" indent="-380981" defTabSz="609459">
              <a:lnSpc>
                <a:spcPct val="120000"/>
              </a:lnSpc>
              <a:buFont typeface="Wingdings" charset="2"/>
              <a:buChar char="Ø"/>
            </a:pPr>
            <a:r>
              <a:rPr lang="en-US" sz="3200" dirty="0">
                <a:solidFill>
                  <a:prstClr val="black"/>
                </a:solidFill>
                <a:latin typeface="Xyngia"/>
                <a:cs typeface="Xyngia"/>
              </a:rPr>
              <a:t>“</a:t>
            </a:r>
            <a:r>
              <a:rPr lang="en-US" sz="3200" dirty="0">
                <a:solidFill>
                  <a:srgbClr val="0000FF"/>
                </a:solidFill>
                <a:latin typeface="Xyngia"/>
                <a:cs typeface="Xyngia"/>
              </a:rPr>
              <a:t>The Way</a:t>
            </a:r>
            <a:r>
              <a:rPr lang="en-US" sz="3200" dirty="0">
                <a:solidFill>
                  <a:prstClr val="black"/>
                </a:solidFill>
                <a:latin typeface="Xyngia"/>
                <a:cs typeface="Xyngia"/>
              </a:rPr>
              <a:t>” was a term used for the early </a:t>
            </a:r>
          </a:p>
          <a:p>
            <a:pPr defTabSz="609459">
              <a:lnSpc>
                <a:spcPct val="120000"/>
              </a:lnSpc>
            </a:pPr>
            <a:r>
              <a:rPr lang="en-US" sz="3200" dirty="0">
                <a:solidFill>
                  <a:prstClr val="black"/>
                </a:solidFill>
                <a:latin typeface="Xyngia"/>
                <a:cs typeface="Xyngia"/>
              </a:rPr>
              <a:t>      Christians (Acts 9:2; 19:9,23; 24:14,22). </a:t>
            </a:r>
          </a:p>
          <a:p>
            <a:pPr defTabSz="609459">
              <a:lnSpc>
                <a:spcPct val="120000"/>
              </a:lnSpc>
            </a:pPr>
            <a:r>
              <a:rPr lang="en-US" sz="3200" dirty="0">
                <a:solidFill>
                  <a:prstClr val="black"/>
                </a:solidFill>
                <a:latin typeface="Xyngia"/>
                <a:cs typeface="Xyngia"/>
              </a:rPr>
              <a:t>	“The way” refers to </a:t>
            </a:r>
            <a:r>
              <a:rPr lang="en-US" sz="3200" i="1" dirty="0">
                <a:solidFill>
                  <a:prstClr val="black"/>
                </a:solidFill>
                <a:latin typeface="Xyngia"/>
                <a:cs typeface="Xyngia"/>
              </a:rPr>
              <a:t>people</a:t>
            </a:r>
            <a:r>
              <a:rPr lang="en-US" sz="3200" dirty="0">
                <a:solidFill>
                  <a:prstClr val="black"/>
                </a:solidFill>
                <a:latin typeface="Xyngia"/>
                <a:cs typeface="Xyngia"/>
              </a:rPr>
              <a:t>. </a:t>
            </a:r>
          </a:p>
          <a:p>
            <a:pPr marL="380981" indent="-380981" defTabSz="609459">
              <a:lnSpc>
                <a:spcPct val="120000"/>
              </a:lnSpc>
              <a:buFont typeface="Wingdings" charset="2"/>
              <a:buChar char="Ø"/>
            </a:pPr>
            <a:r>
              <a:rPr lang="en-US" sz="3200" dirty="0">
                <a:solidFill>
                  <a:prstClr val="black"/>
                </a:solidFill>
                <a:latin typeface="Xyngia"/>
                <a:cs typeface="Xyngia"/>
              </a:rPr>
              <a:t>The Bible is </a:t>
            </a:r>
            <a:r>
              <a:rPr lang="en-US" sz="3200" dirty="0">
                <a:solidFill>
                  <a:srgbClr val="0000FF"/>
                </a:solidFill>
                <a:latin typeface="Xyngia"/>
                <a:cs typeface="Xyngia"/>
              </a:rPr>
              <a:t>relational</a:t>
            </a:r>
            <a:r>
              <a:rPr lang="en-US" sz="3200" dirty="0">
                <a:solidFill>
                  <a:prstClr val="black"/>
                </a:solidFill>
                <a:latin typeface="Xyngia"/>
                <a:cs typeface="Xyngia"/>
              </a:rPr>
              <a:t>!</a:t>
            </a:r>
          </a:p>
        </p:txBody>
      </p:sp>
    </p:spTree>
    <p:extLst>
      <p:ext uri="{BB962C8B-B14F-4D97-AF65-F5344CB8AC3E}">
        <p14:creationId xmlns:p14="http://schemas.microsoft.com/office/powerpoint/2010/main" val="1134205420"/>
      </p:ext>
    </p:extLst>
  </p:cSld>
  <p:clrMapOvr>
    <a:masterClrMapping/>
  </p:clrMapOvr>
  <p:transition spd="med"/>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986694" y="457993"/>
            <a:ext cx="10253613" cy="4811510"/>
          </a:xfrm>
          <a:prstGeom prst="rect">
            <a:avLst/>
          </a:prstGeom>
        </p:spPr>
        <p:txBody>
          <a:bodyPr wrap="square">
            <a:spAutoFit/>
          </a:bodyPr>
          <a:lstStyle/>
          <a:p>
            <a:pPr defTabSz="609459"/>
            <a:r>
              <a:rPr lang="en-US" sz="3200" b="1" dirty="0">
                <a:solidFill>
                  <a:srgbClr val="0000FF"/>
                </a:solidFill>
                <a:latin typeface="Xyngia"/>
                <a:cs typeface="Xyngia"/>
              </a:rPr>
              <a:t>WAY:</a:t>
            </a:r>
            <a:endParaRPr lang="en-US" sz="3200" b="1" dirty="0">
              <a:solidFill>
                <a:prstClr val="black"/>
              </a:solidFill>
              <a:latin typeface="Xyngia"/>
              <a:cs typeface="Xyngia"/>
            </a:endParaRPr>
          </a:p>
          <a:p>
            <a:pPr marL="380981" indent="-380981" defTabSz="609459">
              <a:buFont typeface="Wingdings" charset="2"/>
              <a:buChar char="Ø"/>
            </a:pPr>
            <a:endParaRPr lang="en-US" sz="933" dirty="0">
              <a:solidFill>
                <a:prstClr val="black"/>
              </a:solidFill>
              <a:latin typeface="Xyngia"/>
              <a:cs typeface="Xyngia"/>
            </a:endParaRPr>
          </a:p>
          <a:p>
            <a:pPr marL="380981" indent="-380981" defTabSz="609459">
              <a:lnSpc>
                <a:spcPct val="120000"/>
              </a:lnSpc>
              <a:buFont typeface="Wingdings" charset="2"/>
              <a:buChar char="Ø"/>
            </a:pPr>
            <a:r>
              <a:rPr lang="en-US" sz="3200" cap="small" dirty="0">
                <a:solidFill>
                  <a:srgbClr val="0000FF"/>
                </a:solidFill>
                <a:latin typeface="Xyngia"/>
                <a:cs typeface="Xyngia"/>
              </a:rPr>
              <a:t>Person</a:t>
            </a:r>
            <a:r>
              <a:rPr lang="en-US" sz="3200" dirty="0">
                <a:solidFill>
                  <a:srgbClr val="0000FF"/>
                </a:solidFill>
                <a:latin typeface="Xyngia"/>
                <a:cs typeface="Xyngia"/>
              </a:rPr>
              <a:t> &gt; </a:t>
            </a:r>
            <a:r>
              <a:rPr lang="en-US" sz="3200" cap="small" dirty="0">
                <a:solidFill>
                  <a:srgbClr val="0000FF"/>
                </a:solidFill>
                <a:latin typeface="Xyngia"/>
                <a:cs typeface="Xyngia"/>
              </a:rPr>
              <a:t>System</a:t>
            </a:r>
            <a:r>
              <a:rPr lang="en-US" sz="3200" dirty="0">
                <a:solidFill>
                  <a:prstClr val="black"/>
                </a:solidFill>
                <a:latin typeface="Xyngia"/>
                <a:cs typeface="Xyngia"/>
              </a:rPr>
              <a:t>. Preach Christ, not the church—people are less suspicious of him! (2 </a:t>
            </a:r>
            <a:r>
              <a:rPr lang="en-US" sz="3200" dirty="0" err="1">
                <a:solidFill>
                  <a:prstClr val="black"/>
                </a:solidFill>
                <a:latin typeface="Xyngia"/>
                <a:cs typeface="Xyngia"/>
              </a:rPr>
              <a:t>Cor</a:t>
            </a:r>
            <a:r>
              <a:rPr lang="en-US" sz="3200" dirty="0">
                <a:solidFill>
                  <a:prstClr val="black"/>
                </a:solidFill>
                <a:latin typeface="Xyngia"/>
                <a:cs typeface="Xyngia"/>
              </a:rPr>
              <a:t> 4:5)</a:t>
            </a:r>
          </a:p>
          <a:p>
            <a:pPr marL="380981" indent="-380981" defTabSz="609459">
              <a:lnSpc>
                <a:spcPct val="120000"/>
              </a:lnSpc>
              <a:buFont typeface="Wingdings" charset="2"/>
              <a:buChar char="Ø"/>
            </a:pPr>
            <a:r>
              <a:rPr lang="en-US" sz="3200" dirty="0">
                <a:solidFill>
                  <a:prstClr val="black"/>
                </a:solidFill>
                <a:latin typeface="Xyngia"/>
                <a:cs typeface="Xyngia"/>
              </a:rPr>
              <a:t>“</a:t>
            </a:r>
            <a:r>
              <a:rPr lang="en-US" sz="3200" dirty="0">
                <a:solidFill>
                  <a:srgbClr val="0000FF"/>
                </a:solidFill>
                <a:latin typeface="Xyngia"/>
                <a:cs typeface="Xyngia"/>
              </a:rPr>
              <a:t>The Way</a:t>
            </a:r>
            <a:r>
              <a:rPr lang="en-US" sz="3200" dirty="0">
                <a:solidFill>
                  <a:prstClr val="black"/>
                </a:solidFill>
                <a:latin typeface="Xyngia"/>
                <a:cs typeface="Xyngia"/>
              </a:rPr>
              <a:t>” was a term used for the early </a:t>
            </a:r>
          </a:p>
          <a:p>
            <a:pPr defTabSz="609459">
              <a:lnSpc>
                <a:spcPct val="120000"/>
              </a:lnSpc>
            </a:pPr>
            <a:r>
              <a:rPr lang="en-US" sz="3200" dirty="0">
                <a:solidFill>
                  <a:prstClr val="black"/>
                </a:solidFill>
                <a:latin typeface="Xyngia"/>
                <a:cs typeface="Xyngia"/>
              </a:rPr>
              <a:t>      Christians (Acts 9:2; 19:9,23; 24:14,22). </a:t>
            </a:r>
          </a:p>
          <a:p>
            <a:pPr defTabSz="609459">
              <a:lnSpc>
                <a:spcPct val="120000"/>
              </a:lnSpc>
            </a:pPr>
            <a:r>
              <a:rPr lang="en-US" sz="3200" dirty="0">
                <a:solidFill>
                  <a:prstClr val="black"/>
                </a:solidFill>
                <a:latin typeface="Xyngia"/>
                <a:cs typeface="Xyngia"/>
              </a:rPr>
              <a:t>	“The way” refers to </a:t>
            </a:r>
            <a:r>
              <a:rPr lang="en-US" sz="3200" i="1" dirty="0">
                <a:solidFill>
                  <a:prstClr val="black"/>
                </a:solidFill>
                <a:latin typeface="Xyngia"/>
                <a:cs typeface="Xyngia"/>
              </a:rPr>
              <a:t>people</a:t>
            </a:r>
            <a:r>
              <a:rPr lang="en-US" sz="3200" dirty="0">
                <a:solidFill>
                  <a:prstClr val="black"/>
                </a:solidFill>
                <a:latin typeface="Xyngia"/>
                <a:cs typeface="Xyngia"/>
              </a:rPr>
              <a:t>. </a:t>
            </a:r>
          </a:p>
          <a:p>
            <a:pPr marL="380981" indent="-380981" defTabSz="609459">
              <a:lnSpc>
                <a:spcPct val="120000"/>
              </a:lnSpc>
              <a:buFont typeface="Wingdings" charset="2"/>
              <a:buChar char="Ø"/>
            </a:pPr>
            <a:r>
              <a:rPr lang="en-US" sz="3200" dirty="0">
                <a:solidFill>
                  <a:prstClr val="black"/>
                </a:solidFill>
                <a:latin typeface="Xyngia"/>
                <a:cs typeface="Xyngia"/>
              </a:rPr>
              <a:t>The Bible is </a:t>
            </a:r>
            <a:r>
              <a:rPr lang="en-US" sz="3200" dirty="0">
                <a:solidFill>
                  <a:srgbClr val="0000FF"/>
                </a:solidFill>
                <a:latin typeface="Xyngia"/>
                <a:cs typeface="Xyngia"/>
              </a:rPr>
              <a:t>relational</a:t>
            </a:r>
            <a:r>
              <a:rPr lang="en-US" sz="3200" dirty="0">
                <a:solidFill>
                  <a:prstClr val="black"/>
                </a:solidFill>
                <a:latin typeface="Xyngia"/>
                <a:cs typeface="Xyngia"/>
              </a:rPr>
              <a:t>!</a:t>
            </a:r>
          </a:p>
          <a:p>
            <a:pPr marL="380981" indent="-380981" defTabSz="609459">
              <a:lnSpc>
                <a:spcPct val="120000"/>
              </a:lnSpc>
              <a:buFont typeface="Wingdings" charset="2"/>
              <a:buChar char="Ø"/>
            </a:pPr>
            <a:r>
              <a:rPr lang="en-US" sz="3200" dirty="0">
                <a:solidFill>
                  <a:prstClr val="black"/>
                </a:solidFill>
                <a:latin typeface="Xyngia"/>
                <a:cs typeface="Xyngia"/>
              </a:rPr>
              <a:t>But also </a:t>
            </a:r>
            <a:r>
              <a:rPr lang="en-US" sz="3200" dirty="0" err="1">
                <a:solidFill>
                  <a:srgbClr val="0000FF"/>
                </a:solidFill>
                <a:latin typeface="Xyngia"/>
                <a:cs typeface="Xyngia"/>
              </a:rPr>
              <a:t>destinational</a:t>
            </a:r>
            <a:r>
              <a:rPr lang="en-US" sz="3200" dirty="0">
                <a:solidFill>
                  <a:prstClr val="black"/>
                </a:solidFill>
                <a:latin typeface="Xyngia"/>
                <a:cs typeface="Xyngia"/>
              </a:rPr>
              <a:t>. </a:t>
            </a:r>
          </a:p>
        </p:txBody>
      </p:sp>
    </p:spTree>
    <p:extLst>
      <p:ext uri="{BB962C8B-B14F-4D97-AF65-F5344CB8AC3E}">
        <p14:creationId xmlns:p14="http://schemas.microsoft.com/office/powerpoint/2010/main" val="13226057"/>
      </p:ext>
    </p:extLst>
  </p:cSld>
  <p:clrMapOvr>
    <a:masterClrMapping/>
  </p:clrMapOvr>
  <p:transition spd="med"/>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986694" y="457994"/>
            <a:ext cx="10253613" cy="5402441"/>
          </a:xfrm>
          <a:prstGeom prst="rect">
            <a:avLst/>
          </a:prstGeom>
        </p:spPr>
        <p:txBody>
          <a:bodyPr wrap="square">
            <a:spAutoFit/>
          </a:bodyPr>
          <a:lstStyle/>
          <a:p>
            <a:pPr defTabSz="609459"/>
            <a:r>
              <a:rPr lang="en-US" sz="3200" b="1" dirty="0">
                <a:solidFill>
                  <a:srgbClr val="0000FF"/>
                </a:solidFill>
                <a:latin typeface="Xyngia"/>
                <a:cs typeface="Xyngia"/>
              </a:rPr>
              <a:t>WAY:</a:t>
            </a:r>
            <a:endParaRPr lang="en-US" sz="3200" b="1" dirty="0">
              <a:solidFill>
                <a:prstClr val="black"/>
              </a:solidFill>
              <a:latin typeface="Xyngia"/>
              <a:cs typeface="Xyngia"/>
            </a:endParaRPr>
          </a:p>
          <a:p>
            <a:pPr marL="380981" indent="-380981" defTabSz="609459">
              <a:buFont typeface="Wingdings" charset="2"/>
              <a:buChar char="Ø"/>
            </a:pPr>
            <a:endParaRPr lang="en-US" sz="933" dirty="0">
              <a:solidFill>
                <a:prstClr val="black"/>
              </a:solidFill>
              <a:latin typeface="Xyngia"/>
              <a:cs typeface="Xyngia"/>
            </a:endParaRPr>
          </a:p>
          <a:p>
            <a:pPr marL="380981" indent="-380981" defTabSz="609459">
              <a:lnSpc>
                <a:spcPct val="120000"/>
              </a:lnSpc>
              <a:buFont typeface="Wingdings" charset="2"/>
              <a:buChar char="Ø"/>
            </a:pPr>
            <a:r>
              <a:rPr lang="en-US" sz="3200" cap="small" dirty="0">
                <a:solidFill>
                  <a:srgbClr val="0000FF"/>
                </a:solidFill>
                <a:latin typeface="Xyngia"/>
                <a:cs typeface="Xyngia"/>
              </a:rPr>
              <a:t>Person</a:t>
            </a:r>
            <a:r>
              <a:rPr lang="en-US" sz="3200" dirty="0">
                <a:solidFill>
                  <a:srgbClr val="0000FF"/>
                </a:solidFill>
                <a:latin typeface="Xyngia"/>
                <a:cs typeface="Xyngia"/>
              </a:rPr>
              <a:t> &gt; </a:t>
            </a:r>
            <a:r>
              <a:rPr lang="en-US" sz="3200" cap="small" dirty="0">
                <a:solidFill>
                  <a:srgbClr val="0000FF"/>
                </a:solidFill>
                <a:latin typeface="Xyngia"/>
                <a:cs typeface="Xyngia"/>
              </a:rPr>
              <a:t>System</a:t>
            </a:r>
            <a:r>
              <a:rPr lang="en-US" sz="3200" dirty="0">
                <a:solidFill>
                  <a:prstClr val="black"/>
                </a:solidFill>
                <a:latin typeface="Xyngia"/>
                <a:cs typeface="Xyngia"/>
              </a:rPr>
              <a:t>. Preach Christ, not the church—people are less suspicious of him! (2 </a:t>
            </a:r>
            <a:r>
              <a:rPr lang="en-US" sz="3200" dirty="0" err="1">
                <a:solidFill>
                  <a:prstClr val="black"/>
                </a:solidFill>
                <a:latin typeface="Xyngia"/>
                <a:cs typeface="Xyngia"/>
              </a:rPr>
              <a:t>Cor</a:t>
            </a:r>
            <a:r>
              <a:rPr lang="en-US" sz="3200" dirty="0">
                <a:solidFill>
                  <a:prstClr val="black"/>
                </a:solidFill>
                <a:latin typeface="Xyngia"/>
                <a:cs typeface="Xyngia"/>
              </a:rPr>
              <a:t> 4:5)</a:t>
            </a:r>
          </a:p>
          <a:p>
            <a:pPr marL="380981" indent="-380981" defTabSz="609459">
              <a:lnSpc>
                <a:spcPct val="120000"/>
              </a:lnSpc>
              <a:buFont typeface="Wingdings" charset="2"/>
              <a:buChar char="Ø"/>
            </a:pPr>
            <a:r>
              <a:rPr lang="en-US" sz="3200" dirty="0">
                <a:solidFill>
                  <a:prstClr val="black"/>
                </a:solidFill>
                <a:latin typeface="Xyngia"/>
                <a:cs typeface="Xyngia"/>
              </a:rPr>
              <a:t>“</a:t>
            </a:r>
            <a:r>
              <a:rPr lang="en-US" sz="3200" dirty="0">
                <a:solidFill>
                  <a:srgbClr val="0000FF"/>
                </a:solidFill>
                <a:latin typeface="Xyngia"/>
                <a:cs typeface="Xyngia"/>
              </a:rPr>
              <a:t>The Way</a:t>
            </a:r>
            <a:r>
              <a:rPr lang="en-US" sz="3200" dirty="0">
                <a:solidFill>
                  <a:prstClr val="black"/>
                </a:solidFill>
                <a:latin typeface="Xyngia"/>
                <a:cs typeface="Xyngia"/>
              </a:rPr>
              <a:t>” was a term used for the early </a:t>
            </a:r>
          </a:p>
          <a:p>
            <a:pPr defTabSz="609459">
              <a:lnSpc>
                <a:spcPct val="120000"/>
              </a:lnSpc>
            </a:pPr>
            <a:r>
              <a:rPr lang="en-US" sz="3200" dirty="0">
                <a:solidFill>
                  <a:prstClr val="black"/>
                </a:solidFill>
                <a:latin typeface="Xyngia"/>
                <a:cs typeface="Xyngia"/>
              </a:rPr>
              <a:t>      Christians (Acts 9:2; 19:9,23; 24:14,22). </a:t>
            </a:r>
          </a:p>
          <a:p>
            <a:pPr defTabSz="609459">
              <a:lnSpc>
                <a:spcPct val="120000"/>
              </a:lnSpc>
            </a:pPr>
            <a:r>
              <a:rPr lang="en-US" sz="3200" dirty="0">
                <a:solidFill>
                  <a:prstClr val="black"/>
                </a:solidFill>
                <a:latin typeface="Xyngia"/>
                <a:cs typeface="Xyngia"/>
              </a:rPr>
              <a:t>	“The way” refers to </a:t>
            </a:r>
            <a:r>
              <a:rPr lang="en-US" sz="3200" i="1" dirty="0">
                <a:solidFill>
                  <a:prstClr val="black"/>
                </a:solidFill>
                <a:latin typeface="Xyngia"/>
                <a:cs typeface="Xyngia"/>
              </a:rPr>
              <a:t>people</a:t>
            </a:r>
            <a:r>
              <a:rPr lang="en-US" sz="3200" dirty="0">
                <a:solidFill>
                  <a:prstClr val="black"/>
                </a:solidFill>
                <a:latin typeface="Xyngia"/>
                <a:cs typeface="Xyngia"/>
              </a:rPr>
              <a:t>. </a:t>
            </a:r>
          </a:p>
          <a:p>
            <a:pPr marL="380981" indent="-380981" defTabSz="609459">
              <a:lnSpc>
                <a:spcPct val="120000"/>
              </a:lnSpc>
              <a:buFont typeface="Wingdings" charset="2"/>
              <a:buChar char="Ø"/>
            </a:pPr>
            <a:r>
              <a:rPr lang="en-US" sz="3200" dirty="0">
                <a:solidFill>
                  <a:prstClr val="black"/>
                </a:solidFill>
                <a:latin typeface="Xyngia"/>
                <a:cs typeface="Xyngia"/>
              </a:rPr>
              <a:t>The Bible is </a:t>
            </a:r>
            <a:r>
              <a:rPr lang="en-US" sz="3200" dirty="0">
                <a:solidFill>
                  <a:srgbClr val="0000FF"/>
                </a:solidFill>
                <a:latin typeface="Xyngia"/>
                <a:cs typeface="Xyngia"/>
              </a:rPr>
              <a:t>relational</a:t>
            </a:r>
            <a:r>
              <a:rPr lang="en-US" sz="3200" dirty="0">
                <a:solidFill>
                  <a:prstClr val="black"/>
                </a:solidFill>
                <a:latin typeface="Xyngia"/>
                <a:cs typeface="Xyngia"/>
              </a:rPr>
              <a:t>!</a:t>
            </a:r>
          </a:p>
          <a:p>
            <a:pPr marL="380981" indent="-380981" defTabSz="609459">
              <a:lnSpc>
                <a:spcPct val="120000"/>
              </a:lnSpc>
              <a:buFont typeface="Wingdings" charset="2"/>
              <a:buChar char="Ø"/>
            </a:pPr>
            <a:r>
              <a:rPr lang="en-US" sz="3200" dirty="0">
                <a:solidFill>
                  <a:prstClr val="black"/>
                </a:solidFill>
                <a:latin typeface="Xyngia"/>
                <a:cs typeface="Xyngia"/>
              </a:rPr>
              <a:t>But also </a:t>
            </a:r>
            <a:r>
              <a:rPr lang="en-US" sz="3200" dirty="0" err="1">
                <a:solidFill>
                  <a:srgbClr val="0000FF"/>
                </a:solidFill>
                <a:latin typeface="Xyngia"/>
                <a:cs typeface="Xyngia"/>
              </a:rPr>
              <a:t>destinational</a:t>
            </a:r>
            <a:r>
              <a:rPr lang="en-US" sz="3200" dirty="0">
                <a:solidFill>
                  <a:prstClr val="black"/>
                </a:solidFill>
                <a:latin typeface="Xyngia"/>
                <a:cs typeface="Xyngia"/>
              </a:rPr>
              <a:t>. </a:t>
            </a:r>
          </a:p>
          <a:p>
            <a:pPr defTabSz="609459">
              <a:lnSpc>
                <a:spcPct val="120000"/>
              </a:lnSpc>
            </a:pPr>
            <a:r>
              <a:rPr lang="en-US" sz="3200" dirty="0">
                <a:solidFill>
                  <a:prstClr val="black"/>
                </a:solidFill>
                <a:latin typeface="Xyngia"/>
                <a:cs typeface="Xyngia"/>
              </a:rPr>
              <a:t>    (</a:t>
            </a:r>
            <a:r>
              <a:rPr lang="en-US" sz="3200" i="1" dirty="0">
                <a:solidFill>
                  <a:prstClr val="black"/>
                </a:solidFill>
                <a:latin typeface="Xyngia"/>
                <a:cs typeface="Xyngia"/>
              </a:rPr>
              <a:t>Journey</a:t>
            </a:r>
            <a:r>
              <a:rPr lang="en-US" sz="3200" dirty="0">
                <a:solidFill>
                  <a:prstClr val="black"/>
                </a:solidFill>
                <a:latin typeface="Xyngia"/>
                <a:cs typeface="Xyngia"/>
              </a:rPr>
              <a:t>: John 10:10; </a:t>
            </a:r>
            <a:r>
              <a:rPr lang="en-US" sz="3200" i="1" dirty="0">
                <a:solidFill>
                  <a:prstClr val="black"/>
                </a:solidFill>
                <a:latin typeface="Xyngia"/>
                <a:cs typeface="Xyngia"/>
              </a:rPr>
              <a:t>destination</a:t>
            </a:r>
            <a:r>
              <a:rPr lang="en-US" sz="3200" dirty="0">
                <a:solidFill>
                  <a:prstClr val="black"/>
                </a:solidFill>
                <a:latin typeface="Xyngia"/>
                <a:cs typeface="Xyngia"/>
              </a:rPr>
              <a:t>: John 14:1-6.)</a:t>
            </a:r>
          </a:p>
        </p:txBody>
      </p:sp>
    </p:spTree>
    <p:extLst>
      <p:ext uri="{BB962C8B-B14F-4D97-AF65-F5344CB8AC3E}">
        <p14:creationId xmlns:p14="http://schemas.microsoft.com/office/powerpoint/2010/main" val="1864941780"/>
      </p:ext>
    </p:extLst>
  </p:cSld>
  <p:clrMapOvr>
    <a:masterClrMapping/>
  </p:clrMapOvr>
  <p:transition spd="med"/>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643360" y="947827"/>
            <a:ext cx="10056928" cy="4405245"/>
          </a:xfrm>
          <a:prstGeom prst="rect">
            <a:avLst/>
          </a:prstGeom>
        </p:spPr>
        <p:txBody>
          <a:bodyPr wrap="square">
            <a:spAutoFit/>
          </a:bodyPr>
          <a:lstStyle/>
          <a:p>
            <a:pPr defTabSz="609459"/>
            <a:r>
              <a:rPr lang="en-US" sz="3200" b="1" dirty="0">
                <a:solidFill>
                  <a:srgbClr val="0000FF"/>
                </a:solidFill>
                <a:latin typeface="Xyngia"/>
                <a:cs typeface="Xyngia"/>
              </a:rPr>
              <a:t>TRUTH: </a:t>
            </a:r>
          </a:p>
          <a:p>
            <a:pPr defTabSz="609459"/>
            <a:endParaRPr lang="en-US" sz="933" dirty="0">
              <a:solidFill>
                <a:prstClr val="black"/>
              </a:solidFill>
              <a:latin typeface="Xyngia"/>
              <a:cs typeface="Xyngia"/>
            </a:endParaRPr>
          </a:p>
          <a:p>
            <a:pPr marL="457178" indent="-457178" defTabSz="609459">
              <a:lnSpc>
                <a:spcPct val="120000"/>
              </a:lnSpc>
              <a:buFont typeface="Wingdings" charset="2"/>
              <a:buChar char="Ø"/>
            </a:pPr>
            <a:r>
              <a:rPr lang="en-US" sz="3400" dirty="0">
                <a:solidFill>
                  <a:prstClr val="black"/>
                </a:solidFill>
                <a:latin typeface="Xyngia"/>
                <a:cs typeface="Xyngia"/>
              </a:rPr>
              <a:t>Not </a:t>
            </a:r>
            <a:r>
              <a:rPr lang="en-US" sz="3400" i="1" dirty="0">
                <a:solidFill>
                  <a:prstClr val="black"/>
                </a:solidFill>
                <a:latin typeface="Xyngia"/>
                <a:cs typeface="Xyngia"/>
              </a:rPr>
              <a:t>doctrinal</a:t>
            </a:r>
            <a:r>
              <a:rPr lang="en-US" sz="3400" dirty="0">
                <a:solidFill>
                  <a:prstClr val="black"/>
                </a:solidFill>
                <a:latin typeface="Xyngia"/>
                <a:cs typeface="Xyngia"/>
              </a:rPr>
              <a:t> truth, as important as that is. </a:t>
            </a:r>
          </a:p>
          <a:p>
            <a:pPr marL="457178" indent="-457178" defTabSz="609459">
              <a:lnSpc>
                <a:spcPct val="120000"/>
              </a:lnSpc>
              <a:buFont typeface="Wingdings" charset="2"/>
              <a:buChar char="Ø"/>
            </a:pPr>
            <a:r>
              <a:rPr lang="en-US" sz="3400" dirty="0">
                <a:solidFill>
                  <a:prstClr val="black"/>
                </a:solidFill>
                <a:latin typeface="Xyngia"/>
                <a:cs typeface="Xyngia"/>
              </a:rPr>
              <a:t>Again, the truth is a </a:t>
            </a:r>
            <a:r>
              <a:rPr lang="en-US" sz="3400" dirty="0">
                <a:solidFill>
                  <a:srgbClr val="0000FF"/>
                </a:solidFill>
                <a:latin typeface="Xyngia"/>
                <a:cs typeface="Xyngia"/>
              </a:rPr>
              <a:t>person</a:t>
            </a:r>
            <a:r>
              <a:rPr lang="en-US" sz="3400" dirty="0">
                <a:solidFill>
                  <a:prstClr val="black"/>
                </a:solidFill>
                <a:latin typeface="Xyngia"/>
                <a:cs typeface="Xyngia"/>
              </a:rPr>
              <a:t>, not a theological system. </a:t>
            </a:r>
          </a:p>
          <a:p>
            <a:pPr marL="457178" indent="-457178" defTabSz="609459">
              <a:lnSpc>
                <a:spcPct val="120000"/>
              </a:lnSpc>
              <a:buFont typeface="Wingdings" charset="2"/>
              <a:buChar char="Ø"/>
            </a:pPr>
            <a:r>
              <a:rPr lang="en-US" sz="3400" dirty="0">
                <a:solidFill>
                  <a:prstClr val="black"/>
                </a:solidFill>
                <a:latin typeface="Xyngia"/>
                <a:cs typeface="Xyngia"/>
              </a:rPr>
              <a:t>The Word became flesh (John 1:14). This is the incarnation.</a:t>
            </a:r>
          </a:p>
          <a:p>
            <a:pPr defTabSz="609459">
              <a:lnSpc>
                <a:spcPct val="120000"/>
              </a:lnSpc>
            </a:pPr>
            <a:endParaRPr lang="en-US" sz="3200" dirty="0">
              <a:solidFill>
                <a:prstClr val="black"/>
              </a:solidFill>
              <a:latin typeface="Xyngia"/>
              <a:cs typeface="Xyngia"/>
            </a:endParaRPr>
          </a:p>
        </p:txBody>
      </p:sp>
    </p:spTree>
    <p:extLst>
      <p:ext uri="{BB962C8B-B14F-4D97-AF65-F5344CB8AC3E}">
        <p14:creationId xmlns:p14="http://schemas.microsoft.com/office/powerpoint/2010/main" val="133539614"/>
      </p:ext>
    </p:extLst>
  </p:cSld>
  <p:clrMapOvr>
    <a:masterClrMapping/>
  </p:clrMapOvr>
  <p:transition spd="med"/>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643421" y="290031"/>
            <a:ext cx="10425647" cy="5402441"/>
          </a:xfrm>
          <a:prstGeom prst="rect">
            <a:avLst/>
          </a:prstGeom>
        </p:spPr>
        <p:txBody>
          <a:bodyPr wrap="square">
            <a:spAutoFit/>
          </a:bodyPr>
          <a:lstStyle/>
          <a:p>
            <a:pPr defTabSz="609459"/>
            <a:r>
              <a:rPr lang="en-US" sz="3200" b="1" dirty="0">
                <a:solidFill>
                  <a:srgbClr val="0000FF"/>
                </a:solidFill>
                <a:latin typeface="Xyngia"/>
                <a:cs typeface="Xyngia"/>
              </a:rPr>
              <a:t>LIFE</a:t>
            </a:r>
            <a:r>
              <a:rPr lang="en-US" sz="3200" dirty="0">
                <a:solidFill>
                  <a:srgbClr val="0000FF"/>
                </a:solidFill>
                <a:latin typeface="Xyngia"/>
                <a:cs typeface="Xyngia"/>
              </a:rPr>
              <a:t>:</a:t>
            </a:r>
            <a:endParaRPr lang="en-US" sz="3200" dirty="0">
              <a:solidFill>
                <a:prstClr val="black"/>
              </a:solidFill>
              <a:latin typeface="Xyngia"/>
              <a:cs typeface="Xyngia"/>
            </a:endParaRPr>
          </a:p>
          <a:p>
            <a:pPr defTabSz="609459"/>
            <a:endParaRPr lang="en-US" sz="933" dirty="0">
              <a:solidFill>
                <a:prstClr val="black"/>
              </a:solidFill>
              <a:latin typeface="Xyngia"/>
              <a:cs typeface="Xyngia"/>
            </a:endParaRPr>
          </a:p>
          <a:p>
            <a:pPr marL="457178" indent="-457178" defTabSz="609459">
              <a:lnSpc>
                <a:spcPct val="120000"/>
              </a:lnSpc>
              <a:buFont typeface="Wingdings" charset="2"/>
              <a:buChar char="Ø"/>
            </a:pPr>
            <a:r>
              <a:rPr lang="en-US" sz="3200" dirty="0">
                <a:solidFill>
                  <a:prstClr val="black"/>
                </a:solidFill>
                <a:latin typeface="Xyngia"/>
                <a:cs typeface="Xyngia"/>
              </a:rPr>
              <a:t>Not autonomy—but shared, selfless, sacrificial life.</a:t>
            </a:r>
          </a:p>
          <a:p>
            <a:pPr marL="457178" indent="-457178" defTabSz="609459">
              <a:lnSpc>
                <a:spcPct val="120000"/>
              </a:lnSpc>
              <a:buFont typeface="Wingdings" charset="2"/>
              <a:buChar char="Ø"/>
            </a:pPr>
            <a:r>
              <a:rPr lang="en-US" sz="3200" dirty="0">
                <a:solidFill>
                  <a:prstClr val="black"/>
                </a:solidFill>
                <a:latin typeface="Xyngia"/>
                <a:cs typeface="Xyngia"/>
              </a:rPr>
              <a:t>PMs spend a lot of time in </a:t>
            </a:r>
            <a:r>
              <a:rPr lang="en-US" sz="3200" dirty="0">
                <a:solidFill>
                  <a:srgbClr val="0000FF"/>
                </a:solidFill>
                <a:latin typeface="Xyngia"/>
                <a:cs typeface="Xyngia"/>
              </a:rPr>
              <a:t>virtual worlds</a:t>
            </a:r>
            <a:r>
              <a:rPr lang="en-US" sz="3200" dirty="0">
                <a:solidFill>
                  <a:prstClr val="black"/>
                </a:solidFill>
                <a:latin typeface="Xyngia"/>
                <a:cs typeface="Xyngia"/>
              </a:rPr>
              <a:t>. Invite them to the </a:t>
            </a:r>
            <a:r>
              <a:rPr lang="en-US" sz="3200" dirty="0">
                <a:solidFill>
                  <a:srgbClr val="0000FF"/>
                </a:solidFill>
                <a:latin typeface="Xyngia"/>
                <a:cs typeface="Xyngia"/>
              </a:rPr>
              <a:t>real world</a:t>
            </a:r>
            <a:r>
              <a:rPr lang="en-US" sz="3200" dirty="0">
                <a:solidFill>
                  <a:prstClr val="black"/>
                </a:solidFill>
                <a:latin typeface="Xyngia"/>
                <a:cs typeface="Xyngia"/>
              </a:rPr>
              <a:t>… to </a:t>
            </a:r>
            <a:r>
              <a:rPr lang="en-US" sz="3200" dirty="0">
                <a:solidFill>
                  <a:srgbClr val="0000FF"/>
                </a:solidFill>
                <a:latin typeface="Xyngia"/>
                <a:cs typeface="Xyngia"/>
              </a:rPr>
              <a:t>God’s world</a:t>
            </a:r>
            <a:r>
              <a:rPr lang="en-US" sz="3200" dirty="0">
                <a:solidFill>
                  <a:prstClr val="black"/>
                </a:solidFill>
                <a:latin typeface="Xyngia"/>
                <a:cs typeface="Xyngia"/>
              </a:rPr>
              <a:t>.</a:t>
            </a:r>
          </a:p>
          <a:p>
            <a:pPr marL="457178" indent="-457178" defTabSz="609459">
              <a:lnSpc>
                <a:spcPct val="120000"/>
              </a:lnSpc>
              <a:buFont typeface="Wingdings" charset="2"/>
              <a:buChar char="Ø"/>
            </a:pPr>
            <a:r>
              <a:rPr lang="en-US" sz="3200" dirty="0">
                <a:solidFill>
                  <a:prstClr val="black"/>
                </a:solidFill>
                <a:latin typeface="Xyngia"/>
                <a:cs typeface="Xyngia"/>
              </a:rPr>
              <a:t>Faith in Christ </a:t>
            </a:r>
            <a:r>
              <a:rPr lang="en-US" sz="3200" i="1" dirty="0">
                <a:solidFill>
                  <a:prstClr val="black"/>
                </a:solidFill>
                <a:latin typeface="Xyngia"/>
                <a:cs typeface="Xyngia"/>
              </a:rPr>
              <a:t>works</a:t>
            </a:r>
            <a:r>
              <a:rPr lang="en-US" sz="3200" dirty="0">
                <a:solidFill>
                  <a:prstClr val="black"/>
                </a:solidFill>
                <a:latin typeface="Xyngia"/>
                <a:cs typeface="Xyngia"/>
              </a:rPr>
              <a:t>. PMs tend to care more about whether something works then whether it’s true.</a:t>
            </a:r>
          </a:p>
          <a:p>
            <a:pPr marL="457178" indent="-457178" defTabSz="609459">
              <a:lnSpc>
                <a:spcPct val="120000"/>
              </a:lnSpc>
              <a:buFont typeface="Wingdings" charset="2"/>
              <a:buChar char="Ø"/>
            </a:pPr>
            <a:r>
              <a:rPr lang="en-US" sz="3200" dirty="0">
                <a:solidFill>
                  <a:prstClr val="black"/>
                </a:solidFill>
                <a:latin typeface="Xyngia"/>
                <a:cs typeface="Xyngia"/>
              </a:rPr>
              <a:t>Invite them to taste and see that the Lord is good, and their confidence can be rooted in Christ—who is the truth.</a:t>
            </a:r>
          </a:p>
        </p:txBody>
      </p:sp>
    </p:spTree>
    <p:extLst>
      <p:ext uri="{BB962C8B-B14F-4D97-AF65-F5344CB8AC3E}">
        <p14:creationId xmlns:p14="http://schemas.microsoft.com/office/powerpoint/2010/main" val="4048625471"/>
      </p:ext>
    </p:extLst>
  </p:cSld>
  <p:clrMapOvr>
    <a:masterClrMapping/>
  </p:clrMapOvr>
  <p:transition spd="med"/>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2173" y="1409280"/>
            <a:ext cx="11110987" cy="4039439"/>
          </a:xfrm>
          <a:prstGeom prst="rect">
            <a:avLst/>
          </a:prstGeom>
        </p:spPr>
        <p:txBody>
          <a:bodyPr wrap="square">
            <a:spAutoFit/>
          </a:bodyPr>
          <a:lstStyle/>
          <a:p>
            <a:pPr algn="ctr" defTabSz="609459">
              <a:lnSpc>
                <a:spcPct val="120000"/>
              </a:lnSpc>
            </a:pPr>
            <a:r>
              <a:rPr lang="en-US" sz="5467" cap="small" dirty="0">
                <a:ln>
                  <a:solidFill>
                    <a:prstClr val="black"/>
                  </a:solidFill>
                </a:ln>
                <a:solidFill>
                  <a:srgbClr val="C00000"/>
                </a:solidFill>
                <a:latin typeface="Xyngia"/>
                <a:ea typeface="Helvetica Neue Medium"/>
                <a:cs typeface="Xyngia"/>
              </a:rPr>
              <a:t>Truths, </a:t>
            </a:r>
            <a:r>
              <a:rPr lang="en-US" sz="5200" cap="small" dirty="0">
                <a:ln>
                  <a:solidFill>
                    <a:prstClr val="black"/>
                  </a:solidFill>
                </a:ln>
                <a:solidFill>
                  <a:srgbClr val="C00000"/>
                </a:solidFill>
                <a:latin typeface="Xyngia"/>
                <a:ea typeface="Helvetica Neue Medium"/>
                <a:cs typeface="Xyngia"/>
              </a:rPr>
              <a:t>not</a:t>
            </a:r>
            <a:r>
              <a:rPr lang="en-US" sz="5467" cap="small" dirty="0">
                <a:ln>
                  <a:solidFill>
                    <a:prstClr val="black"/>
                  </a:solidFill>
                </a:ln>
                <a:solidFill>
                  <a:srgbClr val="C00000"/>
                </a:solidFill>
                <a:latin typeface="Xyngia"/>
                <a:ea typeface="Helvetica Neue Medium"/>
                <a:cs typeface="Xyngia"/>
              </a:rPr>
              <a:t> Truth</a:t>
            </a:r>
          </a:p>
          <a:p>
            <a:pPr algn="ctr" defTabSz="609459">
              <a:lnSpc>
                <a:spcPct val="120000"/>
              </a:lnSpc>
            </a:pPr>
            <a:r>
              <a:rPr lang="en-US" sz="5467" cap="small" dirty="0">
                <a:ln>
                  <a:solidFill>
                    <a:prstClr val="black"/>
                  </a:solidFill>
                </a:ln>
                <a:solidFill>
                  <a:srgbClr val="C00000"/>
                </a:solidFill>
                <a:latin typeface="Xyngia"/>
                <a:ea typeface="Helvetica Neue Medium"/>
                <a:cs typeface="Xyngia"/>
              </a:rPr>
              <a:t>Values, </a:t>
            </a:r>
            <a:r>
              <a:rPr lang="en-US" sz="5200" cap="small" dirty="0">
                <a:ln>
                  <a:solidFill>
                    <a:prstClr val="black"/>
                  </a:solidFill>
                </a:ln>
                <a:solidFill>
                  <a:srgbClr val="C00000"/>
                </a:solidFill>
                <a:latin typeface="Xyngia"/>
                <a:ea typeface="Helvetica Neue Medium"/>
                <a:cs typeface="Xyngia"/>
              </a:rPr>
              <a:t>not</a:t>
            </a:r>
            <a:r>
              <a:rPr lang="en-US" sz="5467" cap="small" dirty="0">
                <a:ln>
                  <a:solidFill>
                    <a:prstClr val="black"/>
                  </a:solidFill>
                </a:ln>
                <a:solidFill>
                  <a:srgbClr val="C00000"/>
                </a:solidFill>
                <a:latin typeface="Xyngia"/>
                <a:ea typeface="Helvetica Neue Medium"/>
                <a:cs typeface="Xyngia"/>
              </a:rPr>
              <a:t> Morals</a:t>
            </a:r>
          </a:p>
          <a:p>
            <a:pPr algn="ctr" defTabSz="609459">
              <a:lnSpc>
                <a:spcPct val="120000"/>
              </a:lnSpc>
            </a:pPr>
            <a:r>
              <a:rPr lang="en-US" sz="5467" cap="small" dirty="0">
                <a:ln>
                  <a:solidFill>
                    <a:prstClr val="black"/>
                  </a:solidFill>
                </a:ln>
                <a:solidFill>
                  <a:srgbClr val="C00000"/>
                </a:solidFill>
                <a:latin typeface="Xyngia"/>
                <a:ea typeface="Helvetica Neue Medium"/>
                <a:cs typeface="Xyngia"/>
              </a:rPr>
              <a:t>Inclusion, </a:t>
            </a:r>
            <a:r>
              <a:rPr lang="en-US" sz="5200" cap="small" dirty="0">
                <a:ln>
                  <a:solidFill>
                    <a:prstClr val="black"/>
                  </a:solidFill>
                </a:ln>
                <a:solidFill>
                  <a:srgbClr val="C00000"/>
                </a:solidFill>
                <a:latin typeface="Xyngia"/>
                <a:ea typeface="Helvetica Neue Medium"/>
                <a:cs typeface="Xyngia"/>
              </a:rPr>
              <a:t>not</a:t>
            </a:r>
            <a:r>
              <a:rPr lang="en-US" sz="5467" cap="small" dirty="0">
                <a:ln>
                  <a:solidFill>
                    <a:prstClr val="black"/>
                  </a:solidFill>
                </a:ln>
                <a:solidFill>
                  <a:srgbClr val="C00000"/>
                </a:solidFill>
                <a:latin typeface="Xyngia"/>
                <a:ea typeface="Helvetica Neue Medium"/>
                <a:cs typeface="Xyngia"/>
              </a:rPr>
              <a:t> Exclusion</a:t>
            </a:r>
          </a:p>
          <a:p>
            <a:pPr algn="ctr" defTabSz="609459">
              <a:lnSpc>
                <a:spcPct val="120000"/>
              </a:lnSpc>
            </a:pPr>
            <a:r>
              <a:rPr lang="en-US" sz="5467" cap="small" dirty="0">
                <a:ln>
                  <a:solidFill>
                    <a:prstClr val="black"/>
                  </a:solidFill>
                </a:ln>
                <a:solidFill>
                  <a:srgbClr val="C00000"/>
                </a:solidFill>
                <a:latin typeface="Xyngia"/>
                <a:ea typeface="Helvetica Neue Medium"/>
                <a:cs typeface="Xyngia"/>
              </a:rPr>
              <a:t>Journey, </a:t>
            </a:r>
            <a:r>
              <a:rPr lang="en-US" sz="5200" cap="small" dirty="0">
                <a:ln>
                  <a:solidFill>
                    <a:prstClr val="black"/>
                  </a:solidFill>
                </a:ln>
                <a:solidFill>
                  <a:srgbClr val="C00000"/>
                </a:solidFill>
                <a:latin typeface="Xyngia"/>
                <a:ea typeface="Helvetica Neue Medium"/>
                <a:cs typeface="Xyngia"/>
              </a:rPr>
              <a:t>not</a:t>
            </a:r>
            <a:r>
              <a:rPr lang="en-US" sz="5467" cap="small" dirty="0">
                <a:ln>
                  <a:solidFill>
                    <a:prstClr val="black"/>
                  </a:solidFill>
                </a:ln>
                <a:solidFill>
                  <a:srgbClr val="C00000"/>
                </a:solidFill>
                <a:latin typeface="Xyngia"/>
                <a:ea typeface="Helvetica Neue Medium"/>
                <a:cs typeface="Xyngia"/>
              </a:rPr>
              <a:t> Destination</a:t>
            </a:r>
          </a:p>
        </p:txBody>
      </p:sp>
    </p:spTree>
    <p:extLst>
      <p:ext uri="{BB962C8B-B14F-4D97-AF65-F5344CB8AC3E}">
        <p14:creationId xmlns:p14="http://schemas.microsoft.com/office/powerpoint/2010/main" val="1867328466"/>
      </p:ext>
    </p:extLst>
  </p:cSld>
  <p:clrMapOvr>
    <a:masterClrMapping/>
  </p:clrMapOvr>
  <p:transition spd="med"/>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4049" y="1402935"/>
            <a:ext cx="11110987" cy="4172296"/>
          </a:xfrm>
          <a:prstGeom prst="rect">
            <a:avLst/>
          </a:prstGeom>
        </p:spPr>
        <p:txBody>
          <a:bodyPr wrap="square">
            <a:spAutoFit/>
          </a:bodyPr>
          <a:lstStyle/>
          <a:p>
            <a:pPr algn="ctr" defTabSz="609459">
              <a:lnSpc>
                <a:spcPct val="120000"/>
              </a:lnSpc>
            </a:pPr>
            <a:r>
              <a:rPr lang="en-US" sz="4500" cap="small" dirty="0">
                <a:ln>
                  <a:solidFill>
                    <a:prstClr val="black"/>
                  </a:solidFill>
                </a:ln>
                <a:solidFill>
                  <a:srgbClr val="0020E8"/>
                </a:solidFill>
                <a:latin typeface="Xyngia"/>
                <a:ea typeface="Helvetica Neue Medium"/>
                <a:cs typeface="Xyngia"/>
              </a:rPr>
              <a:t>Interact intentionally</a:t>
            </a:r>
          </a:p>
          <a:p>
            <a:pPr algn="ctr" defTabSz="609459">
              <a:lnSpc>
                <a:spcPct val="120000"/>
              </a:lnSpc>
            </a:pPr>
            <a:r>
              <a:rPr lang="en-US" sz="4500" cap="small" dirty="0">
                <a:ln>
                  <a:solidFill>
                    <a:prstClr val="black"/>
                  </a:solidFill>
                </a:ln>
                <a:solidFill>
                  <a:srgbClr val="0020E8"/>
                </a:solidFill>
                <a:latin typeface="Xyngia"/>
                <a:ea typeface="Helvetica Neue Medium"/>
                <a:cs typeface="Xyngia"/>
              </a:rPr>
              <a:t>Emphasize commonality</a:t>
            </a:r>
          </a:p>
          <a:p>
            <a:pPr algn="ctr" defTabSz="609459">
              <a:lnSpc>
                <a:spcPct val="120000"/>
              </a:lnSpc>
            </a:pPr>
            <a:r>
              <a:rPr lang="en-US" sz="4500" cap="small" dirty="0">
                <a:ln>
                  <a:solidFill>
                    <a:prstClr val="black"/>
                  </a:solidFill>
                </a:ln>
                <a:solidFill>
                  <a:srgbClr val="0020E8"/>
                </a:solidFill>
                <a:latin typeface="Xyngia"/>
                <a:ea typeface="Helvetica Neue Medium"/>
                <a:cs typeface="Xyngia"/>
              </a:rPr>
              <a:t>Critique culture &amp; church</a:t>
            </a:r>
          </a:p>
          <a:p>
            <a:pPr algn="ctr" defTabSz="609459">
              <a:lnSpc>
                <a:spcPct val="120000"/>
              </a:lnSpc>
            </a:pPr>
            <a:r>
              <a:rPr lang="en-US" sz="4500" cap="small" dirty="0">
                <a:ln>
                  <a:solidFill>
                    <a:prstClr val="black"/>
                  </a:solidFill>
                </a:ln>
                <a:solidFill>
                  <a:srgbClr val="0020E8"/>
                </a:solidFill>
                <a:latin typeface="Xyngia"/>
                <a:ea typeface="Helvetica Neue Medium"/>
                <a:cs typeface="Xyngia"/>
              </a:rPr>
              <a:t>Hold PMs Accountable</a:t>
            </a:r>
          </a:p>
          <a:p>
            <a:pPr algn="ctr" defTabSz="609459">
              <a:lnSpc>
                <a:spcPct val="120000"/>
              </a:lnSpc>
            </a:pPr>
            <a:r>
              <a:rPr lang="en-US" sz="4500" cap="small" dirty="0">
                <a:ln>
                  <a:solidFill>
                    <a:prstClr val="black"/>
                  </a:solidFill>
                </a:ln>
                <a:solidFill>
                  <a:srgbClr val="0020E8"/>
                </a:solidFill>
                <a:latin typeface="Xyngia"/>
                <a:ea typeface="Helvetica Neue Medium"/>
                <a:cs typeface="Xyngia"/>
              </a:rPr>
              <a:t>Handle Scripture skillfully </a:t>
            </a:r>
          </a:p>
        </p:txBody>
      </p:sp>
    </p:spTree>
    <p:extLst>
      <p:ext uri="{BB962C8B-B14F-4D97-AF65-F5344CB8AC3E}">
        <p14:creationId xmlns:p14="http://schemas.microsoft.com/office/powerpoint/2010/main" val="250678455"/>
      </p:ext>
    </p:extLst>
  </p:cSld>
  <p:clrMapOvr>
    <a:masterClrMapping/>
  </p:clrMapOvr>
  <p:transition spd="med"/>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5006" y="944950"/>
            <a:ext cx="10145427" cy="607602"/>
          </a:xfrm>
          <a:prstGeom prst="rect">
            <a:avLst/>
          </a:prstGeom>
        </p:spPr>
        <p:txBody>
          <a:bodyPr wrap="square">
            <a:spAutoFit/>
          </a:bodyPr>
          <a:lstStyle/>
          <a:p>
            <a:pPr defTabSz="609459">
              <a:lnSpc>
                <a:spcPct val="120000"/>
              </a:lnSpc>
            </a:pPr>
            <a:r>
              <a:rPr lang="en-US" sz="3067" dirty="0">
                <a:solidFill>
                  <a:srgbClr val="0000FF"/>
                </a:solidFill>
                <a:latin typeface="Xyngia"/>
                <a:cs typeface="Xyngia"/>
              </a:rPr>
              <a:t>Let’s be alert!</a:t>
            </a:r>
            <a:endParaRPr lang="en-US" sz="3067" i="1" dirty="0">
              <a:solidFill>
                <a:prstClr val="black"/>
              </a:solidFill>
              <a:latin typeface="Xyngia"/>
              <a:cs typeface="Xyngia"/>
            </a:endParaRPr>
          </a:p>
        </p:txBody>
      </p:sp>
    </p:spTree>
    <p:extLst>
      <p:ext uri="{BB962C8B-B14F-4D97-AF65-F5344CB8AC3E}">
        <p14:creationId xmlns:p14="http://schemas.microsoft.com/office/powerpoint/2010/main" val="1045826437"/>
      </p:ext>
    </p:extLst>
  </p:cSld>
  <p:clrMapOvr>
    <a:masterClrMapping/>
  </p:clrMapOvr>
  <p:transition spd="med"/>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5006" y="944950"/>
            <a:ext cx="10145427" cy="1961947"/>
          </a:xfrm>
          <a:prstGeom prst="rect">
            <a:avLst/>
          </a:prstGeom>
        </p:spPr>
        <p:txBody>
          <a:bodyPr wrap="square">
            <a:spAutoFit/>
          </a:bodyPr>
          <a:lstStyle/>
          <a:p>
            <a:pPr defTabSz="609459">
              <a:lnSpc>
                <a:spcPct val="120000"/>
              </a:lnSpc>
            </a:pPr>
            <a:r>
              <a:rPr lang="en-US" sz="3067" dirty="0">
                <a:solidFill>
                  <a:srgbClr val="0000FF"/>
                </a:solidFill>
                <a:latin typeface="Xyngia"/>
                <a:cs typeface="Xyngia"/>
              </a:rPr>
              <a:t>Let’s be alert!</a:t>
            </a:r>
            <a:endParaRPr lang="en-US" sz="3067" i="1" dirty="0">
              <a:solidFill>
                <a:prstClr val="black"/>
              </a:solidFill>
              <a:latin typeface="Xyngia"/>
              <a:cs typeface="Xyngia"/>
            </a:endParaRPr>
          </a:p>
          <a:p>
            <a:pPr defTabSz="609459">
              <a:lnSpc>
                <a:spcPct val="120000"/>
              </a:lnSpc>
            </a:pPr>
            <a:endParaRPr lang="en-US" sz="1200" b="1" dirty="0">
              <a:solidFill>
                <a:srgbClr val="0000FF"/>
              </a:solidFill>
              <a:latin typeface="Xyngia"/>
              <a:cs typeface="Xyngia"/>
            </a:endParaRPr>
          </a:p>
          <a:p>
            <a:pPr marL="380981" indent="-380981" defTabSz="609459">
              <a:lnSpc>
                <a:spcPct val="120000"/>
              </a:lnSpc>
              <a:buFont typeface="Wingdings" charset="2"/>
              <a:buChar char="Ø"/>
            </a:pPr>
            <a:r>
              <a:rPr lang="en-US" sz="3067" dirty="0">
                <a:solidFill>
                  <a:prstClr val="black"/>
                </a:solidFill>
                <a:latin typeface="Xyngia"/>
                <a:cs typeface="Xyngia"/>
              </a:rPr>
              <a:t>Never underestimate the power of ideas! </a:t>
            </a:r>
            <a:br>
              <a:rPr lang="en-US" sz="3067" dirty="0">
                <a:solidFill>
                  <a:prstClr val="black"/>
                </a:solidFill>
                <a:latin typeface="Xyngia"/>
                <a:cs typeface="Xyngia"/>
              </a:rPr>
            </a:br>
            <a:r>
              <a:rPr lang="en-US" sz="3067" dirty="0">
                <a:solidFill>
                  <a:prstClr val="black"/>
                </a:solidFill>
                <a:latin typeface="Xyngia"/>
                <a:cs typeface="Xyngia"/>
              </a:rPr>
              <a:t>PM is powerful, attractive, and prevalent. </a:t>
            </a:r>
            <a:endParaRPr lang="en-US" sz="3067" i="1" dirty="0">
              <a:solidFill>
                <a:prstClr val="black"/>
              </a:solidFill>
              <a:latin typeface="Xyngia"/>
              <a:cs typeface="Xyngia"/>
            </a:endParaRPr>
          </a:p>
        </p:txBody>
      </p:sp>
    </p:spTree>
    <p:extLst>
      <p:ext uri="{BB962C8B-B14F-4D97-AF65-F5344CB8AC3E}">
        <p14:creationId xmlns:p14="http://schemas.microsoft.com/office/powerpoint/2010/main" val="36627498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43360" y="723884"/>
            <a:ext cx="10056928" cy="769441"/>
          </a:xfrm>
          <a:prstGeom prst="rect">
            <a:avLst/>
          </a:prstGeom>
        </p:spPr>
        <p:txBody>
          <a:bodyPr wrap="square">
            <a:spAutoFit/>
          </a:bodyPr>
          <a:lstStyle/>
          <a:p>
            <a:pPr defTabSz="609459"/>
            <a:r>
              <a:rPr lang="en-US" sz="4400" dirty="0">
                <a:solidFill>
                  <a:prstClr val="black"/>
                </a:solidFill>
                <a:latin typeface="Calibri"/>
                <a:ea typeface="Helvetica Neue Medium"/>
                <a:cs typeface="Helvetica Neue Medium"/>
              </a:rPr>
              <a:t>PM is </a:t>
            </a:r>
            <a:r>
              <a:rPr lang="en-US" sz="4400" i="1" dirty="0">
                <a:solidFill>
                  <a:prstClr val="black"/>
                </a:solidFill>
                <a:latin typeface="Calibri"/>
                <a:ea typeface="Helvetica Neue Medium"/>
                <a:cs typeface="Helvetica Neue Medium"/>
              </a:rPr>
              <a:t>the</a:t>
            </a:r>
            <a:r>
              <a:rPr lang="en-US" sz="4400" dirty="0">
                <a:solidFill>
                  <a:prstClr val="black"/>
                </a:solidFill>
                <a:latin typeface="Calibri"/>
                <a:ea typeface="Helvetica Neue Medium"/>
                <a:cs typeface="Helvetica Neue Medium"/>
              </a:rPr>
              <a:t> dominant philosophy of our age:</a:t>
            </a:r>
          </a:p>
        </p:txBody>
      </p:sp>
      <p:sp>
        <p:nvSpPr>
          <p:cNvPr id="2" name="Picture Placeholder 1"/>
          <p:cNvSpPr>
            <a:spLocks noGrp="1"/>
          </p:cNvSpPr>
          <p:nvPr>
            <p:ph type="pic" idx="13"/>
          </p:nvPr>
        </p:nvSpPr>
        <p:spPr/>
      </p:sp>
    </p:spTree>
    <p:extLst>
      <p:ext uri="{BB962C8B-B14F-4D97-AF65-F5344CB8AC3E}">
        <p14:creationId xmlns:p14="http://schemas.microsoft.com/office/powerpoint/2010/main" val="3193745408"/>
      </p:ext>
    </p:extLst>
  </p:cSld>
  <p:clrMapOvr>
    <a:masterClrMapping/>
  </p:clrMapOvr>
  <p:transition spd="med"/>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5006" y="944950"/>
            <a:ext cx="10145427" cy="2528321"/>
          </a:xfrm>
          <a:prstGeom prst="rect">
            <a:avLst/>
          </a:prstGeom>
        </p:spPr>
        <p:txBody>
          <a:bodyPr wrap="square">
            <a:spAutoFit/>
          </a:bodyPr>
          <a:lstStyle/>
          <a:p>
            <a:pPr defTabSz="609459">
              <a:lnSpc>
                <a:spcPct val="120000"/>
              </a:lnSpc>
            </a:pPr>
            <a:r>
              <a:rPr lang="en-US" sz="3067" dirty="0">
                <a:solidFill>
                  <a:srgbClr val="0000FF"/>
                </a:solidFill>
                <a:latin typeface="Xyngia"/>
                <a:cs typeface="Xyngia"/>
              </a:rPr>
              <a:t>Let’s be alert!</a:t>
            </a:r>
            <a:endParaRPr lang="en-US" sz="3067" i="1" dirty="0">
              <a:solidFill>
                <a:prstClr val="black"/>
              </a:solidFill>
              <a:latin typeface="Xyngia"/>
              <a:cs typeface="Xyngia"/>
            </a:endParaRPr>
          </a:p>
          <a:p>
            <a:pPr defTabSz="609459">
              <a:lnSpc>
                <a:spcPct val="120000"/>
              </a:lnSpc>
            </a:pPr>
            <a:endParaRPr lang="en-US" sz="1200" b="1" dirty="0">
              <a:solidFill>
                <a:srgbClr val="0000FF"/>
              </a:solidFill>
              <a:latin typeface="Xyngia"/>
              <a:cs typeface="Xyngia"/>
            </a:endParaRPr>
          </a:p>
          <a:p>
            <a:pPr marL="380981" indent="-380981" defTabSz="609459">
              <a:lnSpc>
                <a:spcPct val="120000"/>
              </a:lnSpc>
              <a:buFont typeface="Wingdings" charset="2"/>
              <a:buChar char="Ø"/>
            </a:pPr>
            <a:r>
              <a:rPr lang="en-US" sz="3067" dirty="0">
                <a:solidFill>
                  <a:prstClr val="black"/>
                </a:solidFill>
                <a:latin typeface="Xyngia"/>
                <a:cs typeface="Xyngia"/>
              </a:rPr>
              <a:t>Never underestimate the power of ideas! </a:t>
            </a:r>
            <a:br>
              <a:rPr lang="en-US" sz="3067" dirty="0">
                <a:solidFill>
                  <a:prstClr val="black"/>
                </a:solidFill>
                <a:latin typeface="Xyngia"/>
                <a:cs typeface="Xyngia"/>
              </a:rPr>
            </a:br>
            <a:r>
              <a:rPr lang="en-US" sz="3067" dirty="0">
                <a:solidFill>
                  <a:prstClr val="black"/>
                </a:solidFill>
                <a:latin typeface="Xyngia"/>
                <a:cs typeface="Xyngia"/>
              </a:rPr>
              <a:t>PM is powerful, attractive, and prevalent. </a:t>
            </a:r>
          </a:p>
          <a:p>
            <a:pPr marL="380981" indent="-380981" defTabSz="609459">
              <a:lnSpc>
                <a:spcPct val="120000"/>
              </a:lnSpc>
              <a:buFont typeface="Wingdings" charset="2"/>
              <a:buChar char="Ø"/>
            </a:pPr>
            <a:r>
              <a:rPr lang="en-US" sz="3067" dirty="0">
                <a:solidFill>
                  <a:prstClr val="black"/>
                </a:solidFill>
                <a:latin typeface="Xyngia"/>
                <a:cs typeface="Xyngia"/>
              </a:rPr>
              <a:t>We need to be informed. </a:t>
            </a:r>
            <a:r>
              <a:rPr lang="en-US" sz="3067" i="1" dirty="0">
                <a:solidFill>
                  <a:prstClr val="black"/>
                </a:solidFill>
                <a:latin typeface="Xyngia"/>
                <a:cs typeface="Xyngia"/>
              </a:rPr>
              <a:t>			</a:t>
            </a:r>
          </a:p>
        </p:txBody>
      </p:sp>
    </p:spTree>
    <p:extLst>
      <p:ext uri="{BB962C8B-B14F-4D97-AF65-F5344CB8AC3E}">
        <p14:creationId xmlns:p14="http://schemas.microsoft.com/office/powerpoint/2010/main" val="457564732"/>
      </p:ext>
    </p:extLst>
  </p:cSld>
  <p:clrMapOvr>
    <a:masterClrMapping/>
  </p:clrMapOvr>
  <p:transition spd="med"/>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5006" y="944950"/>
            <a:ext cx="10145427" cy="6049541"/>
          </a:xfrm>
          <a:prstGeom prst="rect">
            <a:avLst/>
          </a:prstGeom>
        </p:spPr>
        <p:txBody>
          <a:bodyPr wrap="square">
            <a:spAutoFit/>
          </a:bodyPr>
          <a:lstStyle/>
          <a:p>
            <a:pPr defTabSz="609459">
              <a:lnSpc>
                <a:spcPct val="120000"/>
              </a:lnSpc>
            </a:pPr>
            <a:r>
              <a:rPr lang="en-US" sz="3067" dirty="0">
                <a:solidFill>
                  <a:srgbClr val="0000FF"/>
                </a:solidFill>
                <a:latin typeface="Xyngia"/>
                <a:cs typeface="Xyngia"/>
              </a:rPr>
              <a:t>Let’s be alert!</a:t>
            </a:r>
            <a:endParaRPr lang="en-US" sz="3067" i="1" dirty="0">
              <a:solidFill>
                <a:prstClr val="black"/>
              </a:solidFill>
              <a:latin typeface="Xyngia"/>
              <a:cs typeface="Xyngia"/>
            </a:endParaRPr>
          </a:p>
          <a:p>
            <a:pPr defTabSz="609459">
              <a:lnSpc>
                <a:spcPct val="120000"/>
              </a:lnSpc>
            </a:pPr>
            <a:endParaRPr lang="en-US" sz="1200" b="1" dirty="0">
              <a:solidFill>
                <a:srgbClr val="0000FF"/>
              </a:solidFill>
              <a:latin typeface="Xyngia"/>
              <a:cs typeface="Xyngia"/>
            </a:endParaRPr>
          </a:p>
          <a:p>
            <a:pPr marL="380981" indent="-380981" defTabSz="609459">
              <a:lnSpc>
                <a:spcPct val="120000"/>
              </a:lnSpc>
              <a:buFont typeface="Wingdings" charset="2"/>
              <a:buChar char="Ø"/>
            </a:pPr>
            <a:r>
              <a:rPr lang="en-US" sz="3067" dirty="0">
                <a:solidFill>
                  <a:prstClr val="black"/>
                </a:solidFill>
                <a:latin typeface="Xyngia"/>
                <a:cs typeface="Xyngia"/>
              </a:rPr>
              <a:t>Never underestimate the power of ideas! </a:t>
            </a:r>
            <a:br>
              <a:rPr lang="en-US" sz="3067" dirty="0">
                <a:solidFill>
                  <a:prstClr val="black"/>
                </a:solidFill>
                <a:latin typeface="Xyngia"/>
                <a:cs typeface="Xyngia"/>
              </a:rPr>
            </a:br>
            <a:r>
              <a:rPr lang="en-US" sz="3067" dirty="0">
                <a:solidFill>
                  <a:prstClr val="black"/>
                </a:solidFill>
                <a:latin typeface="Xyngia"/>
                <a:cs typeface="Xyngia"/>
              </a:rPr>
              <a:t>PM is powerful, attractive, and prevalent. </a:t>
            </a:r>
          </a:p>
          <a:p>
            <a:pPr marL="380981" indent="-380981" defTabSz="609459">
              <a:lnSpc>
                <a:spcPct val="120000"/>
              </a:lnSpc>
              <a:buFont typeface="Wingdings" charset="2"/>
              <a:buChar char="Ø"/>
            </a:pPr>
            <a:r>
              <a:rPr lang="en-US" sz="3067" dirty="0">
                <a:solidFill>
                  <a:prstClr val="black"/>
                </a:solidFill>
                <a:latin typeface="Xyngia"/>
                <a:cs typeface="Xyngia"/>
              </a:rPr>
              <a:t>We need to be informed. </a:t>
            </a:r>
          </a:p>
          <a:p>
            <a:pPr marL="380981" indent="-380981" defTabSz="609459">
              <a:lnSpc>
                <a:spcPct val="120000"/>
              </a:lnSpc>
              <a:buFont typeface="Wingdings" charset="2"/>
              <a:buChar char="Ø"/>
            </a:pPr>
            <a:r>
              <a:rPr lang="en-US" sz="3067" dirty="0">
                <a:solidFill>
                  <a:prstClr val="black"/>
                </a:solidFill>
                <a:latin typeface="Xyngia"/>
                <a:cs typeface="Xyngia"/>
              </a:rPr>
              <a:t>We don’t need to be bullied.</a:t>
            </a:r>
            <a:endParaRPr lang="en-US" sz="3067" dirty="0">
              <a:solidFill>
                <a:schemeClr val="bg1"/>
              </a:solidFill>
              <a:latin typeface="Xyngia"/>
              <a:cs typeface="Xyngia"/>
            </a:endParaRPr>
          </a:p>
          <a:p>
            <a:pPr defTabSz="609459">
              <a:lnSpc>
                <a:spcPct val="120000"/>
              </a:lnSpc>
            </a:pPr>
            <a:endParaRPr lang="en-US" sz="3067" dirty="0">
              <a:solidFill>
                <a:schemeClr val="bg1"/>
              </a:solidFill>
              <a:latin typeface="Xyngia"/>
              <a:cs typeface="Xyngia"/>
            </a:endParaRPr>
          </a:p>
          <a:p>
            <a:pPr defTabSz="609459">
              <a:lnSpc>
                <a:spcPct val="120000"/>
              </a:lnSpc>
            </a:pPr>
            <a:r>
              <a:rPr lang="en-US" sz="2800" dirty="0">
                <a:solidFill>
                  <a:schemeClr val="bg1"/>
                </a:solidFill>
                <a:latin typeface="Xyngia"/>
                <a:cs typeface="Xyngia"/>
              </a:rPr>
              <a:t>Christianity makes sense, and even if you can’t answer every criticism, the faith is still more reasonable, elegant, and satisfying than anything the PM world has to offer.</a:t>
            </a:r>
          </a:p>
          <a:p>
            <a:pPr defTabSz="609459">
              <a:lnSpc>
                <a:spcPct val="120000"/>
              </a:lnSpc>
            </a:pPr>
            <a:r>
              <a:rPr lang="en-US" sz="1467" dirty="0">
                <a:solidFill>
                  <a:schemeClr val="bg1"/>
                </a:solidFill>
                <a:latin typeface="Xyngia"/>
                <a:cs typeface="Xyngia"/>
              </a:rPr>
              <a:t>															</a:t>
            </a:r>
          </a:p>
          <a:p>
            <a:pPr defTabSz="609459">
              <a:lnSpc>
                <a:spcPct val="120000"/>
              </a:lnSpc>
            </a:pPr>
            <a:r>
              <a:rPr lang="en-US" sz="3067" dirty="0">
                <a:solidFill>
                  <a:schemeClr val="bg1"/>
                </a:solidFill>
                <a:latin typeface="Xyngia"/>
                <a:cs typeface="Xyngia"/>
              </a:rPr>
              <a:t>										</a:t>
            </a:r>
            <a:r>
              <a:rPr lang="en-US" sz="3067" i="1" dirty="0">
                <a:solidFill>
                  <a:schemeClr val="bg1"/>
                </a:solidFill>
                <a:latin typeface="Xyngia"/>
                <a:cs typeface="Xyngia"/>
              </a:rPr>
              <a:t>				</a:t>
            </a:r>
          </a:p>
        </p:txBody>
      </p:sp>
    </p:spTree>
    <p:extLst>
      <p:ext uri="{BB962C8B-B14F-4D97-AF65-F5344CB8AC3E}">
        <p14:creationId xmlns:p14="http://schemas.microsoft.com/office/powerpoint/2010/main" val="1415009329"/>
      </p:ext>
    </p:extLst>
  </p:cSld>
  <p:clrMapOvr>
    <a:masterClrMapping/>
  </p:clrMapOvr>
  <p:transition spd="med"/>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5006" y="944950"/>
            <a:ext cx="10145427" cy="6049541"/>
          </a:xfrm>
          <a:prstGeom prst="rect">
            <a:avLst/>
          </a:prstGeom>
        </p:spPr>
        <p:txBody>
          <a:bodyPr wrap="square">
            <a:spAutoFit/>
          </a:bodyPr>
          <a:lstStyle/>
          <a:p>
            <a:pPr defTabSz="609459">
              <a:lnSpc>
                <a:spcPct val="120000"/>
              </a:lnSpc>
            </a:pPr>
            <a:r>
              <a:rPr lang="en-US" sz="3067" dirty="0">
                <a:solidFill>
                  <a:srgbClr val="0000FF"/>
                </a:solidFill>
                <a:latin typeface="Xyngia"/>
                <a:cs typeface="Xyngia"/>
              </a:rPr>
              <a:t>Let’s be alert!</a:t>
            </a:r>
            <a:endParaRPr lang="en-US" sz="3067" i="1" dirty="0">
              <a:solidFill>
                <a:prstClr val="black"/>
              </a:solidFill>
              <a:latin typeface="Xyngia"/>
              <a:cs typeface="Xyngia"/>
            </a:endParaRPr>
          </a:p>
          <a:p>
            <a:pPr defTabSz="609459">
              <a:lnSpc>
                <a:spcPct val="120000"/>
              </a:lnSpc>
            </a:pPr>
            <a:endParaRPr lang="en-US" sz="1200" b="1" dirty="0">
              <a:solidFill>
                <a:srgbClr val="0000FF"/>
              </a:solidFill>
              <a:latin typeface="Xyngia"/>
              <a:cs typeface="Xyngia"/>
            </a:endParaRPr>
          </a:p>
          <a:p>
            <a:pPr marL="380981" indent="-380981" defTabSz="609459">
              <a:lnSpc>
                <a:spcPct val="120000"/>
              </a:lnSpc>
              <a:buFont typeface="Wingdings" charset="2"/>
              <a:buChar char="Ø"/>
            </a:pPr>
            <a:r>
              <a:rPr lang="en-US" sz="3067" dirty="0">
                <a:solidFill>
                  <a:prstClr val="black"/>
                </a:solidFill>
                <a:latin typeface="Xyngia"/>
                <a:cs typeface="Xyngia"/>
              </a:rPr>
              <a:t>Never underestimate the power of ideas! </a:t>
            </a:r>
            <a:br>
              <a:rPr lang="en-US" sz="3067" dirty="0">
                <a:solidFill>
                  <a:prstClr val="black"/>
                </a:solidFill>
                <a:latin typeface="Xyngia"/>
                <a:cs typeface="Xyngia"/>
              </a:rPr>
            </a:br>
            <a:r>
              <a:rPr lang="en-US" sz="3067" dirty="0">
                <a:solidFill>
                  <a:prstClr val="black"/>
                </a:solidFill>
                <a:latin typeface="Xyngia"/>
                <a:cs typeface="Xyngia"/>
              </a:rPr>
              <a:t>PM is powerful, attractive, and prevalent. </a:t>
            </a:r>
          </a:p>
          <a:p>
            <a:pPr marL="380981" indent="-380981" defTabSz="609459">
              <a:lnSpc>
                <a:spcPct val="120000"/>
              </a:lnSpc>
              <a:buFont typeface="Wingdings" charset="2"/>
              <a:buChar char="Ø"/>
            </a:pPr>
            <a:r>
              <a:rPr lang="en-US" sz="3067" dirty="0">
                <a:solidFill>
                  <a:prstClr val="black"/>
                </a:solidFill>
                <a:latin typeface="Xyngia"/>
                <a:cs typeface="Xyngia"/>
              </a:rPr>
              <a:t>We need to be informed. </a:t>
            </a:r>
          </a:p>
          <a:p>
            <a:pPr marL="380981" indent="-380981" defTabSz="609459">
              <a:lnSpc>
                <a:spcPct val="120000"/>
              </a:lnSpc>
              <a:buFont typeface="Wingdings" charset="2"/>
              <a:buChar char="Ø"/>
            </a:pPr>
            <a:r>
              <a:rPr lang="en-US" sz="3067" dirty="0">
                <a:solidFill>
                  <a:prstClr val="black"/>
                </a:solidFill>
                <a:latin typeface="Xyngia"/>
                <a:cs typeface="Xyngia"/>
              </a:rPr>
              <a:t>We don’t need to be bullied.</a:t>
            </a:r>
            <a:endParaRPr lang="en-US" sz="3067" dirty="0">
              <a:solidFill>
                <a:schemeClr val="bg1"/>
              </a:solidFill>
              <a:latin typeface="Xyngia"/>
              <a:cs typeface="Xyngia"/>
            </a:endParaRPr>
          </a:p>
          <a:p>
            <a:pPr defTabSz="609459">
              <a:lnSpc>
                <a:spcPct val="120000"/>
              </a:lnSpc>
            </a:pPr>
            <a:endParaRPr lang="en-US" sz="3067" dirty="0">
              <a:solidFill>
                <a:prstClr val="black"/>
              </a:solidFill>
              <a:latin typeface="Xyngia"/>
              <a:cs typeface="Xyngia"/>
            </a:endParaRPr>
          </a:p>
          <a:p>
            <a:pPr defTabSz="609459">
              <a:lnSpc>
                <a:spcPct val="120000"/>
              </a:lnSpc>
            </a:pPr>
            <a:r>
              <a:rPr lang="en-US" sz="2800" dirty="0">
                <a:solidFill>
                  <a:srgbClr val="0020E8"/>
                </a:solidFill>
                <a:latin typeface="Xyngia"/>
                <a:cs typeface="Xyngia"/>
              </a:rPr>
              <a:t>Christianity makes sense. Even if we can’t answer every criticism, the faith is still more reasonable, elegant, and satisfying than anything the PM has to offer.</a:t>
            </a:r>
          </a:p>
          <a:p>
            <a:pPr defTabSz="609459">
              <a:lnSpc>
                <a:spcPct val="120000"/>
              </a:lnSpc>
            </a:pPr>
            <a:r>
              <a:rPr lang="en-US" sz="1467" dirty="0">
                <a:solidFill>
                  <a:srgbClr val="0020E8"/>
                </a:solidFill>
                <a:latin typeface="Xyngia"/>
                <a:cs typeface="Xyngia"/>
              </a:rPr>
              <a:t>															</a:t>
            </a:r>
          </a:p>
          <a:p>
            <a:pPr defTabSz="609459">
              <a:lnSpc>
                <a:spcPct val="120000"/>
              </a:lnSpc>
            </a:pPr>
            <a:r>
              <a:rPr lang="en-US" sz="3067" dirty="0">
                <a:solidFill>
                  <a:srgbClr val="0020E8"/>
                </a:solidFill>
                <a:latin typeface="Xyngia"/>
                <a:cs typeface="Xyngia"/>
              </a:rPr>
              <a:t>										</a:t>
            </a:r>
            <a:r>
              <a:rPr lang="en-US" sz="3067" i="1" dirty="0">
                <a:solidFill>
                  <a:srgbClr val="0020E8"/>
                </a:solidFill>
                <a:latin typeface="Xyngia"/>
                <a:cs typeface="Xyngia"/>
              </a:rPr>
              <a:t>				</a:t>
            </a:r>
          </a:p>
        </p:txBody>
      </p:sp>
    </p:spTree>
    <p:extLst>
      <p:ext uri="{BB962C8B-B14F-4D97-AF65-F5344CB8AC3E}">
        <p14:creationId xmlns:p14="http://schemas.microsoft.com/office/powerpoint/2010/main" val="3724690075"/>
      </p:ext>
    </p:extLst>
  </p:cSld>
  <p:clrMapOvr>
    <a:masterClrMapping/>
  </p:clrMapOvr>
  <p:transition spd="med"/>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C65DAF-3D57-9043-A56A-1A1217EFB3A9}"/>
              </a:ext>
            </a:extLst>
          </p:cNvPr>
          <p:cNvSpPr>
            <a:spLocks noGrp="1"/>
          </p:cNvSpPr>
          <p:nvPr>
            <p:ph type="ctrTitle"/>
          </p:nvPr>
        </p:nvSpPr>
        <p:spPr>
          <a:xfrm>
            <a:off x="1154954" y="1447800"/>
            <a:ext cx="9570196" cy="2314677"/>
          </a:xfrm>
        </p:spPr>
        <p:txBody>
          <a:bodyPr/>
          <a:lstStyle/>
          <a:p>
            <a:pPr algn="ctr"/>
            <a:endParaRPr lang="en-US" sz="5467" dirty="0">
              <a:solidFill>
                <a:srgbClr val="FFFF00"/>
              </a:solidFill>
              <a:latin typeface="Aparajita" panose="02020603050405020304" pitchFamily="18" charset="0"/>
            </a:endParaRPr>
          </a:p>
        </p:txBody>
      </p:sp>
      <p:sp>
        <p:nvSpPr>
          <p:cNvPr id="8" name="Subtitle 7">
            <a:extLst>
              <a:ext uri="{FF2B5EF4-FFF2-40B4-BE49-F238E27FC236}">
                <a16:creationId xmlns:a16="http://schemas.microsoft.com/office/drawing/2014/main" id="{9571826C-F4F2-E441-AFA6-E2F55C3AE3E8}"/>
              </a:ext>
            </a:extLst>
          </p:cNvPr>
          <p:cNvSpPr>
            <a:spLocks noGrp="1"/>
          </p:cNvSpPr>
          <p:nvPr>
            <p:ph type="subTitle" idx="1"/>
          </p:nvPr>
        </p:nvSpPr>
        <p:spPr>
          <a:xfrm>
            <a:off x="1154955" y="4234426"/>
            <a:ext cx="10065496" cy="1404375"/>
          </a:xfrm>
        </p:spPr>
        <p:txBody>
          <a:bodyPr>
            <a:noAutofit/>
          </a:bodyPr>
          <a:lstStyle/>
          <a:p>
            <a:pPr algn="ctr"/>
            <a:endParaRPr lang="en-US" sz="3467" dirty="0">
              <a:solidFill>
                <a:schemeClr val="tx1"/>
              </a:solidFill>
              <a:latin typeface="Aparajita" panose="02020603050405020304" pitchFamily="18" charset="0"/>
              <a:cs typeface="Aparajita" panose="02020603050405020304" pitchFamily="18" charset="0"/>
            </a:endParaRPr>
          </a:p>
        </p:txBody>
      </p:sp>
      <p:pic>
        <p:nvPicPr>
          <p:cNvPr id="2" name="Picture 1">
            <a:extLst>
              <a:ext uri="{FF2B5EF4-FFF2-40B4-BE49-F238E27FC236}">
                <a16:creationId xmlns:a16="http://schemas.microsoft.com/office/drawing/2014/main" id="{8001C6B1-3AFA-8647-A6A8-63DE1C93F62C}"/>
              </a:ext>
            </a:extLst>
          </p:cNvPr>
          <p:cNvPicPr>
            <a:picLocks noChangeAspect="1"/>
          </p:cNvPicPr>
          <p:nvPr/>
        </p:nvPicPr>
        <p:blipFill>
          <a:blip r:embed="rId2"/>
          <a:stretch>
            <a:fillRect/>
          </a:stretch>
        </p:blipFill>
        <p:spPr>
          <a:xfrm>
            <a:off x="0" y="51143"/>
            <a:ext cx="12192000" cy="6806857"/>
          </a:xfrm>
          <a:prstGeom prst="rect">
            <a:avLst/>
          </a:prstGeom>
        </p:spPr>
      </p:pic>
      <p:sp>
        <p:nvSpPr>
          <p:cNvPr id="5" name="Title 5">
            <a:extLst>
              <a:ext uri="{FF2B5EF4-FFF2-40B4-BE49-F238E27FC236}">
                <a16:creationId xmlns:a16="http://schemas.microsoft.com/office/drawing/2014/main" id="{C8C2BCA9-BB24-DB47-AC06-D1904F4AC8BF}"/>
              </a:ext>
            </a:extLst>
          </p:cNvPr>
          <p:cNvSpPr txBox="1">
            <a:spLocks/>
          </p:cNvSpPr>
          <p:nvPr/>
        </p:nvSpPr>
        <p:spPr>
          <a:xfrm>
            <a:off x="1307354" y="1600200"/>
            <a:ext cx="9570196" cy="2314677"/>
          </a:xfrm>
          <a:prstGeom prst="rect">
            <a:avLst/>
          </a:prstGeom>
        </p:spPr>
        <p:txBody>
          <a:bodyPr vert="horz" lIns="68580" tIns="34290" rIns="68580" bIns="34290" rtlCol="0" anchor="b">
            <a:normAutofit/>
          </a:bodyPr>
          <a:lstStyle>
            <a:lvl1pPr algn="l" defTabSz="914354" rtl="0" eaLnBrk="1" latinLnBrk="0" hangingPunct="1">
              <a:lnSpc>
                <a:spcPct val="90000"/>
              </a:lnSpc>
              <a:spcBef>
                <a:spcPct val="0"/>
              </a:spcBef>
              <a:buNone/>
              <a:defRPr sz="7200" kern="1200">
                <a:solidFill>
                  <a:schemeClr val="tx1"/>
                </a:solidFill>
                <a:latin typeface="+mj-lt"/>
                <a:ea typeface="+mj-ea"/>
                <a:cs typeface="+mj-cs"/>
              </a:defRPr>
            </a:lvl1pPr>
          </a:lstStyle>
          <a:p>
            <a:pPr algn="ctr"/>
            <a:r>
              <a:rPr lang="en-US" sz="6500" b="1" cap="small" dirty="0">
                <a:solidFill>
                  <a:srgbClr val="FFFF00"/>
                </a:solidFill>
                <a:latin typeface="Aparajita" panose="02020603050405020304" pitchFamily="18" charset="0"/>
              </a:rPr>
              <a:t>Navigating the Modern/</a:t>
            </a:r>
            <a:br>
              <a:rPr lang="en-US" sz="6500" b="1" cap="small" dirty="0">
                <a:solidFill>
                  <a:srgbClr val="FFFF00"/>
                </a:solidFill>
                <a:latin typeface="Aparajita" panose="02020603050405020304" pitchFamily="18" charset="0"/>
              </a:rPr>
            </a:br>
            <a:r>
              <a:rPr lang="en-US" sz="6500" b="1" cap="small" dirty="0">
                <a:solidFill>
                  <a:srgbClr val="FFFF00"/>
                </a:solidFill>
                <a:latin typeface="Aparajita" panose="02020603050405020304" pitchFamily="18" charset="0"/>
              </a:rPr>
              <a:t>Postmodern Landscape</a:t>
            </a:r>
            <a:endParaRPr lang="en-US" sz="6500" dirty="0">
              <a:solidFill>
                <a:srgbClr val="FFFF00"/>
              </a:solidFill>
              <a:latin typeface="Aparajita" panose="02020603050405020304" pitchFamily="18" charset="0"/>
            </a:endParaRPr>
          </a:p>
        </p:txBody>
      </p:sp>
      <p:sp>
        <p:nvSpPr>
          <p:cNvPr id="7" name="Subtitle 7">
            <a:extLst>
              <a:ext uri="{FF2B5EF4-FFF2-40B4-BE49-F238E27FC236}">
                <a16:creationId xmlns:a16="http://schemas.microsoft.com/office/drawing/2014/main" id="{6A4A5A08-0ED0-304A-A69B-EC7F61F7E1A5}"/>
              </a:ext>
            </a:extLst>
          </p:cNvPr>
          <p:cNvSpPr txBox="1">
            <a:spLocks/>
          </p:cNvSpPr>
          <p:nvPr/>
        </p:nvSpPr>
        <p:spPr>
          <a:xfrm>
            <a:off x="1307355" y="4386826"/>
            <a:ext cx="10065496" cy="1404375"/>
          </a:xfrm>
          <a:prstGeom prst="rect">
            <a:avLst/>
          </a:prstGeom>
        </p:spPr>
        <p:txBody>
          <a:bodyPr vert="horz" lIns="68580" tIns="34290" rIns="68580" bIns="34290" rtlCol="0" anchor="t">
            <a:noAutofit/>
          </a:bodyPr>
          <a:lstStyle>
            <a:lvl1pPr marL="0" indent="0" algn="l" defTabSz="914354" rtl="0" eaLnBrk="1" latinLnBrk="0" hangingPunct="1">
              <a:lnSpc>
                <a:spcPct val="90000"/>
              </a:lnSpc>
              <a:spcBef>
                <a:spcPts val="1000"/>
              </a:spcBef>
              <a:buFont typeface="Arial" panose="020B0604020202020204" pitchFamily="34" charset="0"/>
              <a:buNone/>
              <a:defRPr sz="2800" kern="1200" cap="all">
                <a:solidFill>
                  <a:schemeClr val="bg2">
                    <a:lumMod val="40000"/>
                    <a:lumOff val="60000"/>
                  </a:schemeClr>
                </a:solidFill>
                <a:latin typeface="+mn-lt"/>
                <a:ea typeface="+mn-ea"/>
                <a:cs typeface="+mn-cs"/>
              </a:defRPr>
            </a:lvl1pPr>
            <a:lvl2pPr marL="457189" indent="0" algn="ctr" defTabSz="914354"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377" indent="0" algn="ctr" defTabSz="914354"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566" indent="0" algn="ctr" defTabSz="914354"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4pPr>
            <a:lvl5pPr marL="1828754" indent="0" algn="ctr" defTabSz="914354"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5pPr>
            <a:lvl6pPr marL="2285943" indent="0" algn="ctr" defTabSz="914354"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6pPr>
            <a:lvl7pPr marL="2743131" indent="0" algn="ctr" defTabSz="914354"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7pPr>
            <a:lvl8pPr marL="3200320" indent="0" algn="ctr" defTabSz="914354"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8pPr>
            <a:lvl9pPr marL="3657509" indent="0" algn="ctr" defTabSz="914354"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9pPr>
          </a:lstStyle>
          <a:p>
            <a:pPr algn="ctr"/>
            <a:r>
              <a:rPr lang="en-US" sz="3467" b="1" dirty="0">
                <a:solidFill>
                  <a:schemeClr val="bg1"/>
                </a:solidFill>
                <a:latin typeface="Aparajita" panose="02020603050405020304" pitchFamily="18" charset="0"/>
                <a:cs typeface="Aparajita" panose="02020603050405020304" pitchFamily="18" charset="0"/>
              </a:rPr>
              <a:t>Douglas Jacoby, M.T.S., </a:t>
            </a:r>
            <a:r>
              <a:rPr lang="en-US" sz="3467" b="1" dirty="0" err="1">
                <a:solidFill>
                  <a:schemeClr val="bg1"/>
                </a:solidFill>
                <a:latin typeface="Aparajita" panose="02020603050405020304" pitchFamily="18" charset="0"/>
                <a:cs typeface="Aparajita" panose="02020603050405020304" pitchFamily="18" charset="0"/>
              </a:rPr>
              <a:t>D.Min</a:t>
            </a:r>
            <a:r>
              <a:rPr lang="en-US" sz="3467" b="1" dirty="0">
                <a:solidFill>
                  <a:schemeClr val="bg1"/>
                </a:solidFill>
                <a:latin typeface="Aparajita" panose="02020603050405020304" pitchFamily="18" charset="0"/>
                <a:cs typeface="Aparajita" panose="02020603050405020304" pitchFamily="18" charset="0"/>
              </a:rPr>
              <a:t>.</a:t>
            </a:r>
            <a:br>
              <a:rPr lang="en-US" sz="3467" b="1" dirty="0">
                <a:solidFill>
                  <a:schemeClr val="bg1"/>
                </a:solidFill>
                <a:latin typeface="Aparajita" panose="02020603050405020304" pitchFamily="18" charset="0"/>
                <a:cs typeface="Aparajita" panose="02020603050405020304" pitchFamily="18" charset="0"/>
              </a:rPr>
            </a:br>
            <a:r>
              <a:rPr lang="en-US" sz="3467" b="1" dirty="0">
                <a:solidFill>
                  <a:schemeClr val="bg1"/>
                </a:solidFill>
                <a:latin typeface="Aparajita" panose="02020603050405020304" pitchFamily="18" charset="0"/>
                <a:cs typeface="Aparajita" panose="02020603050405020304" pitchFamily="18" charset="0"/>
              </a:rPr>
              <a:t>San Antonio, 7 March 2020</a:t>
            </a:r>
          </a:p>
        </p:txBody>
      </p:sp>
    </p:spTree>
    <p:extLst>
      <p:ext uri="{BB962C8B-B14F-4D97-AF65-F5344CB8AC3E}">
        <p14:creationId xmlns:p14="http://schemas.microsoft.com/office/powerpoint/2010/main" val="39097339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C65DAF-3D57-9043-A56A-1A1217EFB3A9}"/>
              </a:ext>
            </a:extLst>
          </p:cNvPr>
          <p:cNvSpPr>
            <a:spLocks noGrp="1"/>
          </p:cNvSpPr>
          <p:nvPr>
            <p:ph type="ctrTitle"/>
          </p:nvPr>
        </p:nvSpPr>
        <p:spPr>
          <a:xfrm>
            <a:off x="1154954" y="1447800"/>
            <a:ext cx="9570196" cy="2314677"/>
          </a:xfrm>
        </p:spPr>
        <p:txBody>
          <a:bodyPr/>
          <a:lstStyle/>
          <a:p>
            <a:pPr algn="ctr"/>
            <a:r>
              <a:rPr lang="en-US" sz="5700" b="1" cap="small" dirty="0">
                <a:solidFill>
                  <a:srgbClr val="FFFF00"/>
                </a:solidFill>
                <a:latin typeface="Aparajita" panose="02020603050405020304" pitchFamily="18" charset="0"/>
              </a:rPr>
              <a:t>Navigating the Modern /</a:t>
            </a:r>
            <a:br>
              <a:rPr lang="en-US" sz="5700" b="1" cap="small" dirty="0">
                <a:solidFill>
                  <a:srgbClr val="FFFF00"/>
                </a:solidFill>
                <a:latin typeface="Aparajita" panose="02020603050405020304" pitchFamily="18" charset="0"/>
              </a:rPr>
            </a:br>
            <a:r>
              <a:rPr lang="en-US" sz="5700" b="1" cap="small" dirty="0">
                <a:solidFill>
                  <a:srgbClr val="FFFF00"/>
                </a:solidFill>
                <a:latin typeface="Aparajita" panose="02020603050405020304" pitchFamily="18" charset="0"/>
              </a:rPr>
              <a:t>Postmodern Landscape</a:t>
            </a:r>
            <a:endParaRPr lang="en-US" sz="5700" dirty="0">
              <a:solidFill>
                <a:srgbClr val="FFFF00"/>
              </a:solidFill>
              <a:latin typeface="Aparajita" panose="02020603050405020304" pitchFamily="18" charset="0"/>
            </a:endParaRPr>
          </a:p>
        </p:txBody>
      </p:sp>
      <p:sp>
        <p:nvSpPr>
          <p:cNvPr id="8" name="Subtitle 7">
            <a:extLst>
              <a:ext uri="{FF2B5EF4-FFF2-40B4-BE49-F238E27FC236}">
                <a16:creationId xmlns:a16="http://schemas.microsoft.com/office/drawing/2014/main" id="{9571826C-F4F2-E441-AFA6-E2F55C3AE3E8}"/>
              </a:ext>
            </a:extLst>
          </p:cNvPr>
          <p:cNvSpPr>
            <a:spLocks noGrp="1"/>
          </p:cNvSpPr>
          <p:nvPr>
            <p:ph type="subTitle" idx="1"/>
          </p:nvPr>
        </p:nvSpPr>
        <p:spPr>
          <a:xfrm>
            <a:off x="1154955" y="4234426"/>
            <a:ext cx="10065496" cy="1404375"/>
          </a:xfrm>
        </p:spPr>
        <p:txBody>
          <a:bodyPr>
            <a:noAutofit/>
          </a:bodyPr>
          <a:lstStyle/>
          <a:p>
            <a:pPr algn="ctr"/>
            <a:r>
              <a:rPr lang="en-US" sz="3467" dirty="0">
                <a:solidFill>
                  <a:schemeClr val="tx1"/>
                </a:solidFill>
                <a:latin typeface="Aparajita" panose="02020603050405020304" pitchFamily="18" charset="0"/>
                <a:cs typeface="Aparajita" panose="02020603050405020304" pitchFamily="18" charset="0"/>
              </a:rPr>
              <a:t>Douglas Jacoby, M.T.S., </a:t>
            </a:r>
            <a:r>
              <a:rPr lang="en-US" sz="3467" dirty="0" err="1">
                <a:solidFill>
                  <a:schemeClr val="tx1"/>
                </a:solidFill>
                <a:latin typeface="Aparajita" panose="02020603050405020304" pitchFamily="18" charset="0"/>
                <a:cs typeface="Aparajita" panose="02020603050405020304" pitchFamily="18" charset="0"/>
              </a:rPr>
              <a:t>D.Min</a:t>
            </a:r>
            <a:r>
              <a:rPr lang="en-US" sz="3467" dirty="0">
                <a:solidFill>
                  <a:schemeClr val="tx1"/>
                </a:solidFill>
                <a:latin typeface="Aparajita" panose="02020603050405020304" pitchFamily="18" charset="0"/>
                <a:cs typeface="Aparajita" panose="02020603050405020304" pitchFamily="18" charset="0"/>
              </a:rPr>
              <a:t>.</a:t>
            </a:r>
            <a:br>
              <a:rPr lang="en-US" sz="3467" dirty="0">
                <a:solidFill>
                  <a:schemeClr val="tx1"/>
                </a:solidFill>
                <a:latin typeface="Aparajita" panose="02020603050405020304" pitchFamily="18" charset="0"/>
                <a:cs typeface="Aparajita" panose="02020603050405020304" pitchFamily="18" charset="0"/>
              </a:rPr>
            </a:br>
            <a:r>
              <a:rPr lang="en-US" sz="3467" dirty="0">
                <a:solidFill>
                  <a:schemeClr val="tx1"/>
                </a:solidFill>
                <a:latin typeface="Aparajita" panose="02020603050405020304" pitchFamily="18" charset="0"/>
                <a:cs typeface="Aparajita" panose="02020603050405020304" pitchFamily="18" charset="0"/>
              </a:rPr>
              <a:t>San Antonio, 7 March 2020</a:t>
            </a:r>
          </a:p>
        </p:txBody>
      </p:sp>
    </p:spTree>
    <p:extLst>
      <p:ext uri="{BB962C8B-B14F-4D97-AF65-F5344CB8AC3E}">
        <p14:creationId xmlns:p14="http://schemas.microsoft.com/office/powerpoint/2010/main" val="383021534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7946" y="1843123"/>
            <a:ext cx="9972145" cy="655564"/>
          </a:xfrm>
          <a:prstGeom prst="rect">
            <a:avLst/>
          </a:prstGeom>
        </p:spPr>
        <p:txBody>
          <a:bodyPr wrap="square">
            <a:spAutoFit/>
          </a:bodyPr>
          <a:lstStyle/>
          <a:p>
            <a:pPr defTabSz="609459">
              <a:lnSpc>
                <a:spcPct val="110000"/>
              </a:lnSpc>
            </a:pPr>
            <a:endParaRPr lang="en-US" sz="3600" dirty="0">
              <a:solidFill>
                <a:prstClr val="black"/>
              </a:solidFill>
              <a:latin typeface="Xyngia"/>
              <a:cs typeface="Xyngia"/>
            </a:endParaRPr>
          </a:p>
        </p:txBody>
      </p:sp>
      <p:sp>
        <p:nvSpPr>
          <p:cNvPr id="3" name="Rectangle 2"/>
          <p:cNvSpPr/>
          <p:nvPr/>
        </p:nvSpPr>
        <p:spPr>
          <a:xfrm>
            <a:off x="980252" y="2305762"/>
            <a:ext cx="9823569" cy="1955279"/>
          </a:xfrm>
          <a:prstGeom prst="rect">
            <a:avLst/>
          </a:prstGeom>
        </p:spPr>
        <p:txBody>
          <a:bodyPr wrap="square">
            <a:spAutoFit/>
          </a:bodyPr>
          <a:lstStyle/>
          <a:p>
            <a:pPr algn="ctr" defTabSz="609459">
              <a:lnSpc>
                <a:spcPct val="120000"/>
              </a:lnSpc>
            </a:pPr>
            <a:r>
              <a:rPr lang="en-US" sz="3467" dirty="0">
                <a:solidFill>
                  <a:prstClr val="black"/>
                </a:solidFill>
                <a:latin typeface="Xyngia"/>
                <a:cs typeface="Xyngia"/>
              </a:rPr>
              <a:t>Sign up for the weekly newsletter</a:t>
            </a:r>
          </a:p>
          <a:p>
            <a:pPr algn="ctr" defTabSz="609459">
              <a:lnSpc>
                <a:spcPct val="120000"/>
              </a:lnSpc>
            </a:pPr>
            <a:endParaRPr lang="en-US" sz="3467" dirty="0">
              <a:solidFill>
                <a:prstClr val="black"/>
              </a:solidFill>
              <a:latin typeface="Xyngia"/>
              <a:cs typeface="Xyngia"/>
            </a:endParaRPr>
          </a:p>
          <a:p>
            <a:pPr algn="ctr" defTabSz="609459">
              <a:lnSpc>
                <a:spcPct val="120000"/>
              </a:lnSpc>
            </a:pPr>
            <a:r>
              <a:rPr lang="en-US" sz="3467" dirty="0">
                <a:solidFill>
                  <a:prstClr val="black"/>
                </a:solidFill>
                <a:latin typeface="Xyngia"/>
                <a:cs typeface="Xyngia"/>
              </a:rPr>
              <a:t>Text the word </a:t>
            </a:r>
            <a:r>
              <a:rPr lang="en-US" sz="3467" b="1" dirty="0">
                <a:solidFill>
                  <a:srgbClr val="C00000"/>
                </a:solidFill>
                <a:latin typeface="Xyngia"/>
                <a:cs typeface="Xyngia"/>
              </a:rPr>
              <a:t>DISCIPLE</a:t>
            </a:r>
            <a:r>
              <a:rPr lang="en-US" sz="3467" dirty="0">
                <a:solidFill>
                  <a:prstClr val="black"/>
                </a:solidFill>
                <a:latin typeface="Xyngia"/>
                <a:cs typeface="Xyngia"/>
              </a:rPr>
              <a:t> to </a:t>
            </a:r>
            <a:r>
              <a:rPr lang="en-US" sz="3467" b="1" dirty="0">
                <a:solidFill>
                  <a:prstClr val="black"/>
                </a:solidFill>
                <a:latin typeface="Xyngia"/>
                <a:cs typeface="Xyngia"/>
              </a:rPr>
              <a:t>66866</a:t>
            </a:r>
          </a:p>
        </p:txBody>
      </p:sp>
    </p:spTree>
    <p:extLst>
      <p:ext uri="{BB962C8B-B14F-4D97-AF65-F5344CB8AC3E}">
        <p14:creationId xmlns:p14="http://schemas.microsoft.com/office/powerpoint/2010/main" val="3738349800"/>
      </p:ext>
    </p:extLst>
  </p:cSld>
  <p:clrMapOvr>
    <a:masterClrMapping/>
  </p:clrMapOvr>
  <p:transition spd="med"/>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65931" y="243075"/>
            <a:ext cx="11600767" cy="6617581"/>
          </a:xfrm>
          <a:prstGeom prst="rect">
            <a:avLst/>
          </a:prstGeom>
        </p:spPr>
        <p:txBody>
          <a:bodyPr wrap="square">
            <a:spAutoFit/>
          </a:bodyPr>
          <a:lstStyle/>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0000FF"/>
                </a:solidFill>
                <a:effectLst/>
                <a:uLnTx/>
                <a:uFillTx/>
                <a:latin typeface="Xyngia"/>
                <a:ea typeface="Helvetica Neue Medium"/>
                <a:cs typeface="Xyngia"/>
              </a:rPr>
              <a:t>Turner’s </a:t>
            </a:r>
            <a:r>
              <a:rPr kumimoji="0" lang="en-US" sz="3733" b="0" i="1" u="none" strike="noStrike" kern="1200" cap="none" spc="0" normalizeH="0" baseline="0" noProof="0" dirty="0">
                <a:ln>
                  <a:noFill/>
                </a:ln>
                <a:solidFill>
                  <a:srgbClr val="0000FF"/>
                </a:solidFill>
                <a:effectLst/>
                <a:uLnTx/>
                <a:uFillTx/>
                <a:latin typeface="Xyngia"/>
                <a:ea typeface="Helvetica Neue Medium"/>
                <a:cs typeface="Xyngia"/>
              </a:rPr>
              <a:t>Creed</a:t>
            </a:r>
            <a:endParaRPr kumimoji="0" lang="en-US" sz="3733"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Xyngia"/>
                <a:ea typeface="Helvetica Neue Medium"/>
                <a:cs typeface="Xyngia"/>
              </a:rPr>
              <a:t>… We believe everything is OK as long as you don’t hurt anyone, to the best of your definition of hurt…</a:t>
            </a: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Xyngia"/>
                <a:ea typeface="Helvetica Neue Medium"/>
                <a:cs typeface="Xyngia"/>
              </a:rPr>
              <a:t>We believe in sex before, during, and after marriage… adultery is fun… sodomy’s OK. We believe that taboos are taboo.</a:t>
            </a: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Xyngia"/>
                <a:ea typeface="Helvetica Neue Medium"/>
                <a:cs typeface="Xyngia"/>
              </a:rPr>
              <a:t>We believe that everything is getting better despite evidence to the contrary. The evidence must be investigated—and you can prove anything with evidence…</a:t>
            </a:r>
            <a:br>
              <a:rPr kumimoji="0" lang="en-US" sz="2667" b="0" i="0" u="none" strike="noStrike" kern="1200" cap="none" spc="0" normalizeH="0" baseline="0" noProof="0" dirty="0">
                <a:ln>
                  <a:noFill/>
                </a:ln>
                <a:solidFill>
                  <a:srgbClr val="FFFFFF"/>
                </a:solidFill>
                <a:effectLst/>
                <a:uLnTx/>
                <a:uFillTx/>
                <a:latin typeface="Xyngia"/>
                <a:ea typeface="Helvetica Neue Medium"/>
                <a:cs typeface="Xyngia"/>
              </a:rPr>
            </a:br>
            <a:endParaRPr kumimoji="0" lang="en-US" sz="1467"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533" b="0" i="0" u="none" strike="noStrike" kern="1200" cap="none" spc="0" normalizeH="0" baseline="0" noProof="0" dirty="0">
                <a:ln>
                  <a:noFill/>
                </a:ln>
                <a:solidFill>
                  <a:srgbClr val="FFFFFF"/>
                </a:solidFill>
                <a:effectLst/>
                <a:uLnTx/>
                <a:uFillTx/>
                <a:latin typeface="Xyngia"/>
                <a:ea typeface="Helvetica Neue Medium"/>
                <a:cs typeface="Xyngia"/>
              </a:rPr>
              <a:t>Jesus was a good man just like Buddha, Mohammed, and ourselves. He was a good moral teacher, although we think his good morals were bad. </a:t>
            </a: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533" b="0" i="0" u="none" strike="noStrike" kern="1200" cap="none" spc="0" normalizeH="0" baseline="0" noProof="0" dirty="0">
                <a:ln>
                  <a:noFill/>
                </a:ln>
                <a:solidFill>
                  <a:srgbClr val="FFFFFF"/>
                </a:solidFill>
                <a:effectLst/>
                <a:uLnTx/>
                <a:uFillTx/>
                <a:latin typeface="Xyngia"/>
                <a:ea typeface="Helvetica Neue Medium"/>
                <a:cs typeface="Xyngia"/>
              </a:rPr>
              <a:t>We believe that all religions are basically the same… They all believe in love and goodness. They only differ on matters of creation, sin, heaven, hell, God, and salvation…</a:t>
            </a:r>
          </a:p>
        </p:txBody>
      </p:sp>
    </p:spTree>
    <p:extLst>
      <p:ext uri="{BB962C8B-B14F-4D97-AF65-F5344CB8AC3E}">
        <p14:creationId xmlns:p14="http://schemas.microsoft.com/office/powerpoint/2010/main" val="3910827386"/>
      </p:ext>
    </p:extLst>
  </p:cSld>
  <p:clrMapOvr>
    <a:masterClrMapping/>
  </p:clrMapOvr>
  <p:transition spd="med"/>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65931" y="243075"/>
            <a:ext cx="11600767" cy="6617581"/>
          </a:xfrm>
          <a:prstGeom prst="rect">
            <a:avLst/>
          </a:prstGeom>
        </p:spPr>
        <p:txBody>
          <a:bodyPr wrap="square">
            <a:spAutoFit/>
          </a:bodyPr>
          <a:lstStyle/>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0000FF"/>
                </a:solidFill>
                <a:effectLst/>
                <a:uLnTx/>
                <a:uFillTx/>
                <a:latin typeface="Xyngia"/>
                <a:ea typeface="Helvetica Neue Medium"/>
                <a:cs typeface="Xyngia"/>
              </a:rPr>
              <a:t>Turner’s </a:t>
            </a:r>
            <a:r>
              <a:rPr kumimoji="0" lang="en-US" sz="3733" b="0" i="1" u="none" strike="noStrike" kern="1200" cap="none" spc="0" normalizeH="0" baseline="0" noProof="0" dirty="0">
                <a:ln>
                  <a:noFill/>
                </a:ln>
                <a:solidFill>
                  <a:srgbClr val="0000FF"/>
                </a:solidFill>
                <a:effectLst/>
                <a:uLnTx/>
                <a:uFillTx/>
                <a:latin typeface="Xyngia"/>
                <a:ea typeface="Helvetica Neue Medium"/>
                <a:cs typeface="Xyngia"/>
              </a:rPr>
              <a:t>Creed</a:t>
            </a:r>
            <a:endParaRPr kumimoji="0" lang="en-US" sz="3733" b="0" i="0" u="none" strike="noStrike" kern="1200" cap="none" spc="0" normalizeH="0" baseline="0" noProof="0" dirty="0">
              <a:ln>
                <a:noFill/>
              </a:ln>
              <a:solidFill>
                <a:srgbClr val="0000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prstClr val="black"/>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Xyngia"/>
                <a:ea typeface="Helvetica Neue Medium"/>
                <a:cs typeface="Xyngia"/>
              </a:rPr>
              <a:t>… We believe everything is OK as long as you don’t hurt anyone, to the best of your definition of hurt…</a:t>
            </a:r>
            <a:endParaRPr kumimoji="0" lang="en-US" sz="2667"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Xyngia"/>
                <a:ea typeface="Helvetica Neue Medium"/>
                <a:cs typeface="Xyngia"/>
              </a:rPr>
              <a:t>We believe in sex before, during, and after marriage… adultery is fun… sodomy’s OK. We believe that taboos are taboo.</a:t>
            </a: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Xyngia"/>
                <a:ea typeface="Helvetica Neue Medium"/>
                <a:cs typeface="Xyngia"/>
              </a:rPr>
              <a:t>We believe that everything is getting better despite evidence to the contrary. The evidence must be investigated—and you can prove anything with evidence…</a:t>
            </a:r>
            <a:br>
              <a:rPr kumimoji="0" lang="en-US" sz="2667" b="0" i="0" u="none" strike="noStrike" kern="1200" cap="none" spc="0" normalizeH="0" baseline="0" noProof="0" dirty="0">
                <a:ln>
                  <a:noFill/>
                </a:ln>
                <a:solidFill>
                  <a:srgbClr val="FFFFFF"/>
                </a:solidFill>
                <a:effectLst/>
                <a:uLnTx/>
                <a:uFillTx/>
                <a:latin typeface="Xyngia"/>
                <a:ea typeface="Helvetica Neue Medium"/>
                <a:cs typeface="Xyngia"/>
              </a:rPr>
            </a:br>
            <a:endParaRPr kumimoji="0" lang="en-US" sz="1467"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533" b="0" i="0" u="none" strike="noStrike" kern="1200" cap="none" spc="0" normalizeH="0" baseline="0" noProof="0" dirty="0">
                <a:ln>
                  <a:noFill/>
                </a:ln>
                <a:solidFill>
                  <a:srgbClr val="FFFFFF"/>
                </a:solidFill>
                <a:effectLst/>
                <a:uLnTx/>
                <a:uFillTx/>
                <a:latin typeface="Xyngia"/>
                <a:ea typeface="Helvetica Neue Medium"/>
                <a:cs typeface="Xyngia"/>
              </a:rPr>
              <a:t>Jesus was a good man just like Buddha, Mohammed, and ourselves. He was a good moral teacher, although we think his good morals were bad. </a:t>
            </a: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533" b="0" i="0" u="none" strike="noStrike" kern="1200" cap="none" spc="0" normalizeH="0" baseline="0" noProof="0" dirty="0">
                <a:ln>
                  <a:noFill/>
                </a:ln>
                <a:solidFill>
                  <a:srgbClr val="FFFFFF"/>
                </a:solidFill>
                <a:effectLst/>
                <a:uLnTx/>
                <a:uFillTx/>
                <a:latin typeface="Xyngia"/>
                <a:ea typeface="Helvetica Neue Medium"/>
                <a:cs typeface="Xyngia"/>
              </a:rPr>
              <a:t>We believe that all religions are basically the same… They all believe in love and goodness. They only differ on matters of creation, sin, heaven, hell, God, and salvation…</a:t>
            </a:r>
          </a:p>
        </p:txBody>
      </p:sp>
    </p:spTree>
    <p:extLst>
      <p:ext uri="{BB962C8B-B14F-4D97-AF65-F5344CB8AC3E}">
        <p14:creationId xmlns:p14="http://schemas.microsoft.com/office/powerpoint/2010/main" val="3031099312"/>
      </p:ext>
    </p:extLst>
  </p:cSld>
  <p:clrMapOvr>
    <a:masterClrMapping/>
  </p:clrMapOvr>
  <p:transition spd="med"/>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65931" y="243075"/>
            <a:ext cx="11600767" cy="6617581"/>
          </a:xfrm>
          <a:prstGeom prst="rect">
            <a:avLst/>
          </a:prstGeom>
        </p:spPr>
        <p:txBody>
          <a:bodyPr wrap="square">
            <a:spAutoFit/>
          </a:bodyPr>
          <a:lstStyle/>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0000FF"/>
                </a:solidFill>
                <a:effectLst/>
                <a:uLnTx/>
                <a:uFillTx/>
                <a:latin typeface="Xyngia"/>
                <a:ea typeface="Helvetica Neue Medium"/>
                <a:cs typeface="Xyngia"/>
              </a:rPr>
              <a:t>Turner’s </a:t>
            </a:r>
            <a:r>
              <a:rPr kumimoji="0" lang="en-US" sz="3733" b="0" i="1" u="none" strike="noStrike" kern="1200" cap="none" spc="0" normalizeH="0" baseline="0" noProof="0" dirty="0">
                <a:ln>
                  <a:noFill/>
                </a:ln>
                <a:solidFill>
                  <a:srgbClr val="0000FF"/>
                </a:solidFill>
                <a:effectLst/>
                <a:uLnTx/>
                <a:uFillTx/>
                <a:latin typeface="Xyngia"/>
                <a:ea typeface="Helvetica Neue Medium"/>
                <a:cs typeface="Xyngia"/>
              </a:rPr>
              <a:t>Creed</a:t>
            </a:r>
            <a:endParaRPr kumimoji="0" lang="en-US" sz="3733" b="0" i="0" u="none" strike="noStrike" kern="1200" cap="none" spc="0" normalizeH="0" baseline="0" noProof="0" dirty="0">
              <a:ln>
                <a:noFill/>
              </a:ln>
              <a:solidFill>
                <a:srgbClr val="0000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prstClr val="black"/>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Xyngia"/>
                <a:ea typeface="Helvetica Neue Medium"/>
                <a:cs typeface="Xyngia"/>
              </a:rPr>
              <a:t>… We believe everything is OK as long as you don’t hurt anyone, to the best of your definition of hurt…</a:t>
            </a: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prstClr val="black"/>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Xyngia"/>
                <a:ea typeface="Helvetica Neue Medium"/>
                <a:cs typeface="Xyngia"/>
              </a:rPr>
              <a:t>We believe in sex before, during, and after marriage… adultery is fun… sodomy’s OK. We believe that taboos are taboo.</a:t>
            </a:r>
            <a:endParaRPr kumimoji="0" lang="en-US" sz="2667"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Xyngia"/>
                <a:ea typeface="Helvetica Neue Medium"/>
                <a:cs typeface="Xyngia"/>
              </a:rPr>
              <a:t>We believe that everything is getting better despite evidence to the contrary. The evidence must be investigated—and you can prove anything with evidence…</a:t>
            </a:r>
            <a:br>
              <a:rPr kumimoji="0" lang="en-US" sz="2667" b="0" i="0" u="none" strike="noStrike" kern="1200" cap="none" spc="0" normalizeH="0" baseline="0" noProof="0" dirty="0">
                <a:ln>
                  <a:noFill/>
                </a:ln>
                <a:solidFill>
                  <a:srgbClr val="FFFFFF"/>
                </a:solidFill>
                <a:effectLst/>
                <a:uLnTx/>
                <a:uFillTx/>
                <a:latin typeface="Xyngia"/>
                <a:ea typeface="Helvetica Neue Medium"/>
                <a:cs typeface="Xyngia"/>
              </a:rPr>
            </a:br>
            <a:endParaRPr kumimoji="0" lang="en-US" sz="1467"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533" b="0" i="0" u="none" strike="noStrike" kern="1200" cap="none" spc="0" normalizeH="0" baseline="0" noProof="0" dirty="0">
                <a:ln>
                  <a:noFill/>
                </a:ln>
                <a:solidFill>
                  <a:srgbClr val="FFFFFF"/>
                </a:solidFill>
                <a:effectLst/>
                <a:uLnTx/>
                <a:uFillTx/>
                <a:latin typeface="Xyngia"/>
                <a:ea typeface="Helvetica Neue Medium"/>
                <a:cs typeface="Xyngia"/>
              </a:rPr>
              <a:t>Jesus was a good man just like Buddha, Mohammed, and ourselves. He was a good moral teacher, although we think his good morals were bad. </a:t>
            </a: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533" b="0" i="0" u="none" strike="noStrike" kern="1200" cap="none" spc="0" normalizeH="0" baseline="0" noProof="0" dirty="0">
                <a:ln>
                  <a:noFill/>
                </a:ln>
                <a:solidFill>
                  <a:srgbClr val="FFFFFF"/>
                </a:solidFill>
                <a:effectLst/>
                <a:uLnTx/>
                <a:uFillTx/>
                <a:latin typeface="Xyngia"/>
                <a:ea typeface="Helvetica Neue Medium"/>
                <a:cs typeface="Xyngia"/>
              </a:rPr>
              <a:t>We believe that all religions are basically the same… They all believe in love and goodness. They only differ on matters of creation, sin, heaven, hell, God, and salvation…</a:t>
            </a:r>
          </a:p>
        </p:txBody>
      </p:sp>
    </p:spTree>
    <p:extLst>
      <p:ext uri="{BB962C8B-B14F-4D97-AF65-F5344CB8AC3E}">
        <p14:creationId xmlns:p14="http://schemas.microsoft.com/office/powerpoint/2010/main" val="791588634"/>
      </p:ext>
    </p:extLst>
  </p:cSld>
  <p:clrMapOvr>
    <a:masterClrMapping/>
  </p:clrMapOvr>
  <p:transition spd="med"/>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65931" y="243075"/>
            <a:ext cx="11600767" cy="6617581"/>
          </a:xfrm>
          <a:prstGeom prst="rect">
            <a:avLst/>
          </a:prstGeom>
        </p:spPr>
        <p:txBody>
          <a:bodyPr wrap="square">
            <a:spAutoFit/>
          </a:bodyPr>
          <a:lstStyle/>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0000FF"/>
                </a:solidFill>
                <a:effectLst/>
                <a:uLnTx/>
                <a:uFillTx/>
                <a:latin typeface="Xyngia"/>
                <a:ea typeface="Helvetica Neue Medium"/>
                <a:cs typeface="Xyngia"/>
              </a:rPr>
              <a:t>Turner’s </a:t>
            </a:r>
            <a:r>
              <a:rPr kumimoji="0" lang="en-US" sz="3733" b="0" i="1" u="none" strike="noStrike" kern="1200" cap="none" spc="0" normalizeH="0" baseline="0" noProof="0" dirty="0">
                <a:ln>
                  <a:noFill/>
                </a:ln>
                <a:solidFill>
                  <a:srgbClr val="0000FF"/>
                </a:solidFill>
                <a:effectLst/>
                <a:uLnTx/>
                <a:uFillTx/>
                <a:latin typeface="Xyngia"/>
                <a:ea typeface="Helvetica Neue Medium"/>
                <a:cs typeface="Xyngia"/>
              </a:rPr>
              <a:t>Creed</a:t>
            </a:r>
            <a:endParaRPr kumimoji="0" lang="en-US" sz="3733" b="0" i="0" u="none" strike="noStrike" kern="1200" cap="none" spc="0" normalizeH="0" baseline="0" noProof="0" dirty="0">
              <a:ln>
                <a:noFill/>
              </a:ln>
              <a:solidFill>
                <a:srgbClr val="0000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prstClr val="black"/>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Xyngia"/>
                <a:ea typeface="Helvetica Neue Medium"/>
                <a:cs typeface="Xyngia"/>
              </a:rPr>
              <a:t>… We believe everything is OK as long as you don’t hurt anyone, to the best of your definition of hurt…</a:t>
            </a: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prstClr val="black"/>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Xyngia"/>
                <a:ea typeface="Helvetica Neue Medium"/>
                <a:cs typeface="Xyngia"/>
              </a:rPr>
              <a:t>We believe in sex before, during, and after marriage… adultery is fun… sodomy’s OK. We believe that taboos are taboo.</a:t>
            </a: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prstClr val="black"/>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Xyngia"/>
                <a:ea typeface="Helvetica Neue Medium"/>
                <a:cs typeface="Xyngia"/>
              </a:rPr>
              <a:t>We believe that everything is getting better despite evidence to the contrary. The evidence must be investigated—and you can prove anything with evidence…</a:t>
            </a:r>
            <a:br>
              <a:rPr kumimoji="0" lang="en-US" sz="2667" b="0" i="0" u="none" strike="noStrike" kern="1200" cap="none" spc="0" normalizeH="0" baseline="0" noProof="0" dirty="0">
                <a:ln>
                  <a:noFill/>
                </a:ln>
                <a:solidFill>
                  <a:srgbClr val="FFFFFF"/>
                </a:solidFill>
                <a:effectLst/>
                <a:uLnTx/>
                <a:uFillTx/>
                <a:latin typeface="Xyngia"/>
                <a:ea typeface="Helvetica Neue Medium"/>
                <a:cs typeface="Xyngia"/>
              </a:rPr>
            </a:br>
            <a:endParaRPr kumimoji="0" lang="en-US" sz="1467"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533" b="0" i="0" u="none" strike="noStrike" kern="1200" cap="none" spc="0" normalizeH="0" baseline="0" noProof="0" dirty="0">
                <a:ln>
                  <a:noFill/>
                </a:ln>
                <a:solidFill>
                  <a:srgbClr val="FFFFFF"/>
                </a:solidFill>
                <a:effectLst/>
                <a:uLnTx/>
                <a:uFillTx/>
                <a:latin typeface="Xyngia"/>
                <a:ea typeface="Helvetica Neue Medium"/>
                <a:cs typeface="Xyngia"/>
              </a:rPr>
              <a:t>Jesus was a good man just like Buddha, Mohammed, and ourselves. He was a good moral teacher, although we think his good morals were bad. </a:t>
            </a: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533" b="0" i="0" u="none" strike="noStrike" kern="1200" cap="none" spc="0" normalizeH="0" baseline="0" noProof="0" dirty="0">
                <a:ln>
                  <a:noFill/>
                </a:ln>
                <a:solidFill>
                  <a:srgbClr val="FFFFFF"/>
                </a:solidFill>
                <a:effectLst/>
                <a:uLnTx/>
                <a:uFillTx/>
                <a:latin typeface="Xyngia"/>
                <a:ea typeface="Helvetica Neue Medium"/>
                <a:cs typeface="Xyngia"/>
              </a:rPr>
              <a:t>We believe that all religions are basically the same… They all believe in love and goodness. They only differ on matters of creation, sin, heaven, hell, God, and salvation…</a:t>
            </a:r>
          </a:p>
        </p:txBody>
      </p:sp>
    </p:spTree>
    <p:extLst>
      <p:ext uri="{BB962C8B-B14F-4D97-AF65-F5344CB8AC3E}">
        <p14:creationId xmlns:p14="http://schemas.microsoft.com/office/powerpoint/2010/main" val="23982735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9426" name="Picture 2" descr="http://heraldoflight.files.wordpress.com/2008/09/1348340025_0b787a4245.jpg"/>
          <p:cNvPicPr>
            <a:picLocks noChangeAspect="1" noChangeArrowheads="1"/>
          </p:cNvPicPr>
          <p:nvPr/>
        </p:nvPicPr>
        <p:blipFill>
          <a:blip r:embed="rId2" cstate="print"/>
          <a:srcRect/>
          <a:stretch>
            <a:fillRect/>
          </a:stretch>
        </p:blipFill>
        <p:spPr bwMode="auto">
          <a:xfrm>
            <a:off x="792365" y="442452"/>
            <a:ext cx="10526737" cy="5921289"/>
          </a:xfrm>
          <a:prstGeom prst="rect">
            <a:avLst/>
          </a:prstGeom>
          <a:noFill/>
        </p:spPr>
      </p:pic>
    </p:spTree>
    <p:extLst>
      <p:ext uri="{BB962C8B-B14F-4D97-AF65-F5344CB8AC3E}">
        <p14:creationId xmlns:p14="http://schemas.microsoft.com/office/powerpoint/2010/main" val="1839389275"/>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65931" y="243075"/>
            <a:ext cx="11600767" cy="6617581"/>
          </a:xfrm>
          <a:prstGeom prst="rect">
            <a:avLst/>
          </a:prstGeom>
        </p:spPr>
        <p:txBody>
          <a:bodyPr wrap="square">
            <a:spAutoFit/>
          </a:bodyPr>
          <a:lstStyle/>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0000FF"/>
                </a:solidFill>
                <a:effectLst/>
                <a:uLnTx/>
                <a:uFillTx/>
                <a:latin typeface="Xyngia"/>
                <a:ea typeface="Helvetica Neue Medium"/>
                <a:cs typeface="Xyngia"/>
              </a:rPr>
              <a:t>Turner’s </a:t>
            </a:r>
            <a:r>
              <a:rPr kumimoji="0" lang="en-US" sz="3733" b="0" i="1" u="none" strike="noStrike" kern="1200" cap="none" spc="0" normalizeH="0" baseline="0" noProof="0" dirty="0">
                <a:ln>
                  <a:noFill/>
                </a:ln>
                <a:solidFill>
                  <a:srgbClr val="0000FF"/>
                </a:solidFill>
                <a:effectLst/>
                <a:uLnTx/>
                <a:uFillTx/>
                <a:latin typeface="Xyngia"/>
                <a:ea typeface="Helvetica Neue Medium"/>
                <a:cs typeface="Xyngia"/>
              </a:rPr>
              <a:t>Creed</a:t>
            </a:r>
            <a:endParaRPr kumimoji="0" lang="en-US" sz="3733" b="0" i="0" u="none" strike="noStrike" kern="1200" cap="none" spc="0" normalizeH="0" baseline="0" noProof="0" dirty="0">
              <a:ln>
                <a:noFill/>
              </a:ln>
              <a:solidFill>
                <a:srgbClr val="0000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prstClr val="black"/>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Xyngia"/>
                <a:ea typeface="Helvetica Neue Medium"/>
                <a:cs typeface="Xyngia"/>
              </a:rPr>
              <a:t>… We believe everything is OK as long as you don’t hurt anyone, to the best of your definition of hurt…</a:t>
            </a: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prstClr val="black"/>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Xyngia"/>
                <a:ea typeface="Helvetica Neue Medium"/>
                <a:cs typeface="Xyngia"/>
              </a:rPr>
              <a:t>We believe in sex before, during, and after marriage… adultery is fun… sodomy’s OK. We believe that taboos are taboo.</a:t>
            </a: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prstClr val="black"/>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Xyngia"/>
                <a:ea typeface="Helvetica Neue Medium"/>
                <a:cs typeface="Xyngia"/>
              </a:rPr>
              <a:t>We believe that everything is getting better despite evidence to the contrary. The evidence must be investigated—and you can prove anything with evidence…</a:t>
            </a:r>
            <a:br>
              <a:rPr kumimoji="0" lang="en-US" sz="2667" b="0" i="0" u="none" strike="noStrike" kern="1200" cap="none" spc="0" normalizeH="0" baseline="0" noProof="0" dirty="0">
                <a:ln>
                  <a:noFill/>
                </a:ln>
                <a:solidFill>
                  <a:prstClr val="black"/>
                </a:solidFill>
                <a:effectLst/>
                <a:uLnTx/>
                <a:uFillTx/>
                <a:latin typeface="Xyngia"/>
                <a:ea typeface="Helvetica Neue Medium"/>
                <a:cs typeface="Xyngia"/>
              </a:rPr>
            </a:br>
            <a:endParaRPr kumimoji="0" lang="en-US" sz="1467" b="0" i="0" u="none" strike="noStrike" kern="1200" cap="none" spc="0" normalizeH="0" baseline="0" noProof="0" dirty="0">
              <a:ln>
                <a:noFill/>
              </a:ln>
              <a:solidFill>
                <a:prstClr val="black"/>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533" b="0" i="0" u="none" strike="noStrike" kern="1200" cap="none" spc="0" normalizeH="0" baseline="0" noProof="0" dirty="0">
                <a:ln>
                  <a:noFill/>
                </a:ln>
                <a:solidFill>
                  <a:prstClr val="black"/>
                </a:solidFill>
                <a:effectLst/>
                <a:uLnTx/>
                <a:uFillTx/>
                <a:latin typeface="Xyngia"/>
                <a:ea typeface="Helvetica Neue Medium"/>
                <a:cs typeface="Xyngia"/>
              </a:rPr>
              <a:t>Jesus was a good man just like Buddha, Mohammed, and ourselves. He was a good moral teacher, although we think his good morals were bad. </a:t>
            </a:r>
            <a:endParaRPr kumimoji="0" lang="en-US" sz="2533"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533" b="0" i="0" u="none" strike="noStrike" kern="1200" cap="none" spc="0" normalizeH="0" baseline="0" noProof="0" dirty="0">
                <a:ln>
                  <a:noFill/>
                </a:ln>
                <a:solidFill>
                  <a:srgbClr val="FFFFFF"/>
                </a:solidFill>
                <a:effectLst/>
                <a:uLnTx/>
                <a:uFillTx/>
                <a:latin typeface="Xyngia"/>
                <a:ea typeface="Helvetica Neue Medium"/>
                <a:cs typeface="Xyngia"/>
              </a:rPr>
              <a:t>We believe that all religions are basically the same… They all believe in love and goodness. They only differ on matters of creation, sin, heaven, hell, God, and salvation…</a:t>
            </a:r>
          </a:p>
        </p:txBody>
      </p:sp>
    </p:spTree>
    <p:extLst>
      <p:ext uri="{BB962C8B-B14F-4D97-AF65-F5344CB8AC3E}">
        <p14:creationId xmlns:p14="http://schemas.microsoft.com/office/powerpoint/2010/main" val="1049460984"/>
      </p:ext>
    </p:extLst>
  </p:cSld>
  <p:clrMapOvr>
    <a:masterClrMapping/>
  </p:clrMapOvr>
  <p:transition spd="med"/>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65931" y="243075"/>
            <a:ext cx="11600767" cy="6617581"/>
          </a:xfrm>
          <a:prstGeom prst="rect">
            <a:avLst/>
          </a:prstGeom>
        </p:spPr>
        <p:txBody>
          <a:bodyPr wrap="square">
            <a:spAutoFit/>
          </a:bodyPr>
          <a:lstStyle/>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0000FF"/>
                </a:solidFill>
                <a:effectLst/>
                <a:uLnTx/>
                <a:uFillTx/>
                <a:latin typeface="Xyngia"/>
                <a:ea typeface="Helvetica Neue Medium"/>
                <a:cs typeface="Xyngia"/>
              </a:rPr>
              <a:t>Turner’s </a:t>
            </a:r>
            <a:r>
              <a:rPr kumimoji="0" lang="en-US" sz="3733" b="0" i="1" u="none" strike="noStrike" kern="1200" cap="none" spc="0" normalizeH="0" baseline="0" noProof="0" dirty="0">
                <a:ln>
                  <a:noFill/>
                </a:ln>
                <a:solidFill>
                  <a:srgbClr val="0000FF"/>
                </a:solidFill>
                <a:effectLst/>
                <a:uLnTx/>
                <a:uFillTx/>
                <a:latin typeface="Xyngia"/>
                <a:ea typeface="Helvetica Neue Medium"/>
                <a:cs typeface="Xyngia"/>
              </a:rPr>
              <a:t>Creed</a:t>
            </a:r>
            <a:endParaRPr kumimoji="0" lang="en-US" sz="3733" b="0" i="0" u="none" strike="noStrike" kern="1200" cap="none" spc="0" normalizeH="0" baseline="0" noProof="0" dirty="0">
              <a:ln>
                <a:noFill/>
              </a:ln>
              <a:solidFill>
                <a:srgbClr val="0000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prstClr val="black"/>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Xyngia"/>
                <a:ea typeface="Helvetica Neue Medium"/>
                <a:cs typeface="Xyngia"/>
              </a:rPr>
              <a:t>… We believe everything is OK as long as you don’t hurt anyone, to the best of your definition of hurt…</a:t>
            </a: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prstClr val="black"/>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Xyngia"/>
                <a:ea typeface="Helvetica Neue Medium"/>
                <a:cs typeface="Xyngia"/>
              </a:rPr>
              <a:t>We believe in sex before, during, and after marriage… adultery is fun… sodomy’s OK. We believe that taboos are taboo.</a:t>
            </a: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prstClr val="black"/>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Xyngia"/>
                <a:ea typeface="Helvetica Neue Medium"/>
                <a:cs typeface="Xyngia"/>
              </a:rPr>
              <a:t>We believe that everything is getting better despite evidence to the contrary. The evidence must be investigated—and you can prove anything with evidence…</a:t>
            </a:r>
            <a:br>
              <a:rPr kumimoji="0" lang="en-US" sz="2667" b="0" i="0" u="none" strike="noStrike" kern="1200" cap="none" spc="0" normalizeH="0" baseline="0" noProof="0" dirty="0">
                <a:ln>
                  <a:noFill/>
                </a:ln>
                <a:solidFill>
                  <a:prstClr val="black"/>
                </a:solidFill>
                <a:effectLst/>
                <a:uLnTx/>
                <a:uFillTx/>
                <a:latin typeface="Xyngia"/>
                <a:ea typeface="Helvetica Neue Medium"/>
                <a:cs typeface="Xyngia"/>
              </a:rPr>
            </a:br>
            <a:endParaRPr kumimoji="0" lang="en-US" sz="1467" b="0" i="0" u="none" strike="noStrike" kern="1200" cap="none" spc="0" normalizeH="0" baseline="0" noProof="0" dirty="0">
              <a:ln>
                <a:noFill/>
              </a:ln>
              <a:solidFill>
                <a:prstClr val="black"/>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533" b="0" i="0" u="none" strike="noStrike" kern="1200" cap="none" spc="0" normalizeH="0" baseline="0" noProof="0" dirty="0">
                <a:ln>
                  <a:noFill/>
                </a:ln>
                <a:solidFill>
                  <a:prstClr val="black"/>
                </a:solidFill>
                <a:effectLst/>
                <a:uLnTx/>
                <a:uFillTx/>
                <a:latin typeface="Xyngia"/>
                <a:ea typeface="Helvetica Neue Medium"/>
                <a:cs typeface="Xyngia"/>
              </a:rPr>
              <a:t>Jesus was a good man just like Buddha, Mohammed, and ourselves. He was a good moral teacher, although we think his good morals were bad. </a:t>
            </a: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prstClr val="black"/>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533" b="0" i="0" u="none" strike="noStrike" kern="1200" cap="none" spc="0" normalizeH="0" baseline="0" noProof="0" dirty="0">
                <a:ln>
                  <a:noFill/>
                </a:ln>
                <a:solidFill>
                  <a:prstClr val="black"/>
                </a:solidFill>
                <a:effectLst/>
                <a:uLnTx/>
                <a:uFillTx/>
                <a:latin typeface="Xyngia"/>
                <a:ea typeface="Helvetica Neue Medium"/>
                <a:cs typeface="Xyngia"/>
              </a:rPr>
              <a:t>We believe that all religions are basically the same… They all believe in love and goodness. They only differ on matters of creation, sin, heaven, hell, God, and salvation…</a:t>
            </a:r>
          </a:p>
        </p:txBody>
      </p:sp>
    </p:spTree>
    <p:extLst>
      <p:ext uri="{BB962C8B-B14F-4D97-AF65-F5344CB8AC3E}">
        <p14:creationId xmlns:p14="http://schemas.microsoft.com/office/powerpoint/2010/main" val="3352320144"/>
      </p:ext>
    </p:extLst>
  </p:cSld>
  <p:clrMapOvr>
    <a:masterClrMapping/>
  </p:clrMapOvr>
  <p:transition spd="med"/>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531762" y="886887"/>
            <a:ext cx="10593221" cy="5283049"/>
          </a:xfrm>
          <a:prstGeom prst="rect">
            <a:avLst/>
          </a:prstGeom>
        </p:spPr>
        <p:txBody>
          <a:bodyPr wrap="square">
            <a:spAutoFit/>
          </a:bodyPr>
          <a:lstStyle/>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Xyngia"/>
                <a:ea typeface="Helvetica Neue Medium"/>
                <a:cs typeface="Xyngia"/>
              </a:rPr>
              <a:t>We believe that humans are essentially good. It’s only their behavior that lets them down. This is the fault of society. Society is the fault of conditions. Conditions are the fault of society.</a:t>
            </a:r>
            <a:endParaRPr kumimoji="0" lang="en-US" sz="2933"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FFFFFF"/>
                </a:solidFill>
                <a:effectLst/>
                <a:uLnTx/>
                <a:uFillTx/>
                <a:latin typeface="Xyngia"/>
                <a:ea typeface="Helvetica Neue Medium"/>
                <a:cs typeface="Xyngia"/>
              </a:rPr>
              <a:t>	</a:t>
            </a: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srgbClr val="FFFFFF"/>
                </a:solidFill>
                <a:effectLst/>
                <a:uLnTx/>
                <a:uFillTx/>
                <a:latin typeface="Xyngia"/>
                <a:ea typeface="Helvetica Neue Medium"/>
                <a:cs typeface="Xyngia"/>
              </a:rPr>
              <a:t>We believe that everyone must find the truth that is right for them. Reality will adapt accordingly. The universe will readjust. History will alter.</a:t>
            </a: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srgbClr val="FFFFFF"/>
                </a:solidFill>
                <a:effectLst/>
                <a:uLnTx/>
                <a:uFillTx/>
                <a:latin typeface="Xyngia"/>
                <a:ea typeface="Helvetica Neue Medium"/>
                <a:cs typeface="Xyngia"/>
              </a:rPr>
              <a:t>We believe that there is no absolute truth—excepting the truth that there is no absolute truth.</a:t>
            </a: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srgbClr val="FFFFFF"/>
                </a:solidFill>
                <a:effectLst/>
                <a:uLnTx/>
                <a:uFillTx/>
                <a:latin typeface="Xyngia"/>
                <a:ea typeface="Helvetica Neue Medium"/>
                <a:cs typeface="Xyngia"/>
              </a:rPr>
              <a:t>We believe in the rejection of creeds.</a:t>
            </a:r>
          </a:p>
        </p:txBody>
      </p:sp>
    </p:spTree>
    <p:extLst>
      <p:ext uri="{BB962C8B-B14F-4D97-AF65-F5344CB8AC3E}">
        <p14:creationId xmlns:p14="http://schemas.microsoft.com/office/powerpoint/2010/main" val="2538079074"/>
      </p:ext>
    </p:extLst>
  </p:cSld>
  <p:clrMapOvr>
    <a:masterClrMapping/>
  </p:clrMapOvr>
  <p:transition spd="med"/>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531762" y="886887"/>
            <a:ext cx="10593221" cy="5283049"/>
          </a:xfrm>
          <a:prstGeom prst="rect">
            <a:avLst/>
          </a:prstGeom>
        </p:spPr>
        <p:txBody>
          <a:bodyPr wrap="square">
            <a:spAutoFit/>
          </a:bodyPr>
          <a:lstStyle/>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Xyngia"/>
                <a:ea typeface="Helvetica Neue Medium"/>
                <a:cs typeface="Xyngia"/>
              </a:rPr>
              <a:t>We believe that humans are essentially good. It’s only their behavior that lets them down. This is the fault of society. Society is the fault of conditions. Conditions are the fault of society.</a:t>
            </a: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Xyngia"/>
                <a:ea typeface="Helvetica Neue Medium"/>
                <a:cs typeface="Xyngia"/>
              </a:rPr>
              <a:t>	</a:t>
            </a: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Xyngia"/>
                <a:ea typeface="Helvetica Neue Medium"/>
                <a:cs typeface="Xyngia"/>
              </a:rPr>
              <a:t>We believe that everyone must find the truth that is right for them. Reality will adapt accordingly. The universe will readjust. History will alter.</a:t>
            </a:r>
            <a:endParaRPr kumimoji="0" lang="en-US" sz="2933"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srgbClr val="FFFFFF"/>
                </a:solidFill>
                <a:effectLst/>
                <a:uLnTx/>
                <a:uFillTx/>
                <a:latin typeface="Xyngia"/>
                <a:ea typeface="Helvetica Neue Medium"/>
                <a:cs typeface="Xyngia"/>
              </a:rPr>
              <a:t>We believe that there is no absolute truth—excepting the truth that there is no absolute truth.</a:t>
            </a: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srgbClr val="FFFFFF"/>
                </a:solidFill>
                <a:effectLst/>
                <a:uLnTx/>
                <a:uFillTx/>
                <a:latin typeface="Xyngia"/>
                <a:ea typeface="Helvetica Neue Medium"/>
                <a:cs typeface="Xyngia"/>
              </a:rPr>
              <a:t>We believe in the rejection of creeds.</a:t>
            </a:r>
          </a:p>
        </p:txBody>
      </p:sp>
    </p:spTree>
    <p:extLst>
      <p:ext uri="{BB962C8B-B14F-4D97-AF65-F5344CB8AC3E}">
        <p14:creationId xmlns:p14="http://schemas.microsoft.com/office/powerpoint/2010/main" val="2231222595"/>
      </p:ext>
    </p:extLst>
  </p:cSld>
  <p:clrMapOvr>
    <a:masterClrMapping/>
  </p:clrMapOvr>
  <p:transition spd="med"/>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531762" y="886887"/>
            <a:ext cx="10593221" cy="5283049"/>
          </a:xfrm>
          <a:prstGeom prst="rect">
            <a:avLst/>
          </a:prstGeom>
        </p:spPr>
        <p:txBody>
          <a:bodyPr wrap="square">
            <a:spAutoFit/>
          </a:bodyPr>
          <a:lstStyle/>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Xyngia"/>
                <a:ea typeface="Helvetica Neue Medium"/>
                <a:cs typeface="Xyngia"/>
              </a:rPr>
              <a:t>We believe that humans are essentially good. It’s only their behavior that lets them down. This is the fault of society. Society is the fault of conditions. Conditions are the fault of society.</a:t>
            </a: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Xyngia"/>
                <a:ea typeface="Helvetica Neue Medium"/>
                <a:cs typeface="Xyngia"/>
              </a:rPr>
              <a:t>	</a:t>
            </a: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Xyngia"/>
                <a:ea typeface="Helvetica Neue Medium"/>
                <a:cs typeface="Xyngia"/>
              </a:rPr>
              <a:t>We believe that everyone must find the truth that is right for them. Reality will adapt accordingly. The universe will readjust. History will alter.</a:t>
            </a: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prstClr val="black"/>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black"/>
                </a:solidFill>
                <a:effectLst/>
                <a:uLnTx/>
                <a:uFillTx/>
                <a:latin typeface="Xyngia"/>
                <a:ea typeface="Helvetica Neue Medium"/>
                <a:cs typeface="Xyngia"/>
              </a:rPr>
              <a:t>We believe that there is no absolute truth—excepting the truth that there is no absolute truth.</a:t>
            </a:r>
            <a:endParaRPr kumimoji="0" lang="en-US" sz="2933"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FFFFFF"/>
              </a:solidFill>
              <a:effectLst/>
              <a:uLnTx/>
              <a:uFillTx/>
              <a:latin typeface="Xyngia"/>
              <a:ea typeface="Helvetica Neue Medium"/>
              <a:cs typeface="Xyngia"/>
            </a:endParaRPr>
          </a:p>
          <a:p>
            <a:pPr marL="0" marR="0" lvl="0" indent="0" algn="l" defTabSz="609459"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srgbClr val="FFFFFF"/>
                </a:solidFill>
                <a:effectLst/>
                <a:uLnTx/>
                <a:uFillTx/>
                <a:latin typeface="Xyngia"/>
                <a:ea typeface="Helvetica Neue Medium"/>
                <a:cs typeface="Xyngia"/>
              </a:rPr>
              <a:t>We believe in the rejection of creeds.</a:t>
            </a:r>
          </a:p>
        </p:txBody>
      </p:sp>
    </p:spTree>
    <p:extLst>
      <p:ext uri="{BB962C8B-B14F-4D97-AF65-F5344CB8AC3E}">
        <p14:creationId xmlns:p14="http://schemas.microsoft.com/office/powerpoint/2010/main" val="335369156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dirty="0">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marL="609466" lvl="1" indent="0" eaLnBrk="1" hangingPunct="1">
              <a:lnSpc>
                <a:spcPct val="90000"/>
              </a:lnSpc>
              <a:buNone/>
            </a:pPr>
            <a:endParaRPr lang="en-US" sz="4533" b="1" dirty="0">
              <a:solidFill>
                <a:schemeClr val="bg1"/>
              </a:solidFill>
            </a:endParaRPr>
          </a:p>
        </p:txBody>
      </p:sp>
      <p:sp>
        <p:nvSpPr>
          <p:cNvPr id="4" name="Rectangle 3">
            <a:extLst>
              <a:ext uri="{FF2B5EF4-FFF2-40B4-BE49-F238E27FC236}">
                <a16:creationId xmlns:a16="http://schemas.microsoft.com/office/drawing/2014/main" id="{9D2FD752-236F-4848-B9A0-2BFADEA28858}"/>
              </a:ext>
            </a:extLst>
          </p:cNvPr>
          <p:cNvSpPr/>
          <p:nvPr/>
        </p:nvSpPr>
        <p:spPr>
          <a:xfrm>
            <a:off x="3236201" y="3182781"/>
            <a:ext cx="5662640" cy="461665"/>
          </a:xfrm>
          <a:prstGeom prst="rect">
            <a:avLst/>
          </a:prstGeom>
        </p:spPr>
        <p:txBody>
          <a:bodyPr wrap="none">
            <a:spAutoFit/>
          </a:bodyPr>
          <a:lstStyle/>
          <a:p>
            <a:pPr defTabSz="609585"/>
            <a:r>
              <a:rPr lang="en-US" sz="2400" dirty="0">
                <a:solidFill>
                  <a:srgbClr val="000000"/>
                </a:solidFill>
                <a:latin typeface="Times New Roman"/>
                <a:cs typeface="Arial"/>
              </a:rPr>
              <a:t>PAUL COPAN &lt;</a:t>
            </a:r>
            <a:r>
              <a:rPr lang="en-US" sz="2400" dirty="0" err="1">
                <a:solidFill>
                  <a:srgbClr val="000000"/>
                </a:solidFill>
                <a:latin typeface="Times New Roman"/>
                <a:cs typeface="Arial"/>
              </a:rPr>
              <a:t>PAUL_COPAN@pba.edu</a:t>
            </a:r>
            <a:r>
              <a:rPr lang="en-US" sz="2400" dirty="0">
                <a:solidFill>
                  <a:srgbClr val="000000"/>
                </a:solidFill>
                <a:latin typeface="Times New Roman"/>
                <a:cs typeface="Arial"/>
              </a:rPr>
              <a:t>&gt;</a:t>
            </a:r>
          </a:p>
        </p:txBody>
      </p:sp>
      <p:pic>
        <p:nvPicPr>
          <p:cNvPr id="6" name="Picture 5">
            <a:extLst>
              <a:ext uri="{FF2B5EF4-FFF2-40B4-BE49-F238E27FC236}">
                <a16:creationId xmlns:a16="http://schemas.microsoft.com/office/drawing/2014/main" id="{1AAA5DD9-A0E5-F948-B2AF-284236B7B4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910762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271362" name="Picture 2" descr="lectur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88517" y="358865"/>
            <a:ext cx="5527507" cy="5960819"/>
          </a:xfrm>
          <a:prstGeom prst="rect">
            <a:avLst/>
          </a:prstGeom>
          <a:noFill/>
          <a:ln w="9525">
            <a:noFill/>
            <a:miter lim="800000"/>
            <a:headEnd/>
            <a:tailEnd/>
          </a:ln>
        </p:spPr>
      </p:pic>
    </p:spTree>
    <p:extLst>
      <p:ext uri="{BB962C8B-B14F-4D97-AF65-F5344CB8AC3E}">
        <p14:creationId xmlns:p14="http://schemas.microsoft.com/office/powerpoint/2010/main" val="158662024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dirty="0">
              <a:solidFill>
                <a:schemeClr val="bg1"/>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056533" cy="6858000"/>
          </a:xfrm>
          <a:prstGeom prst="rect">
            <a:avLst/>
          </a:prstGeom>
        </p:spPr>
      </p:pic>
    </p:spTree>
    <p:extLst>
      <p:ext uri="{BB962C8B-B14F-4D97-AF65-F5344CB8AC3E}">
        <p14:creationId xmlns:p14="http://schemas.microsoft.com/office/powerpoint/2010/main" val="271185236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43360" y="723911"/>
            <a:ext cx="10056928" cy="4154984"/>
          </a:xfrm>
          <a:prstGeom prst="rect">
            <a:avLst/>
          </a:prstGeom>
        </p:spPr>
        <p:txBody>
          <a:bodyPr wrap="square">
            <a:spAutoFit/>
          </a:bodyPr>
          <a:lstStyle/>
          <a:p>
            <a:pPr defTabSz="609459"/>
            <a:r>
              <a:rPr lang="en-US" sz="4400" dirty="0">
                <a:solidFill>
                  <a:prstClr val="black"/>
                </a:solidFill>
                <a:latin typeface="Calibri"/>
                <a:ea typeface="Helvetica Neue Medium"/>
                <a:cs typeface="Helvetica Neue Medium"/>
              </a:rPr>
              <a:t>PM is </a:t>
            </a:r>
            <a:r>
              <a:rPr lang="en-US" sz="4400" i="1" dirty="0">
                <a:solidFill>
                  <a:prstClr val="black"/>
                </a:solidFill>
                <a:latin typeface="Calibri"/>
                <a:ea typeface="Helvetica Neue Medium"/>
                <a:cs typeface="Helvetica Neue Medium"/>
              </a:rPr>
              <a:t>the</a:t>
            </a:r>
            <a:r>
              <a:rPr lang="en-US" sz="4400" dirty="0">
                <a:solidFill>
                  <a:prstClr val="black"/>
                </a:solidFill>
                <a:latin typeface="Calibri"/>
                <a:ea typeface="Helvetica Neue Medium"/>
                <a:cs typeface="Helvetica Neue Medium"/>
              </a:rPr>
              <a:t> dominant philosophy of our age:</a:t>
            </a:r>
          </a:p>
          <a:p>
            <a:pPr marL="609459" lvl="1" defTabSz="609459"/>
            <a:endParaRPr lang="en-US" sz="4400" dirty="0">
              <a:solidFill>
                <a:srgbClr val="0000FF"/>
              </a:solidFill>
              <a:latin typeface="Calibri"/>
              <a:ea typeface="Helvetica Neue Medium"/>
              <a:cs typeface="Helvetica Neue Medium"/>
            </a:endParaRPr>
          </a:p>
          <a:p>
            <a:pPr defTabSz="609459"/>
            <a:r>
              <a:rPr lang="en-US" sz="4400" dirty="0">
                <a:solidFill>
                  <a:srgbClr val="0000FF"/>
                </a:solidFill>
                <a:latin typeface="Calibri"/>
                <a:ea typeface="Helvetica Neue Medium"/>
                <a:cs typeface="Helvetica Neue Medium"/>
              </a:rPr>
              <a:t>Universities		Film			Television</a:t>
            </a:r>
          </a:p>
          <a:p>
            <a:pPr defTabSz="609459"/>
            <a:r>
              <a:rPr lang="en-US" sz="4400" dirty="0">
                <a:solidFill>
                  <a:srgbClr val="0000FF"/>
                </a:solidFill>
                <a:latin typeface="Calibri"/>
                <a:ea typeface="Helvetica Neue Medium"/>
                <a:cs typeface="Helvetica Neue Medium"/>
              </a:rPr>
              <a:t>Literature			Music		Advertising		</a:t>
            </a:r>
          </a:p>
          <a:p>
            <a:pPr defTabSz="609459"/>
            <a:r>
              <a:rPr lang="en-US" sz="4400" dirty="0">
                <a:solidFill>
                  <a:srgbClr val="0000FF"/>
                </a:solidFill>
                <a:latin typeface="Calibri"/>
                <a:ea typeface="Helvetica Neue Medium"/>
                <a:cs typeface="Helvetica Neue Medium"/>
              </a:rPr>
              <a:t>Jurisprudence	Schools		Government</a:t>
            </a:r>
          </a:p>
          <a:p>
            <a:pPr defTabSz="609459"/>
            <a:r>
              <a:rPr lang="en-US" sz="4400" dirty="0">
                <a:solidFill>
                  <a:srgbClr val="0000FF"/>
                </a:solidFill>
                <a:latin typeface="Calibri"/>
                <a:ea typeface="Helvetica Neue Medium"/>
                <a:cs typeface="Helvetica Neue Medium"/>
              </a:rPr>
              <a:t>Seminaries		Sculpture	Churches</a:t>
            </a:r>
          </a:p>
        </p:txBody>
      </p:sp>
      <p:sp>
        <p:nvSpPr>
          <p:cNvPr id="2" name="Picture Placeholder 1"/>
          <p:cNvSpPr>
            <a:spLocks noGrp="1"/>
          </p:cNvSpPr>
          <p:nvPr>
            <p:ph type="pic" idx="13"/>
          </p:nvPr>
        </p:nvSpPr>
        <p:spPr/>
      </p:sp>
    </p:spTree>
    <p:extLst>
      <p:ext uri="{BB962C8B-B14F-4D97-AF65-F5344CB8AC3E}">
        <p14:creationId xmlns:p14="http://schemas.microsoft.com/office/powerpoint/2010/main" val="55977509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43383" y="417239"/>
            <a:ext cx="10903623" cy="1261884"/>
          </a:xfrm>
          <a:prstGeom prst="rect">
            <a:avLst/>
          </a:prstGeom>
        </p:spPr>
        <p:txBody>
          <a:bodyPr wrap="square">
            <a:spAutoFit/>
          </a:bodyPr>
          <a:lstStyle/>
          <a:p>
            <a:pPr algn="ctr" defTabSz="1218930"/>
            <a:r>
              <a:rPr lang="en-US" sz="4400" b="1" dirty="0">
                <a:solidFill>
                  <a:prstClr val="black"/>
                </a:solidFill>
                <a:latin typeface="Xyngia"/>
                <a:ea typeface="Helvetica Neue Medium"/>
                <a:cs typeface="Xyngia"/>
              </a:rPr>
              <a:t>PM = reaction to modernism.</a:t>
            </a:r>
          </a:p>
          <a:p>
            <a:pPr defTabSz="1218930"/>
            <a:endParaRPr lang="en-US" sz="3200" dirty="0">
              <a:solidFill>
                <a:prstClr val="black"/>
              </a:solidFill>
              <a:latin typeface="Xyngia"/>
              <a:ea typeface="Helvetica Neue Medium"/>
              <a:cs typeface="Xyngia"/>
            </a:endParaRPr>
          </a:p>
        </p:txBody>
      </p:sp>
    </p:spTree>
    <p:extLst>
      <p:ext uri="{BB962C8B-B14F-4D97-AF65-F5344CB8AC3E}">
        <p14:creationId xmlns:p14="http://schemas.microsoft.com/office/powerpoint/2010/main" val="45977381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43383" y="417239"/>
            <a:ext cx="10903623" cy="1754326"/>
          </a:xfrm>
          <a:prstGeom prst="rect">
            <a:avLst/>
          </a:prstGeom>
        </p:spPr>
        <p:txBody>
          <a:bodyPr wrap="square">
            <a:spAutoFit/>
          </a:bodyPr>
          <a:lstStyle/>
          <a:p>
            <a:pPr algn="ctr" defTabSz="1218930"/>
            <a:r>
              <a:rPr lang="en-US" sz="4400" b="1" dirty="0">
                <a:solidFill>
                  <a:prstClr val="black"/>
                </a:solidFill>
                <a:latin typeface="Xyngia"/>
                <a:ea typeface="Helvetica Neue Medium"/>
                <a:cs typeface="Xyngia"/>
              </a:rPr>
              <a:t>PM = reaction to modernism.</a:t>
            </a:r>
          </a:p>
          <a:p>
            <a:pPr defTabSz="1218930"/>
            <a:endParaRPr lang="en-US" sz="3200" dirty="0">
              <a:solidFill>
                <a:prstClr val="black"/>
              </a:solidFill>
              <a:latin typeface="Xyngia"/>
              <a:ea typeface="Helvetica Neue Medium"/>
              <a:cs typeface="Xyngia"/>
            </a:endParaRPr>
          </a:p>
          <a:p>
            <a:pPr marL="457178" indent="-457178" defTabSz="1218930">
              <a:buFont typeface="Wingdings" charset="2"/>
              <a:buChar char="Ø"/>
            </a:pPr>
            <a:r>
              <a:rPr lang="en-US" sz="3200" dirty="0">
                <a:solidFill>
                  <a:srgbClr val="000000"/>
                </a:solidFill>
                <a:latin typeface="Xyngia"/>
                <a:ea typeface="Helvetica Neue Medium"/>
                <a:cs typeface="Xyngia"/>
              </a:rPr>
              <a:t>19</a:t>
            </a:r>
            <a:r>
              <a:rPr lang="en-US" sz="3200" baseline="30000" dirty="0">
                <a:solidFill>
                  <a:srgbClr val="000000"/>
                </a:solidFill>
                <a:latin typeface="Xyngia"/>
                <a:ea typeface="Helvetica Neue Medium"/>
                <a:cs typeface="Xyngia"/>
              </a:rPr>
              <a:t>th</a:t>
            </a:r>
            <a:r>
              <a:rPr lang="en-US" sz="3200" dirty="0">
                <a:solidFill>
                  <a:srgbClr val="000000"/>
                </a:solidFill>
                <a:latin typeface="Xyngia"/>
                <a:ea typeface="Helvetica Neue Medium"/>
                <a:cs typeface="Xyngia"/>
              </a:rPr>
              <a:t> century optimism</a:t>
            </a:r>
            <a:endParaRPr lang="en-US" sz="3333" b="1" dirty="0">
              <a:solidFill>
                <a:srgbClr val="0000FF"/>
              </a:solidFill>
              <a:latin typeface="Xyngia"/>
              <a:ea typeface="Helvetica Neue Medium"/>
              <a:cs typeface="Xyngia"/>
            </a:endParaRPr>
          </a:p>
        </p:txBody>
      </p:sp>
    </p:spTree>
    <p:extLst>
      <p:ext uri="{BB962C8B-B14F-4D97-AF65-F5344CB8AC3E}">
        <p14:creationId xmlns:p14="http://schemas.microsoft.com/office/powerpoint/2010/main" val="219881542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43383" y="417240"/>
            <a:ext cx="10903623" cy="2739211"/>
          </a:xfrm>
          <a:prstGeom prst="rect">
            <a:avLst/>
          </a:prstGeom>
        </p:spPr>
        <p:txBody>
          <a:bodyPr wrap="square">
            <a:spAutoFit/>
          </a:bodyPr>
          <a:lstStyle/>
          <a:p>
            <a:pPr algn="ctr" defTabSz="1218930"/>
            <a:r>
              <a:rPr lang="en-US" sz="4400" b="1" dirty="0">
                <a:solidFill>
                  <a:prstClr val="black"/>
                </a:solidFill>
                <a:latin typeface="Xyngia"/>
                <a:ea typeface="Helvetica Neue Medium"/>
                <a:cs typeface="Xyngia"/>
              </a:rPr>
              <a:t>PM = reaction to modernism.</a:t>
            </a:r>
          </a:p>
          <a:p>
            <a:pPr defTabSz="1218930"/>
            <a:endParaRPr lang="en-US" sz="3200" dirty="0">
              <a:solidFill>
                <a:prstClr val="black"/>
              </a:solidFill>
              <a:latin typeface="Xyngia"/>
              <a:ea typeface="Helvetica Neue Medium"/>
              <a:cs typeface="Xyngia"/>
            </a:endParaRPr>
          </a:p>
          <a:p>
            <a:pPr marL="457178" indent="-457178" defTabSz="1218930">
              <a:buFont typeface="Wingdings" charset="2"/>
              <a:buChar char="Ø"/>
            </a:pPr>
            <a:r>
              <a:rPr lang="en-US" sz="3200" dirty="0">
                <a:solidFill>
                  <a:srgbClr val="000000"/>
                </a:solidFill>
                <a:latin typeface="Xyngia"/>
                <a:ea typeface="Helvetica Neue Medium"/>
                <a:cs typeface="Xyngia"/>
              </a:rPr>
              <a:t>19</a:t>
            </a:r>
            <a:r>
              <a:rPr lang="en-US" sz="3200" baseline="30000" dirty="0">
                <a:solidFill>
                  <a:srgbClr val="000000"/>
                </a:solidFill>
                <a:latin typeface="Xyngia"/>
                <a:ea typeface="Helvetica Neue Medium"/>
                <a:cs typeface="Xyngia"/>
              </a:rPr>
              <a:t>th</a:t>
            </a:r>
            <a:r>
              <a:rPr lang="en-US" sz="3200" dirty="0">
                <a:solidFill>
                  <a:srgbClr val="000000"/>
                </a:solidFill>
                <a:latin typeface="Xyngia"/>
                <a:ea typeface="Helvetica Neue Medium"/>
                <a:cs typeface="Xyngia"/>
              </a:rPr>
              <a:t> century optimism</a:t>
            </a:r>
          </a:p>
          <a:p>
            <a:pPr marL="457178" indent="-457178" defTabSz="1218930">
              <a:buFont typeface="Wingdings" charset="2"/>
              <a:buChar char="Ø"/>
            </a:pPr>
            <a:r>
              <a:rPr lang="en-US" sz="3200" dirty="0">
                <a:solidFill>
                  <a:prstClr val="black"/>
                </a:solidFill>
                <a:latin typeface="Xyngia"/>
                <a:ea typeface="Helvetica Neue Medium"/>
                <a:cs typeface="Xyngia"/>
              </a:rPr>
              <a:t>Cosmos as a machine, completely intelligible through science</a:t>
            </a:r>
            <a:endParaRPr lang="en-US" sz="3333" b="1" dirty="0">
              <a:solidFill>
                <a:srgbClr val="0000FF"/>
              </a:solidFill>
              <a:latin typeface="Xyngia"/>
              <a:ea typeface="Helvetica Neue Medium"/>
              <a:cs typeface="Xyngia"/>
            </a:endParaRPr>
          </a:p>
        </p:txBody>
      </p:sp>
    </p:spTree>
    <p:extLst>
      <p:ext uri="{BB962C8B-B14F-4D97-AF65-F5344CB8AC3E}">
        <p14:creationId xmlns:p14="http://schemas.microsoft.com/office/powerpoint/2010/main" val="98037948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3842" name="Picture 2" descr="A8FBBA29E4F64E0EB52F69DF4E5811B4@bob"/>
          <p:cNvPicPr>
            <a:picLocks noChangeAspect="1" noChangeArrowheads="1"/>
          </p:cNvPicPr>
          <p:nvPr/>
        </p:nvPicPr>
        <p:blipFill>
          <a:blip r:embed="rId3" cstate="print"/>
          <a:srcRect/>
          <a:stretch>
            <a:fillRect/>
          </a:stretch>
        </p:blipFill>
        <p:spPr bwMode="auto">
          <a:xfrm>
            <a:off x="-94827" y="1"/>
            <a:ext cx="12286827" cy="6962987"/>
          </a:xfrm>
          <a:prstGeom prst="rect">
            <a:avLst/>
          </a:prstGeom>
          <a:noFill/>
          <a:ln w="9525">
            <a:noFill/>
            <a:miter lim="800000"/>
            <a:headEnd/>
            <a:tailEnd/>
          </a:ln>
        </p:spPr>
      </p:pic>
    </p:spTree>
    <p:extLst>
      <p:ext uri="{BB962C8B-B14F-4D97-AF65-F5344CB8AC3E}">
        <p14:creationId xmlns:p14="http://schemas.microsoft.com/office/powerpoint/2010/main" val="194847917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ChangeArrowheads="1"/>
          </p:cNvSpPr>
          <p:nvPr>
            <p:ph type="title" idx="4294967295"/>
          </p:nvPr>
        </p:nvSpPr>
        <p:spPr>
          <a:xfrm>
            <a:off x="2105094" y="350912"/>
            <a:ext cx="9396649" cy="6026497"/>
          </a:xfrm>
          <a:ln/>
        </p:spPr>
        <p:txBody>
          <a:bodyPr/>
          <a:lstStyle/>
          <a:p>
            <a:pPr algn="l">
              <a:tabLst>
                <a:tab pos="21166" algn="l"/>
                <a:tab pos="852975" algn="l"/>
                <a:tab pos="1710181" algn="l"/>
                <a:tab pos="2567389" algn="l"/>
                <a:tab pos="3424596" algn="l"/>
                <a:tab pos="4281804" algn="l"/>
                <a:tab pos="5139010" algn="l"/>
                <a:tab pos="5996217" algn="l"/>
                <a:tab pos="6853423" algn="l"/>
                <a:tab pos="7710633" algn="l"/>
                <a:tab pos="8567838" algn="l"/>
                <a:tab pos="9425047" algn="l"/>
                <a:tab pos="10282254" algn="l"/>
                <a:tab pos="11139460" algn="l"/>
                <a:tab pos="11996667" algn="l"/>
                <a:tab pos="12853875" algn="l"/>
                <a:tab pos="13711081" algn="l"/>
                <a:tab pos="14568289" algn="l"/>
              </a:tabLst>
            </a:pPr>
            <a:r>
              <a:rPr lang="en-US" sz="4800" dirty="0">
                <a:latin typeface="Garamond" pitchFamily="16" charset="0"/>
              </a:rPr>
              <a:t>∫ ⅝(p</a:t>
            </a:r>
            <a:r>
              <a:rPr lang="en-US" sz="4800" baseline="-25000" dirty="0">
                <a:latin typeface="Garamond" pitchFamily="16" charset="0"/>
              </a:rPr>
              <a:t>0 </a:t>
            </a:r>
            <a:r>
              <a:rPr lang="en-US" sz="4800" dirty="0">
                <a:latin typeface="Garamond" pitchFamily="16" charset="0"/>
              </a:rPr>
              <a:t>, </a:t>
            </a:r>
            <a:r>
              <a:rPr lang="en-US" sz="4800" dirty="0" err="1">
                <a:latin typeface="Garamond" pitchFamily="16" charset="0"/>
              </a:rPr>
              <a:t>p</a:t>
            </a:r>
            <a:r>
              <a:rPr lang="en-US" sz="4800" baseline="-25000" dirty="0" err="1">
                <a:latin typeface="Garamond" pitchFamily="16" charset="0"/>
              </a:rPr>
              <a:t>n</a:t>
            </a:r>
            <a:r>
              <a:rPr lang="en-US" sz="4800" dirty="0">
                <a:latin typeface="Garamond" pitchFamily="16" charset="0"/>
              </a:rPr>
              <a:t>)</a:t>
            </a:r>
            <a:r>
              <a:rPr lang="en-US" sz="4800" baseline="30000" dirty="0">
                <a:latin typeface="Garamond" pitchFamily="16" charset="0"/>
              </a:rPr>
              <a:t>3	</a:t>
            </a:r>
            <a:r>
              <a:rPr lang="en-US" sz="4800" dirty="0">
                <a:latin typeface="Garamond" pitchFamily="16" charset="0"/>
              </a:rPr>
              <a:t>  ∑(4/3</a:t>
            </a:r>
            <a:r>
              <a:rPr lang="en-US" sz="4800" dirty="0">
                <a:latin typeface="Bwgrkl" charset="0"/>
              </a:rPr>
              <a:t>p</a:t>
            </a:r>
            <a:r>
              <a:rPr lang="en-US" sz="4800" dirty="0">
                <a:latin typeface="Garamond" pitchFamily="16" charset="0"/>
              </a:rPr>
              <a:t>r</a:t>
            </a:r>
            <a:r>
              <a:rPr lang="en-US" sz="4800" baseline="30000" dirty="0">
                <a:latin typeface="Garamond" pitchFamily="16" charset="0"/>
              </a:rPr>
              <a:t>3</a:t>
            </a:r>
            <a:r>
              <a:rPr lang="en-US" sz="4800" dirty="0">
                <a:latin typeface="Garamond" pitchFamily="16" charset="0"/>
              </a:rPr>
              <a:t>)∂</a:t>
            </a:r>
            <a:r>
              <a:rPr lang="en-US" sz="4800" baseline="30000" dirty="0">
                <a:latin typeface="Garamond" pitchFamily="16" charset="0"/>
              </a:rPr>
              <a:t>2</a:t>
            </a:r>
            <a:r>
              <a:rPr lang="en-US" sz="4800" dirty="0">
                <a:latin typeface="Garamond" pitchFamily="16" charset="0"/>
              </a:rPr>
              <a:t>x∂y</a:t>
            </a:r>
            <a:r>
              <a:rPr lang="en-US" sz="4800" baseline="30000" dirty="0">
                <a:latin typeface="Garamond" pitchFamily="16" charset="0"/>
              </a:rPr>
              <a:t>2</a:t>
            </a:r>
            <a:br>
              <a:rPr lang="en-US" sz="4800" baseline="30000" dirty="0">
                <a:latin typeface="Garamond" pitchFamily="16" charset="0"/>
              </a:rPr>
            </a:br>
            <a:r>
              <a:rPr lang="en-US" sz="4800" baseline="30000" dirty="0">
                <a:latin typeface="Garamond" pitchFamily="16" charset="0"/>
              </a:rPr>
              <a:t>______________  _    ______________  </a:t>
            </a:r>
            <a:r>
              <a:rPr lang="en-US" sz="4800" dirty="0">
                <a:latin typeface="Garamond" pitchFamily="16" charset="0"/>
              </a:rPr>
              <a:t>+</a:t>
            </a:r>
            <a:br>
              <a:rPr lang="en-US" sz="4800" baseline="30000" dirty="0">
                <a:latin typeface="Garamond" pitchFamily="16" charset="0"/>
              </a:rPr>
            </a:br>
            <a:r>
              <a:rPr lang="en-US" sz="4800" baseline="30000" dirty="0">
                <a:latin typeface="Garamond" pitchFamily="16" charset="0"/>
              </a:rPr>
              <a:t> </a:t>
            </a:r>
            <a:r>
              <a:rPr lang="en-US" sz="4800" dirty="0">
                <a:latin typeface="Garamond" pitchFamily="16" charset="0"/>
              </a:rPr>
              <a:t>√(E</a:t>
            </a:r>
            <a:r>
              <a:rPr lang="en-US" sz="4800" baseline="-25000" dirty="0">
                <a:latin typeface="Garamond" pitchFamily="16" charset="0"/>
              </a:rPr>
              <a:t>1 </a:t>
            </a:r>
            <a:r>
              <a:rPr lang="en-US" sz="4800" dirty="0">
                <a:latin typeface="Garamond" pitchFamily="16" charset="0"/>
              </a:rPr>
              <a:t>- MC</a:t>
            </a:r>
            <a:r>
              <a:rPr lang="en-US" sz="4800" baseline="30000" dirty="0">
                <a:latin typeface="Garamond" pitchFamily="16" charset="0"/>
              </a:rPr>
              <a:t>2)        </a:t>
            </a:r>
            <a:r>
              <a:rPr lang="en-US" sz="4800" dirty="0">
                <a:latin typeface="Garamond" pitchFamily="16" charset="0"/>
              </a:rPr>
              <a:t>√(E</a:t>
            </a:r>
            <a:r>
              <a:rPr lang="en-US" sz="4800" baseline="-25000" dirty="0">
                <a:latin typeface="Garamond" pitchFamily="16" charset="0"/>
              </a:rPr>
              <a:t>2 </a:t>
            </a:r>
            <a:r>
              <a:rPr lang="en-US" sz="4800" dirty="0">
                <a:latin typeface="Garamond" pitchFamily="16" charset="0"/>
              </a:rPr>
              <a:t>- MC</a:t>
            </a:r>
            <a:r>
              <a:rPr lang="en-US" sz="4800" baseline="30000" dirty="0">
                <a:latin typeface="Garamond" pitchFamily="16" charset="0"/>
              </a:rPr>
              <a:t>2 </a:t>
            </a:r>
            <a:r>
              <a:rPr lang="en-US" sz="4800" dirty="0">
                <a:latin typeface="Garamond" pitchFamily="16" charset="0"/>
              </a:rPr>
              <a:t>)</a:t>
            </a:r>
            <a:r>
              <a:rPr lang="en-US" sz="4800" baseline="30000" dirty="0">
                <a:latin typeface="Garamond" pitchFamily="16" charset="0"/>
              </a:rPr>
              <a:t> </a:t>
            </a:r>
            <a:br>
              <a:rPr lang="en-US" sz="4800" baseline="30000" dirty="0">
                <a:latin typeface="Garamond" pitchFamily="16" charset="0"/>
              </a:rPr>
            </a:br>
            <a:br>
              <a:rPr lang="en-US" sz="4800" baseline="30000" dirty="0">
                <a:latin typeface="Garamond" pitchFamily="16" charset="0"/>
              </a:rPr>
            </a:br>
            <a:r>
              <a:rPr lang="en-US" sz="4800" dirty="0">
                <a:latin typeface="Garamond" pitchFamily="16" charset="0"/>
              </a:rPr>
              <a:t>∫ ⅝(p</a:t>
            </a:r>
            <a:r>
              <a:rPr lang="en-US" sz="4800" baseline="-25000" dirty="0">
                <a:latin typeface="Garamond" pitchFamily="16" charset="0"/>
              </a:rPr>
              <a:t>1 </a:t>
            </a:r>
            <a:r>
              <a:rPr lang="en-US" sz="4800" dirty="0">
                <a:latin typeface="Garamond" pitchFamily="16" charset="0"/>
              </a:rPr>
              <a:t>, </a:t>
            </a:r>
            <a:r>
              <a:rPr lang="en-US" sz="4800" dirty="0" err="1">
                <a:latin typeface="Garamond" pitchFamily="16" charset="0"/>
              </a:rPr>
              <a:t>p</a:t>
            </a:r>
            <a:r>
              <a:rPr lang="en-US" sz="4800" baseline="-25000" dirty="0" err="1">
                <a:latin typeface="Garamond" pitchFamily="16" charset="0"/>
              </a:rPr>
              <a:t>n</a:t>
            </a:r>
            <a:r>
              <a:rPr lang="en-US" sz="4800" dirty="0">
                <a:latin typeface="Garamond" pitchFamily="16" charset="0"/>
              </a:rPr>
              <a:t>)</a:t>
            </a:r>
            <a:r>
              <a:rPr lang="en-US" sz="4800" baseline="30000" dirty="0">
                <a:latin typeface="Garamond" pitchFamily="16" charset="0"/>
              </a:rPr>
              <a:t>2        </a:t>
            </a:r>
            <a:r>
              <a:rPr lang="en-US" sz="4800" dirty="0">
                <a:latin typeface="Garamond" pitchFamily="16" charset="0"/>
              </a:rPr>
              <a:t>∑(4/3</a:t>
            </a:r>
            <a:r>
              <a:rPr lang="en-US" sz="4800" dirty="0">
                <a:latin typeface="Bwgrkl" charset="0"/>
              </a:rPr>
              <a:t>p</a:t>
            </a:r>
            <a:r>
              <a:rPr lang="en-US" sz="4800" dirty="0">
                <a:latin typeface="Garamond" pitchFamily="16" charset="0"/>
              </a:rPr>
              <a:t>r</a:t>
            </a:r>
            <a:r>
              <a:rPr lang="en-US" sz="4800" baseline="30000" dirty="0">
                <a:latin typeface="Garamond" pitchFamily="16" charset="0"/>
              </a:rPr>
              <a:t>3</a:t>
            </a:r>
            <a:r>
              <a:rPr lang="en-US" sz="4800" dirty="0">
                <a:latin typeface="Garamond" pitchFamily="16" charset="0"/>
              </a:rPr>
              <a:t>)∂</a:t>
            </a:r>
            <a:r>
              <a:rPr lang="en-US" sz="4800" dirty="0" err="1">
                <a:latin typeface="Garamond" pitchFamily="16" charset="0"/>
              </a:rPr>
              <a:t>x∂y</a:t>
            </a:r>
            <a:br>
              <a:rPr lang="en-US" sz="4800" baseline="30000" dirty="0">
                <a:latin typeface="Garamond" pitchFamily="16" charset="0"/>
              </a:rPr>
            </a:br>
            <a:r>
              <a:rPr lang="en-US" sz="4800" baseline="30000" dirty="0">
                <a:latin typeface="Garamond" pitchFamily="16" charset="0"/>
              </a:rPr>
              <a:t>______________  _    ______________   _  </a:t>
            </a:r>
            <a:br>
              <a:rPr lang="en-US" sz="4800" baseline="30000" dirty="0">
                <a:latin typeface="Garamond" pitchFamily="16" charset="0"/>
              </a:rPr>
            </a:br>
            <a:r>
              <a:rPr lang="en-US" sz="4800" baseline="30000" dirty="0">
                <a:latin typeface="Garamond" pitchFamily="16" charset="0"/>
              </a:rPr>
              <a:t> </a:t>
            </a:r>
            <a:r>
              <a:rPr lang="en-US" sz="4800" dirty="0">
                <a:latin typeface="Garamond" pitchFamily="16" charset="0"/>
              </a:rPr>
              <a:t>√(E</a:t>
            </a:r>
            <a:r>
              <a:rPr lang="en-US" sz="4800" baseline="-25000" dirty="0">
                <a:latin typeface="Garamond" pitchFamily="16" charset="0"/>
              </a:rPr>
              <a:t>1 </a:t>
            </a:r>
            <a:r>
              <a:rPr lang="en-US" sz="4800" dirty="0">
                <a:latin typeface="Garamond" pitchFamily="16" charset="0"/>
              </a:rPr>
              <a:t>- MC</a:t>
            </a:r>
            <a:r>
              <a:rPr lang="en-US" sz="4800" baseline="30000" dirty="0">
                <a:latin typeface="Garamond" pitchFamily="16" charset="0"/>
              </a:rPr>
              <a:t>2)        </a:t>
            </a:r>
            <a:r>
              <a:rPr lang="en-US" sz="4800" dirty="0">
                <a:latin typeface="Garamond" pitchFamily="16" charset="0"/>
              </a:rPr>
              <a:t>√(E</a:t>
            </a:r>
            <a:r>
              <a:rPr lang="en-US" sz="4800" baseline="-25000" dirty="0">
                <a:latin typeface="Garamond" pitchFamily="16" charset="0"/>
              </a:rPr>
              <a:t>2 </a:t>
            </a:r>
            <a:r>
              <a:rPr lang="en-US" sz="4800" dirty="0">
                <a:latin typeface="Garamond" pitchFamily="16" charset="0"/>
              </a:rPr>
              <a:t>– MC</a:t>
            </a:r>
            <a:r>
              <a:rPr lang="en-US" sz="4800" baseline="30000" dirty="0">
                <a:latin typeface="Garamond" pitchFamily="16" charset="0"/>
              </a:rPr>
              <a:t>2 </a:t>
            </a:r>
            <a:r>
              <a:rPr lang="en-US" sz="4800" dirty="0">
                <a:latin typeface="Garamond" pitchFamily="16" charset="0"/>
              </a:rPr>
              <a:t>)</a:t>
            </a:r>
            <a:r>
              <a:rPr lang="en-US" sz="4800" baseline="30000" dirty="0">
                <a:latin typeface="Garamond" pitchFamily="16" charset="0"/>
              </a:rPr>
              <a:t> </a:t>
            </a:r>
            <a:br>
              <a:rPr lang="en-US" sz="4800" baseline="30000" dirty="0">
                <a:latin typeface="Garamond" pitchFamily="16" charset="0"/>
              </a:rPr>
            </a:br>
            <a:br>
              <a:rPr lang="en-US" sz="4800" baseline="30000" dirty="0">
                <a:latin typeface="Garamond" pitchFamily="16" charset="0"/>
              </a:rPr>
            </a:br>
            <a:r>
              <a:rPr lang="en-US" sz="4800" baseline="30000" dirty="0">
                <a:latin typeface="Garamond" pitchFamily="16" charset="0"/>
              </a:rPr>
              <a:t>  </a:t>
            </a:r>
            <a:r>
              <a:rPr lang="en-US" sz="4800" dirty="0">
                <a:latin typeface="Garamond" pitchFamily="16" charset="0"/>
              </a:rPr>
              <a:t>∞/7 </a:t>
            </a:r>
            <a:r>
              <a:rPr lang="en-US" sz="4800" baseline="30000" dirty="0">
                <a:latin typeface="Garamond" pitchFamily="16" charset="0"/>
              </a:rPr>
              <a:t>. </a:t>
            </a:r>
            <a:r>
              <a:rPr lang="en-US" sz="4800" dirty="0">
                <a:latin typeface="Garamond" pitchFamily="16" charset="0"/>
              </a:rPr>
              <a:t>∫⅝(p</a:t>
            </a:r>
            <a:r>
              <a:rPr lang="en-US" sz="4800" baseline="-25000" dirty="0">
                <a:latin typeface="Garamond" pitchFamily="16" charset="0"/>
              </a:rPr>
              <a:t>3 </a:t>
            </a:r>
            <a:r>
              <a:rPr lang="en-US" sz="4800" dirty="0">
                <a:latin typeface="Garamond" pitchFamily="16" charset="0"/>
              </a:rPr>
              <a:t>, </a:t>
            </a:r>
            <a:r>
              <a:rPr lang="en-US" sz="4800" dirty="0" err="1">
                <a:latin typeface="Garamond" pitchFamily="16" charset="0"/>
              </a:rPr>
              <a:t>p</a:t>
            </a:r>
            <a:r>
              <a:rPr lang="en-US" sz="4800" baseline="-25000" dirty="0" err="1">
                <a:latin typeface="Garamond" pitchFamily="16" charset="0"/>
              </a:rPr>
              <a:t>n</a:t>
            </a:r>
            <a:r>
              <a:rPr lang="en-US" sz="4800" dirty="0">
                <a:latin typeface="Garamond" pitchFamily="16" charset="0"/>
              </a:rPr>
              <a:t>)</a:t>
            </a:r>
            <a:r>
              <a:rPr lang="en-US" sz="4800" baseline="30000" dirty="0">
                <a:latin typeface="Garamond" pitchFamily="16" charset="0"/>
              </a:rPr>
              <a:t>3 </a:t>
            </a:r>
            <a:r>
              <a:rPr lang="en-US" sz="4800" dirty="0">
                <a:latin typeface="Garamond" pitchFamily="16" charset="0"/>
              </a:rPr>
              <a:t> =  God</a:t>
            </a:r>
            <a:r>
              <a:rPr lang="en-US" sz="4800" b="1" dirty="0">
                <a:latin typeface="Garamond" pitchFamily="16" charset="0"/>
              </a:rPr>
              <a:t> </a:t>
            </a:r>
          </a:p>
        </p:txBody>
      </p:sp>
    </p:spTree>
    <p:extLst>
      <p:ext uri="{BB962C8B-B14F-4D97-AF65-F5344CB8AC3E}">
        <p14:creationId xmlns:p14="http://schemas.microsoft.com/office/powerpoint/2010/main" val="4226281063"/>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43383" y="417239"/>
            <a:ext cx="10903623" cy="3231654"/>
          </a:xfrm>
          <a:prstGeom prst="rect">
            <a:avLst/>
          </a:prstGeom>
        </p:spPr>
        <p:txBody>
          <a:bodyPr wrap="square">
            <a:spAutoFit/>
          </a:bodyPr>
          <a:lstStyle/>
          <a:p>
            <a:pPr algn="ctr" defTabSz="1218930"/>
            <a:r>
              <a:rPr lang="en-US" sz="4400" b="1" dirty="0">
                <a:solidFill>
                  <a:prstClr val="black"/>
                </a:solidFill>
                <a:latin typeface="Xyngia"/>
                <a:ea typeface="Helvetica Neue Medium"/>
                <a:cs typeface="Xyngia"/>
              </a:rPr>
              <a:t>PM = reaction to modernism.</a:t>
            </a:r>
          </a:p>
          <a:p>
            <a:pPr defTabSz="1218930"/>
            <a:endParaRPr lang="en-US" sz="3200" dirty="0">
              <a:solidFill>
                <a:prstClr val="black"/>
              </a:solidFill>
              <a:latin typeface="Xyngia"/>
              <a:ea typeface="Helvetica Neue Medium"/>
              <a:cs typeface="Xyngia"/>
            </a:endParaRPr>
          </a:p>
          <a:p>
            <a:pPr marL="457178" indent="-457178" defTabSz="1218930">
              <a:buFont typeface="Wingdings" charset="2"/>
              <a:buChar char="Ø"/>
            </a:pPr>
            <a:r>
              <a:rPr lang="en-US" sz="3200" dirty="0">
                <a:solidFill>
                  <a:srgbClr val="000000"/>
                </a:solidFill>
                <a:latin typeface="Xyngia"/>
                <a:ea typeface="Helvetica Neue Medium"/>
                <a:cs typeface="Xyngia"/>
              </a:rPr>
              <a:t>19</a:t>
            </a:r>
            <a:r>
              <a:rPr lang="en-US" sz="3200" baseline="30000" dirty="0">
                <a:solidFill>
                  <a:srgbClr val="000000"/>
                </a:solidFill>
                <a:latin typeface="Xyngia"/>
                <a:ea typeface="Helvetica Neue Medium"/>
                <a:cs typeface="Xyngia"/>
              </a:rPr>
              <a:t>th</a:t>
            </a:r>
            <a:r>
              <a:rPr lang="en-US" sz="3200" dirty="0">
                <a:solidFill>
                  <a:srgbClr val="000000"/>
                </a:solidFill>
                <a:latin typeface="Xyngia"/>
                <a:ea typeface="Helvetica Neue Medium"/>
                <a:cs typeface="Xyngia"/>
              </a:rPr>
              <a:t> century optimism</a:t>
            </a:r>
          </a:p>
          <a:p>
            <a:pPr marL="457178" indent="-457178" defTabSz="1218930">
              <a:buFont typeface="Wingdings" charset="2"/>
              <a:buChar char="Ø"/>
            </a:pPr>
            <a:r>
              <a:rPr lang="en-US" sz="3200" dirty="0">
                <a:solidFill>
                  <a:prstClr val="black"/>
                </a:solidFill>
                <a:latin typeface="Xyngia"/>
                <a:ea typeface="Helvetica Neue Medium"/>
                <a:cs typeface="Xyngia"/>
              </a:rPr>
              <a:t>Cosmos as a machine, completely intelligible through science</a:t>
            </a:r>
          </a:p>
          <a:p>
            <a:pPr marL="457178" indent="-457178" defTabSz="1218930">
              <a:buFont typeface="Wingdings" charset="2"/>
              <a:buChar char="Ø"/>
            </a:pPr>
            <a:r>
              <a:rPr lang="en-US" sz="3200" dirty="0">
                <a:solidFill>
                  <a:prstClr val="black"/>
                </a:solidFill>
                <a:latin typeface="Xyngia"/>
                <a:ea typeface="Helvetica Neue Medium"/>
                <a:cs typeface="Xyngia"/>
              </a:rPr>
              <a:t>Science as savior</a:t>
            </a:r>
            <a:endParaRPr lang="en-US" sz="3333" b="1" dirty="0">
              <a:solidFill>
                <a:srgbClr val="0000FF"/>
              </a:solidFill>
              <a:latin typeface="Xyngia"/>
              <a:ea typeface="Helvetica Neue Medium"/>
              <a:cs typeface="Xyngia"/>
            </a:endParaRPr>
          </a:p>
        </p:txBody>
      </p:sp>
    </p:spTree>
    <p:extLst>
      <p:ext uri="{BB962C8B-B14F-4D97-AF65-F5344CB8AC3E}">
        <p14:creationId xmlns:p14="http://schemas.microsoft.com/office/powerpoint/2010/main" val="299230121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43383" y="417239"/>
            <a:ext cx="10903623" cy="3724096"/>
          </a:xfrm>
          <a:prstGeom prst="rect">
            <a:avLst/>
          </a:prstGeom>
        </p:spPr>
        <p:txBody>
          <a:bodyPr wrap="square">
            <a:spAutoFit/>
          </a:bodyPr>
          <a:lstStyle/>
          <a:p>
            <a:pPr algn="ctr" defTabSz="1218930"/>
            <a:r>
              <a:rPr lang="en-US" sz="4400" b="1" dirty="0">
                <a:solidFill>
                  <a:prstClr val="black"/>
                </a:solidFill>
                <a:latin typeface="Xyngia"/>
                <a:ea typeface="Helvetica Neue Medium"/>
                <a:cs typeface="Xyngia"/>
              </a:rPr>
              <a:t>PM = reaction to modernism.</a:t>
            </a:r>
          </a:p>
          <a:p>
            <a:pPr defTabSz="1218930"/>
            <a:endParaRPr lang="en-US" sz="3200" dirty="0">
              <a:solidFill>
                <a:prstClr val="black"/>
              </a:solidFill>
              <a:latin typeface="Xyngia"/>
              <a:ea typeface="Helvetica Neue Medium"/>
              <a:cs typeface="Xyngia"/>
            </a:endParaRPr>
          </a:p>
          <a:p>
            <a:pPr marL="457178" indent="-457178" defTabSz="1218930">
              <a:buFont typeface="Wingdings" charset="2"/>
              <a:buChar char="Ø"/>
            </a:pPr>
            <a:r>
              <a:rPr lang="en-US" sz="3200" dirty="0">
                <a:solidFill>
                  <a:srgbClr val="000000"/>
                </a:solidFill>
                <a:latin typeface="Xyngia"/>
                <a:ea typeface="Helvetica Neue Medium"/>
                <a:cs typeface="Xyngia"/>
              </a:rPr>
              <a:t>19</a:t>
            </a:r>
            <a:r>
              <a:rPr lang="en-US" sz="3200" baseline="30000" dirty="0">
                <a:solidFill>
                  <a:srgbClr val="000000"/>
                </a:solidFill>
                <a:latin typeface="Xyngia"/>
                <a:ea typeface="Helvetica Neue Medium"/>
                <a:cs typeface="Xyngia"/>
              </a:rPr>
              <a:t>th</a:t>
            </a:r>
            <a:r>
              <a:rPr lang="en-US" sz="3200" dirty="0">
                <a:solidFill>
                  <a:srgbClr val="000000"/>
                </a:solidFill>
                <a:latin typeface="Xyngia"/>
                <a:ea typeface="Helvetica Neue Medium"/>
                <a:cs typeface="Xyngia"/>
              </a:rPr>
              <a:t> century optimism</a:t>
            </a:r>
          </a:p>
          <a:p>
            <a:pPr marL="457178" indent="-457178" defTabSz="1218930">
              <a:buFont typeface="Wingdings" charset="2"/>
              <a:buChar char="Ø"/>
            </a:pPr>
            <a:r>
              <a:rPr lang="en-US" sz="3200" dirty="0">
                <a:solidFill>
                  <a:prstClr val="black"/>
                </a:solidFill>
                <a:latin typeface="Xyngia"/>
                <a:ea typeface="Helvetica Neue Medium"/>
                <a:cs typeface="Xyngia"/>
              </a:rPr>
              <a:t>Cosmos as a machine, completely intelligible through science</a:t>
            </a:r>
          </a:p>
          <a:p>
            <a:pPr marL="457178" indent="-457178" defTabSz="1218930">
              <a:buFont typeface="Wingdings" charset="2"/>
              <a:buChar char="Ø"/>
            </a:pPr>
            <a:r>
              <a:rPr lang="en-US" sz="3200" dirty="0">
                <a:solidFill>
                  <a:prstClr val="black"/>
                </a:solidFill>
                <a:latin typeface="Xyngia"/>
                <a:ea typeface="Helvetica Neue Medium"/>
                <a:cs typeface="Xyngia"/>
              </a:rPr>
              <a:t>Science as savior</a:t>
            </a:r>
          </a:p>
          <a:p>
            <a:pPr marL="457178" indent="-457178" defTabSz="1218930">
              <a:buFont typeface="Wingdings" charset="2"/>
              <a:buChar char="Ø"/>
            </a:pPr>
            <a:r>
              <a:rPr lang="en-US" sz="3200" dirty="0">
                <a:solidFill>
                  <a:prstClr val="black"/>
                </a:solidFill>
                <a:latin typeface="Xyngia"/>
                <a:ea typeface="Helvetica Neue Medium"/>
                <a:cs typeface="Xyngia"/>
              </a:rPr>
              <a:t>Technology improving life</a:t>
            </a:r>
            <a:endParaRPr lang="en-US" sz="3333" b="1" dirty="0">
              <a:solidFill>
                <a:srgbClr val="0000FF"/>
              </a:solidFill>
              <a:latin typeface="Xyngia"/>
              <a:ea typeface="Helvetica Neue Medium"/>
              <a:cs typeface="Xyngia"/>
            </a:endParaRPr>
          </a:p>
        </p:txBody>
      </p:sp>
    </p:spTree>
    <p:extLst>
      <p:ext uri="{BB962C8B-B14F-4D97-AF65-F5344CB8AC3E}">
        <p14:creationId xmlns:p14="http://schemas.microsoft.com/office/powerpoint/2010/main" val="207686282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E0C18-1842-D748-9DDF-F71040CB84DD}"/>
              </a:ext>
            </a:extLst>
          </p:cNvPr>
          <p:cNvSpPr>
            <a:spLocks noGrp="1"/>
          </p:cNvSpPr>
          <p:nvPr>
            <p:ph type="ctrTitle"/>
          </p:nvPr>
        </p:nvSpPr>
        <p:spPr>
          <a:xfrm>
            <a:off x="1415627" y="843256"/>
            <a:ext cx="9448800" cy="959085"/>
          </a:xfrm>
        </p:spPr>
        <p:txBody>
          <a:bodyPr>
            <a:normAutofit fontScale="90000"/>
          </a:bodyPr>
          <a:lstStyle/>
          <a:p>
            <a:r>
              <a:rPr lang="en-US" i="1" dirty="0">
                <a:solidFill>
                  <a:srgbClr val="FFFF00"/>
                </a:solidFill>
              </a:rPr>
              <a:t>The Postmodern Wave</a:t>
            </a:r>
          </a:p>
        </p:txBody>
      </p:sp>
      <p:sp>
        <p:nvSpPr>
          <p:cNvPr id="3" name="Subtitle 2">
            <a:extLst>
              <a:ext uri="{FF2B5EF4-FFF2-40B4-BE49-F238E27FC236}">
                <a16:creationId xmlns:a16="http://schemas.microsoft.com/office/drawing/2014/main" id="{528291F7-BAC3-7B41-9655-FB36403D285F}"/>
              </a:ext>
            </a:extLst>
          </p:cNvPr>
          <p:cNvSpPr>
            <a:spLocks noGrp="1"/>
          </p:cNvSpPr>
          <p:nvPr>
            <p:ph type="subTitle" idx="1"/>
          </p:nvPr>
        </p:nvSpPr>
        <p:spPr>
          <a:xfrm>
            <a:off x="1371600" y="3871356"/>
            <a:ext cx="9448800" cy="1587336"/>
          </a:xfrm>
        </p:spPr>
        <p:txBody>
          <a:bodyPr>
            <a:noAutofit/>
          </a:bodyPr>
          <a:lstStyle/>
          <a:p>
            <a:pPr algn="ctr">
              <a:lnSpc>
                <a:spcPct val="100000"/>
              </a:lnSpc>
            </a:pPr>
            <a:r>
              <a:rPr lang="en-US" sz="4533" i="1" cap="small" dirty="0">
                <a:solidFill>
                  <a:schemeClr val="tx1"/>
                </a:solidFill>
                <a:latin typeface="Book Antiqua" panose="02040602050305030304" pitchFamily="18" charset="0"/>
                <a:cs typeface="Apple Chancery" panose="03020702040506060504" pitchFamily="66" charset="-79"/>
              </a:rPr>
              <a:t>Chattanooga Chapter</a:t>
            </a:r>
          </a:p>
          <a:p>
            <a:pPr algn="ctr">
              <a:lnSpc>
                <a:spcPct val="100000"/>
              </a:lnSpc>
            </a:pPr>
            <a:r>
              <a:rPr lang="en-US" sz="4000" i="1" cap="none" dirty="0">
                <a:latin typeface="Book Antiqua" panose="02040602050305030304" pitchFamily="18" charset="0"/>
                <a:cs typeface="Apple Chancery" panose="03020702040506060504" pitchFamily="66" charset="-79"/>
              </a:rPr>
              <a:t>Dr. Douglas A. Jacoby</a:t>
            </a:r>
          </a:p>
          <a:p>
            <a:pPr algn="ctr">
              <a:lnSpc>
                <a:spcPct val="100000"/>
              </a:lnSpc>
            </a:pPr>
            <a:r>
              <a:rPr lang="en-US" sz="4000" i="1" dirty="0">
                <a:latin typeface="Book Antiqua" panose="02040602050305030304" pitchFamily="18" charset="0"/>
                <a:cs typeface="Apple Chancery" panose="03020702040506060504" pitchFamily="66" charset="-79"/>
              </a:rPr>
              <a:t> </a:t>
            </a:r>
            <a:r>
              <a:rPr lang="en-US" sz="3067" i="1" dirty="0" err="1">
                <a:solidFill>
                  <a:srgbClr val="FFFF00"/>
                </a:solidFill>
                <a:cs typeface="Apple Chancery" panose="03020702040506060504" pitchFamily="66" charset="-79"/>
              </a:rPr>
              <a:t>www.douglasjacoby.com</a:t>
            </a:r>
            <a:endParaRPr lang="en-US" sz="3067" i="1" dirty="0">
              <a:solidFill>
                <a:srgbClr val="FFFF00"/>
              </a:solidFill>
              <a:cs typeface="Apple Chancery" panose="03020702040506060504" pitchFamily="66" charset="-79"/>
            </a:endParaRPr>
          </a:p>
          <a:p>
            <a:pPr>
              <a:lnSpc>
                <a:spcPct val="100000"/>
              </a:lnSpc>
            </a:pPr>
            <a:endParaRPr lang="en-US" sz="4400" dirty="0">
              <a:latin typeface="Apple Chancery" panose="03020702040506060504" pitchFamily="66" charset="-79"/>
              <a:cs typeface="Apple Chancery" panose="03020702040506060504" pitchFamily="66" charset="-79"/>
            </a:endParaRPr>
          </a:p>
        </p:txBody>
      </p:sp>
      <p:pic>
        <p:nvPicPr>
          <p:cNvPr id="4" name="Picture 3">
            <a:extLst>
              <a:ext uri="{FF2B5EF4-FFF2-40B4-BE49-F238E27FC236}">
                <a16:creationId xmlns:a16="http://schemas.microsoft.com/office/drawing/2014/main" id="{F3AA41A3-2D1A-084F-B3A0-67FF61048DC3}"/>
              </a:ext>
            </a:extLst>
          </p:cNvPr>
          <p:cNvPicPr>
            <a:picLocks noChangeAspect="1"/>
          </p:cNvPicPr>
          <p:nvPr/>
        </p:nvPicPr>
        <p:blipFill>
          <a:blip r:embed="rId2"/>
          <a:stretch>
            <a:fillRect/>
          </a:stretch>
        </p:blipFill>
        <p:spPr>
          <a:xfrm>
            <a:off x="2997200" y="1950581"/>
            <a:ext cx="6285653" cy="1358153"/>
          </a:xfrm>
          <a:prstGeom prst="rect">
            <a:avLst/>
          </a:prstGeom>
        </p:spPr>
      </p:pic>
    </p:spTree>
    <p:extLst>
      <p:ext uri="{BB962C8B-B14F-4D97-AF65-F5344CB8AC3E}">
        <p14:creationId xmlns:p14="http://schemas.microsoft.com/office/powerpoint/2010/main" val="1010343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20484" name="Picture 4" descr="http://studentlife.unlv.edu/technology/images/technology.jpg"/>
          <p:cNvPicPr>
            <a:picLocks noChangeAspect="1" noChangeArrowheads="1"/>
          </p:cNvPicPr>
          <p:nvPr/>
        </p:nvPicPr>
        <p:blipFill>
          <a:blip r:embed="rId2" cstate="print"/>
          <a:srcRect/>
          <a:stretch>
            <a:fillRect/>
          </a:stretch>
        </p:blipFill>
        <p:spPr bwMode="auto">
          <a:xfrm>
            <a:off x="1" y="0"/>
            <a:ext cx="12192000" cy="6858000"/>
          </a:xfrm>
          <a:prstGeom prst="rect">
            <a:avLst/>
          </a:prstGeom>
          <a:noFill/>
        </p:spPr>
      </p:pic>
    </p:spTree>
    <p:extLst>
      <p:ext uri="{BB962C8B-B14F-4D97-AF65-F5344CB8AC3E}">
        <p14:creationId xmlns:p14="http://schemas.microsoft.com/office/powerpoint/2010/main" val="125740441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74438" name="Picture 6" descr="http://www.pbs.org/wgbh/nova/sciencenow/3214/images/01-coll-dna-knoll-l.jpg"/>
          <p:cNvPicPr>
            <a:picLocks noChangeAspect="1" noChangeArrowheads="1"/>
          </p:cNvPicPr>
          <p:nvPr/>
        </p:nvPicPr>
        <p:blipFill>
          <a:blip r:embed="rId2" cstate="print"/>
          <a:srcRect/>
          <a:stretch>
            <a:fillRect/>
          </a:stretch>
        </p:blipFill>
        <p:spPr bwMode="auto">
          <a:xfrm>
            <a:off x="7213600" y="610280"/>
            <a:ext cx="3454400" cy="3964792"/>
          </a:xfrm>
          <a:prstGeom prst="rect">
            <a:avLst/>
          </a:prstGeom>
          <a:noFill/>
        </p:spPr>
      </p:pic>
      <p:pic>
        <p:nvPicPr>
          <p:cNvPr id="274434" name="Picture 2" descr="http://www.cornair.com/new_page/photo_pgs/scans/operating-room.jpg"/>
          <p:cNvPicPr>
            <a:picLocks noChangeAspect="1" noChangeArrowheads="1"/>
          </p:cNvPicPr>
          <p:nvPr/>
        </p:nvPicPr>
        <p:blipFill>
          <a:blip r:embed="rId3" cstate="print"/>
          <a:srcRect/>
          <a:stretch>
            <a:fillRect/>
          </a:stretch>
        </p:blipFill>
        <p:spPr bwMode="auto">
          <a:xfrm>
            <a:off x="813666" y="808619"/>
            <a:ext cx="4154025" cy="3534781"/>
          </a:xfrm>
          <a:prstGeom prst="rect">
            <a:avLst/>
          </a:prstGeom>
          <a:noFill/>
        </p:spPr>
      </p:pic>
      <p:pic>
        <p:nvPicPr>
          <p:cNvPr id="274436" name="Picture 4" descr="http://www.pharmaceutical-tech.com/products_services/architecture_engineering_construction/images/spectrum-pharmaceutical-consultants.jpg"/>
          <p:cNvPicPr>
            <a:picLocks noChangeAspect="1" noChangeArrowheads="1"/>
          </p:cNvPicPr>
          <p:nvPr/>
        </p:nvPicPr>
        <p:blipFill>
          <a:blip r:embed="rId4" cstate="print"/>
          <a:srcRect/>
          <a:stretch>
            <a:fillRect/>
          </a:stretch>
        </p:blipFill>
        <p:spPr bwMode="auto">
          <a:xfrm>
            <a:off x="3462728" y="3962405"/>
            <a:ext cx="3856537" cy="2259689"/>
          </a:xfrm>
          <a:prstGeom prst="rect">
            <a:avLst/>
          </a:prstGeom>
          <a:noFill/>
        </p:spPr>
      </p:pic>
    </p:spTree>
    <p:extLst>
      <p:ext uri="{BB962C8B-B14F-4D97-AF65-F5344CB8AC3E}">
        <p14:creationId xmlns:p14="http://schemas.microsoft.com/office/powerpoint/2010/main" val="375252921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43383" y="417240"/>
            <a:ext cx="10903623" cy="4216539"/>
          </a:xfrm>
          <a:prstGeom prst="rect">
            <a:avLst/>
          </a:prstGeom>
        </p:spPr>
        <p:txBody>
          <a:bodyPr wrap="square">
            <a:spAutoFit/>
          </a:bodyPr>
          <a:lstStyle/>
          <a:p>
            <a:pPr algn="ctr" defTabSz="1218930"/>
            <a:r>
              <a:rPr lang="en-US" sz="4400" b="1" dirty="0">
                <a:solidFill>
                  <a:prstClr val="black"/>
                </a:solidFill>
                <a:latin typeface="Xyngia"/>
                <a:ea typeface="Helvetica Neue Medium"/>
                <a:cs typeface="Xyngia"/>
              </a:rPr>
              <a:t>PM = reaction to modernism.</a:t>
            </a:r>
          </a:p>
          <a:p>
            <a:pPr defTabSz="1218930"/>
            <a:endParaRPr lang="en-US" sz="3200" dirty="0">
              <a:solidFill>
                <a:prstClr val="black"/>
              </a:solidFill>
              <a:latin typeface="Xyngia"/>
              <a:ea typeface="Helvetica Neue Medium"/>
              <a:cs typeface="Xyngia"/>
            </a:endParaRPr>
          </a:p>
          <a:p>
            <a:pPr marL="457178" indent="-457178" defTabSz="1218930">
              <a:buFont typeface="Wingdings" charset="2"/>
              <a:buChar char="Ø"/>
            </a:pPr>
            <a:r>
              <a:rPr lang="en-US" sz="3200" dirty="0">
                <a:solidFill>
                  <a:srgbClr val="000000"/>
                </a:solidFill>
                <a:latin typeface="Xyngia"/>
                <a:ea typeface="Helvetica Neue Medium"/>
                <a:cs typeface="Xyngia"/>
              </a:rPr>
              <a:t>19</a:t>
            </a:r>
            <a:r>
              <a:rPr lang="en-US" sz="3200" baseline="30000" dirty="0">
                <a:solidFill>
                  <a:srgbClr val="000000"/>
                </a:solidFill>
                <a:latin typeface="Xyngia"/>
                <a:ea typeface="Helvetica Neue Medium"/>
                <a:cs typeface="Xyngia"/>
              </a:rPr>
              <a:t>th</a:t>
            </a:r>
            <a:r>
              <a:rPr lang="en-US" sz="3200" dirty="0">
                <a:solidFill>
                  <a:srgbClr val="000000"/>
                </a:solidFill>
                <a:latin typeface="Xyngia"/>
                <a:ea typeface="Helvetica Neue Medium"/>
                <a:cs typeface="Xyngia"/>
              </a:rPr>
              <a:t> century optimism</a:t>
            </a:r>
          </a:p>
          <a:p>
            <a:pPr marL="457178" indent="-457178" defTabSz="1218930">
              <a:buFont typeface="Wingdings" charset="2"/>
              <a:buChar char="Ø"/>
            </a:pPr>
            <a:r>
              <a:rPr lang="en-US" sz="3200" dirty="0">
                <a:solidFill>
                  <a:prstClr val="black"/>
                </a:solidFill>
                <a:latin typeface="Xyngia"/>
                <a:ea typeface="Helvetica Neue Medium"/>
                <a:cs typeface="Xyngia"/>
              </a:rPr>
              <a:t>Cosmos as a machine, completely intelligible through science</a:t>
            </a:r>
          </a:p>
          <a:p>
            <a:pPr marL="457178" indent="-457178" defTabSz="1218930">
              <a:buFont typeface="Wingdings" charset="2"/>
              <a:buChar char="Ø"/>
            </a:pPr>
            <a:r>
              <a:rPr lang="en-US" sz="3200" dirty="0">
                <a:solidFill>
                  <a:prstClr val="black"/>
                </a:solidFill>
                <a:latin typeface="Xyngia"/>
                <a:ea typeface="Helvetica Neue Medium"/>
                <a:cs typeface="Xyngia"/>
              </a:rPr>
              <a:t>Science as savior</a:t>
            </a:r>
          </a:p>
          <a:p>
            <a:pPr marL="457178" indent="-457178" defTabSz="1218930">
              <a:buFont typeface="Wingdings" charset="2"/>
              <a:buChar char="Ø"/>
            </a:pPr>
            <a:r>
              <a:rPr lang="en-US" sz="3200" dirty="0">
                <a:solidFill>
                  <a:prstClr val="black"/>
                </a:solidFill>
                <a:latin typeface="Xyngia"/>
                <a:ea typeface="Helvetica Neue Medium"/>
                <a:cs typeface="Xyngia"/>
              </a:rPr>
              <a:t>Technology improving life</a:t>
            </a:r>
          </a:p>
          <a:p>
            <a:pPr marL="457178" indent="-457178" defTabSz="1218930">
              <a:buFont typeface="Wingdings" charset="2"/>
              <a:buChar char="Ø"/>
            </a:pPr>
            <a:r>
              <a:rPr lang="en-US" sz="3200" dirty="0">
                <a:solidFill>
                  <a:prstClr val="black"/>
                </a:solidFill>
                <a:latin typeface="Xyngia"/>
                <a:ea typeface="Helvetica Neue Medium"/>
                <a:cs typeface="Xyngia"/>
              </a:rPr>
              <a:t>E</a:t>
            </a:r>
            <a:r>
              <a:rPr lang="en-US" sz="3200" dirty="0">
                <a:solidFill>
                  <a:srgbClr val="000000"/>
                </a:solidFill>
                <a:latin typeface="Xyngia"/>
                <a:ea typeface="Helvetica Neue Medium"/>
                <a:cs typeface="Xyngia"/>
              </a:rPr>
              <a:t>ducation bringing peaceful coexistence</a:t>
            </a:r>
            <a:endParaRPr lang="en-US" sz="3333" b="1" dirty="0">
              <a:solidFill>
                <a:srgbClr val="0000FF"/>
              </a:solidFill>
              <a:latin typeface="Xyngia"/>
              <a:ea typeface="Helvetica Neue Medium"/>
              <a:cs typeface="Xyngia"/>
            </a:endParaRPr>
          </a:p>
        </p:txBody>
      </p:sp>
    </p:spTree>
    <p:extLst>
      <p:ext uri="{BB962C8B-B14F-4D97-AF65-F5344CB8AC3E}">
        <p14:creationId xmlns:p14="http://schemas.microsoft.com/office/powerpoint/2010/main" val="63725065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43383" y="417252"/>
            <a:ext cx="10903623" cy="4708981"/>
          </a:xfrm>
          <a:prstGeom prst="rect">
            <a:avLst/>
          </a:prstGeom>
        </p:spPr>
        <p:txBody>
          <a:bodyPr wrap="square">
            <a:spAutoFit/>
          </a:bodyPr>
          <a:lstStyle/>
          <a:p>
            <a:pPr algn="ctr" defTabSz="1218930"/>
            <a:r>
              <a:rPr lang="en-US" sz="4400" b="1" dirty="0">
                <a:solidFill>
                  <a:prstClr val="black"/>
                </a:solidFill>
                <a:latin typeface="Xyngia"/>
                <a:ea typeface="Helvetica Neue Medium"/>
                <a:cs typeface="Xyngia"/>
              </a:rPr>
              <a:t>PM = reaction to modernism.</a:t>
            </a:r>
          </a:p>
          <a:p>
            <a:pPr defTabSz="1218930"/>
            <a:endParaRPr lang="en-US" sz="3200" dirty="0">
              <a:solidFill>
                <a:prstClr val="black"/>
              </a:solidFill>
              <a:latin typeface="Xyngia"/>
              <a:ea typeface="Helvetica Neue Medium"/>
              <a:cs typeface="Xyngia"/>
            </a:endParaRPr>
          </a:p>
          <a:p>
            <a:pPr marL="457178" indent="-457178" defTabSz="1218930">
              <a:buFont typeface="Wingdings" charset="2"/>
              <a:buChar char="Ø"/>
            </a:pPr>
            <a:r>
              <a:rPr lang="en-US" sz="3200" dirty="0">
                <a:solidFill>
                  <a:srgbClr val="000000"/>
                </a:solidFill>
                <a:latin typeface="Xyngia"/>
                <a:ea typeface="Helvetica Neue Medium"/>
                <a:cs typeface="Xyngia"/>
              </a:rPr>
              <a:t>19</a:t>
            </a:r>
            <a:r>
              <a:rPr lang="en-US" sz="3200" baseline="30000" dirty="0">
                <a:solidFill>
                  <a:srgbClr val="000000"/>
                </a:solidFill>
                <a:latin typeface="Xyngia"/>
                <a:ea typeface="Helvetica Neue Medium"/>
                <a:cs typeface="Xyngia"/>
              </a:rPr>
              <a:t>th</a:t>
            </a:r>
            <a:r>
              <a:rPr lang="en-US" sz="3200" dirty="0">
                <a:solidFill>
                  <a:srgbClr val="000000"/>
                </a:solidFill>
                <a:latin typeface="Xyngia"/>
                <a:ea typeface="Helvetica Neue Medium"/>
                <a:cs typeface="Xyngia"/>
              </a:rPr>
              <a:t> century optimism</a:t>
            </a:r>
          </a:p>
          <a:p>
            <a:pPr marL="457178" indent="-457178" defTabSz="1218930">
              <a:buFont typeface="Wingdings" charset="2"/>
              <a:buChar char="Ø"/>
            </a:pPr>
            <a:r>
              <a:rPr lang="en-US" sz="3200" dirty="0">
                <a:solidFill>
                  <a:prstClr val="black"/>
                </a:solidFill>
                <a:latin typeface="Xyngia"/>
                <a:ea typeface="Helvetica Neue Medium"/>
                <a:cs typeface="Xyngia"/>
              </a:rPr>
              <a:t>Cosmos as a machine, completely intelligible through science</a:t>
            </a:r>
          </a:p>
          <a:p>
            <a:pPr marL="457178" indent="-457178" defTabSz="1218930">
              <a:buFont typeface="Wingdings" charset="2"/>
              <a:buChar char="Ø"/>
            </a:pPr>
            <a:r>
              <a:rPr lang="en-US" sz="3200" dirty="0">
                <a:solidFill>
                  <a:prstClr val="black"/>
                </a:solidFill>
                <a:latin typeface="Xyngia"/>
                <a:ea typeface="Helvetica Neue Medium"/>
                <a:cs typeface="Xyngia"/>
              </a:rPr>
              <a:t>Science as savior</a:t>
            </a:r>
          </a:p>
          <a:p>
            <a:pPr marL="457178" indent="-457178" defTabSz="1218930">
              <a:buFont typeface="Wingdings" charset="2"/>
              <a:buChar char="Ø"/>
            </a:pPr>
            <a:r>
              <a:rPr lang="en-US" sz="3200" dirty="0">
                <a:solidFill>
                  <a:prstClr val="black"/>
                </a:solidFill>
                <a:latin typeface="Xyngia"/>
                <a:ea typeface="Helvetica Neue Medium"/>
                <a:cs typeface="Xyngia"/>
              </a:rPr>
              <a:t>Technology improving life</a:t>
            </a:r>
          </a:p>
          <a:p>
            <a:pPr marL="457178" indent="-457178" defTabSz="1218930">
              <a:buFont typeface="Wingdings" charset="2"/>
              <a:buChar char="Ø"/>
            </a:pPr>
            <a:r>
              <a:rPr lang="en-US" sz="3200" dirty="0">
                <a:solidFill>
                  <a:prstClr val="black"/>
                </a:solidFill>
                <a:latin typeface="Xyngia"/>
                <a:ea typeface="Helvetica Neue Medium"/>
                <a:cs typeface="Xyngia"/>
              </a:rPr>
              <a:t>E</a:t>
            </a:r>
            <a:r>
              <a:rPr lang="en-US" sz="3200" dirty="0">
                <a:solidFill>
                  <a:srgbClr val="000000"/>
                </a:solidFill>
                <a:latin typeface="Xyngia"/>
                <a:ea typeface="Helvetica Neue Medium"/>
                <a:cs typeface="Xyngia"/>
              </a:rPr>
              <a:t>ducation bringing peaceful coexistence</a:t>
            </a:r>
          </a:p>
          <a:p>
            <a:pPr marL="457178" indent="-457178" defTabSz="1218930">
              <a:buFont typeface="Wingdings" charset="2"/>
              <a:buChar char="Ø"/>
            </a:pPr>
            <a:r>
              <a:rPr lang="en-US" sz="3200" dirty="0">
                <a:solidFill>
                  <a:srgbClr val="000000"/>
                </a:solidFill>
                <a:latin typeface="Xyngia"/>
                <a:ea typeface="Helvetica Neue Medium"/>
                <a:cs typeface="Xyngia"/>
              </a:rPr>
              <a:t>Utopian political programs</a:t>
            </a:r>
            <a:endParaRPr lang="en-US" sz="3333" b="1" dirty="0">
              <a:solidFill>
                <a:srgbClr val="0000FF"/>
              </a:solidFill>
              <a:latin typeface="Xyngia"/>
              <a:ea typeface="Helvetica Neue Medium"/>
              <a:cs typeface="Xyngia"/>
            </a:endParaRPr>
          </a:p>
        </p:txBody>
      </p:sp>
    </p:spTree>
    <p:extLst>
      <p:ext uri="{BB962C8B-B14F-4D97-AF65-F5344CB8AC3E}">
        <p14:creationId xmlns:p14="http://schemas.microsoft.com/office/powerpoint/2010/main" val="42992774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43383" y="417239"/>
            <a:ext cx="10903623" cy="5652958"/>
          </a:xfrm>
          <a:prstGeom prst="rect">
            <a:avLst/>
          </a:prstGeom>
        </p:spPr>
        <p:txBody>
          <a:bodyPr wrap="square">
            <a:spAutoFit/>
          </a:bodyPr>
          <a:lstStyle/>
          <a:p>
            <a:pPr algn="ctr" defTabSz="1218930"/>
            <a:r>
              <a:rPr lang="en-US" sz="4400" b="1" dirty="0">
                <a:solidFill>
                  <a:prstClr val="black"/>
                </a:solidFill>
                <a:latin typeface="Xyngia"/>
                <a:ea typeface="Helvetica Neue Medium"/>
                <a:cs typeface="Xyngia"/>
              </a:rPr>
              <a:t>PM = reaction to modernism.</a:t>
            </a:r>
          </a:p>
          <a:p>
            <a:pPr defTabSz="1218930"/>
            <a:endParaRPr lang="en-US" sz="3200" dirty="0">
              <a:solidFill>
                <a:prstClr val="black"/>
              </a:solidFill>
              <a:latin typeface="Xyngia"/>
              <a:ea typeface="Helvetica Neue Medium"/>
              <a:cs typeface="Xyngia"/>
            </a:endParaRPr>
          </a:p>
          <a:p>
            <a:pPr marL="457178" indent="-457178" defTabSz="1218930">
              <a:buFont typeface="Wingdings" charset="2"/>
              <a:buChar char="Ø"/>
            </a:pPr>
            <a:r>
              <a:rPr lang="en-US" sz="3200" dirty="0">
                <a:solidFill>
                  <a:srgbClr val="000000"/>
                </a:solidFill>
                <a:latin typeface="Xyngia"/>
                <a:ea typeface="Helvetica Neue Medium"/>
                <a:cs typeface="Xyngia"/>
              </a:rPr>
              <a:t>19</a:t>
            </a:r>
            <a:r>
              <a:rPr lang="en-US" sz="3200" baseline="30000" dirty="0">
                <a:solidFill>
                  <a:srgbClr val="000000"/>
                </a:solidFill>
                <a:latin typeface="Xyngia"/>
                <a:ea typeface="Helvetica Neue Medium"/>
                <a:cs typeface="Xyngia"/>
              </a:rPr>
              <a:t>th</a:t>
            </a:r>
            <a:r>
              <a:rPr lang="en-US" sz="3200" dirty="0">
                <a:solidFill>
                  <a:srgbClr val="000000"/>
                </a:solidFill>
                <a:latin typeface="Xyngia"/>
                <a:ea typeface="Helvetica Neue Medium"/>
                <a:cs typeface="Xyngia"/>
              </a:rPr>
              <a:t> century optimism</a:t>
            </a:r>
          </a:p>
          <a:p>
            <a:pPr marL="457178" indent="-457178" defTabSz="1218930">
              <a:buFont typeface="Wingdings" charset="2"/>
              <a:buChar char="Ø"/>
            </a:pPr>
            <a:r>
              <a:rPr lang="en-US" sz="3200" dirty="0">
                <a:solidFill>
                  <a:prstClr val="black"/>
                </a:solidFill>
                <a:latin typeface="Xyngia"/>
                <a:ea typeface="Helvetica Neue Medium"/>
                <a:cs typeface="Xyngia"/>
              </a:rPr>
              <a:t>Cosmos as a machine, completely intelligible through science</a:t>
            </a:r>
          </a:p>
          <a:p>
            <a:pPr marL="457178" indent="-457178" defTabSz="1218930">
              <a:buFont typeface="Wingdings" charset="2"/>
              <a:buChar char="Ø"/>
            </a:pPr>
            <a:r>
              <a:rPr lang="en-US" sz="3200" dirty="0">
                <a:solidFill>
                  <a:prstClr val="black"/>
                </a:solidFill>
                <a:latin typeface="Xyngia"/>
                <a:ea typeface="Helvetica Neue Medium"/>
                <a:cs typeface="Xyngia"/>
              </a:rPr>
              <a:t>Science as savior</a:t>
            </a:r>
          </a:p>
          <a:p>
            <a:pPr marL="457178" indent="-457178" defTabSz="1218930">
              <a:buFont typeface="Wingdings" charset="2"/>
              <a:buChar char="Ø"/>
            </a:pPr>
            <a:r>
              <a:rPr lang="en-US" sz="3200" dirty="0">
                <a:solidFill>
                  <a:prstClr val="black"/>
                </a:solidFill>
                <a:latin typeface="Xyngia"/>
                <a:ea typeface="Helvetica Neue Medium"/>
                <a:cs typeface="Xyngia"/>
              </a:rPr>
              <a:t>Technology improving life</a:t>
            </a:r>
          </a:p>
          <a:p>
            <a:pPr marL="457178" indent="-457178" defTabSz="1218930">
              <a:buFont typeface="Wingdings" charset="2"/>
              <a:buChar char="Ø"/>
            </a:pPr>
            <a:r>
              <a:rPr lang="en-US" sz="3200" dirty="0">
                <a:solidFill>
                  <a:prstClr val="black"/>
                </a:solidFill>
                <a:latin typeface="Xyngia"/>
                <a:ea typeface="Helvetica Neue Medium"/>
                <a:cs typeface="Xyngia"/>
              </a:rPr>
              <a:t>E</a:t>
            </a:r>
            <a:r>
              <a:rPr lang="en-US" sz="3200" dirty="0">
                <a:solidFill>
                  <a:srgbClr val="000000"/>
                </a:solidFill>
                <a:latin typeface="Xyngia"/>
                <a:ea typeface="Helvetica Neue Medium"/>
                <a:cs typeface="Xyngia"/>
              </a:rPr>
              <a:t>ducation bringing peaceful coexistence</a:t>
            </a:r>
          </a:p>
          <a:p>
            <a:pPr marL="457178" indent="-457178" defTabSz="1218930">
              <a:buFont typeface="Wingdings" charset="2"/>
              <a:buChar char="Ø"/>
            </a:pPr>
            <a:r>
              <a:rPr lang="en-US" sz="3200" dirty="0">
                <a:solidFill>
                  <a:srgbClr val="000000"/>
                </a:solidFill>
                <a:latin typeface="Xyngia"/>
                <a:ea typeface="Helvetica Neue Medium"/>
                <a:cs typeface="Xyngia"/>
              </a:rPr>
              <a:t>Utopian political programs</a:t>
            </a:r>
          </a:p>
          <a:p>
            <a:pPr marL="457178" indent="-457178" defTabSz="1218930">
              <a:buFont typeface="Wingdings" charset="2"/>
              <a:buChar char="Ø"/>
            </a:pPr>
            <a:r>
              <a:rPr lang="en-US" sz="3067" dirty="0">
                <a:solidFill>
                  <a:srgbClr val="000000"/>
                </a:solidFill>
                <a:latin typeface="Xyngia"/>
                <a:ea typeface="Helvetica Neue Medium"/>
                <a:cs typeface="Xyngia"/>
              </a:rPr>
              <a:t>We’ve learned nearly everything there is to learn.        	</a:t>
            </a:r>
            <a:endParaRPr lang="en-US" sz="3333" b="1" dirty="0">
              <a:solidFill>
                <a:srgbClr val="0000FF"/>
              </a:solidFill>
              <a:latin typeface="Xyngia"/>
              <a:ea typeface="Helvetica Neue Medium"/>
              <a:cs typeface="Xyngia"/>
            </a:endParaRPr>
          </a:p>
        </p:txBody>
      </p:sp>
    </p:spTree>
    <p:extLst>
      <p:ext uri="{BB962C8B-B14F-4D97-AF65-F5344CB8AC3E}">
        <p14:creationId xmlns:p14="http://schemas.microsoft.com/office/powerpoint/2010/main" val="276969805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marL="609466" lvl="1" indent="0" eaLnBrk="1" hangingPunct="1">
              <a:lnSpc>
                <a:spcPct val="90000"/>
              </a:lnSpc>
              <a:buNone/>
            </a:pPr>
            <a:endParaRPr lang="en-US" sz="4533" b="1" dirty="0">
              <a:solidFill>
                <a:schemeClr val="bg1"/>
              </a:solidFill>
            </a:endParaRPr>
          </a:p>
        </p:txBody>
      </p:sp>
      <p:pic>
        <p:nvPicPr>
          <p:cNvPr id="2" name="Picture 1" descr="Spacetime_curvatu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
            <a:ext cx="12192000" cy="6840431"/>
          </a:xfrm>
          <a:prstGeom prst="rect">
            <a:avLst/>
          </a:prstGeom>
        </p:spPr>
      </p:pic>
    </p:spTree>
    <p:extLst>
      <p:ext uri="{BB962C8B-B14F-4D97-AF65-F5344CB8AC3E}">
        <p14:creationId xmlns:p14="http://schemas.microsoft.com/office/powerpoint/2010/main" val="41713803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marL="609466" lvl="1" indent="0" eaLnBrk="1" hangingPunct="1">
              <a:lnSpc>
                <a:spcPct val="90000"/>
              </a:lnSpc>
              <a:buNone/>
            </a:pPr>
            <a:endParaRPr lang="en-US" sz="4533" b="1" dirty="0">
              <a:solidFill>
                <a:schemeClr val="bg1"/>
              </a:solidFill>
            </a:endParaRPr>
          </a:p>
        </p:txBody>
      </p:sp>
      <p:pic>
        <p:nvPicPr>
          <p:cNvPr id="3" name="Picture 2" descr="quantum-physics-2-1024x76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5306" y="609601"/>
            <a:ext cx="7462340" cy="5596755"/>
          </a:xfrm>
          <a:prstGeom prst="rect">
            <a:avLst/>
          </a:prstGeom>
        </p:spPr>
      </p:pic>
    </p:spTree>
    <p:extLst>
      <p:ext uri="{BB962C8B-B14F-4D97-AF65-F5344CB8AC3E}">
        <p14:creationId xmlns:p14="http://schemas.microsoft.com/office/powerpoint/2010/main" val="327627850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dirty="0">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dirty="0">
              <a:solidFill>
                <a:schemeClr val="bg1"/>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510" y="466558"/>
            <a:ext cx="3773509" cy="4101209"/>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98708" y="1500675"/>
            <a:ext cx="6378893" cy="4719644"/>
          </a:xfrm>
          <a:prstGeom prst="rect">
            <a:avLst/>
          </a:prstGeom>
        </p:spPr>
      </p:pic>
    </p:spTree>
    <p:extLst>
      <p:ext uri="{BB962C8B-B14F-4D97-AF65-F5344CB8AC3E}">
        <p14:creationId xmlns:p14="http://schemas.microsoft.com/office/powerpoint/2010/main" val="307897261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dirty="0">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dirty="0">
              <a:solidFill>
                <a:schemeClr val="bg1"/>
              </a:solidFill>
            </a:endParaRPr>
          </a:p>
        </p:txBody>
      </p:sp>
      <p:pic>
        <p:nvPicPr>
          <p:cNvPr id="3" name="Picture 2"/>
          <p:cNvPicPr>
            <a:picLocks noChangeAspect="1"/>
          </p:cNvPicPr>
          <p:nvPr/>
        </p:nvPicPr>
        <p:blipFill>
          <a:blip r:embed="rId3"/>
          <a:stretch>
            <a:fillRect/>
          </a:stretch>
        </p:blipFill>
        <p:spPr>
          <a:xfrm>
            <a:off x="308277" y="251953"/>
            <a:ext cx="2934144" cy="4001105"/>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20386" y="2656116"/>
            <a:ext cx="4688969" cy="3820885"/>
          </a:xfrm>
          <a:prstGeom prst="rect">
            <a:avLst/>
          </a:prstGeom>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76811" y="451104"/>
            <a:ext cx="5975720" cy="3816096"/>
          </a:xfrm>
          <a:prstGeom prst="rect">
            <a:avLst/>
          </a:prstGeom>
        </p:spPr>
      </p:pic>
    </p:spTree>
    <p:extLst>
      <p:ext uri="{BB962C8B-B14F-4D97-AF65-F5344CB8AC3E}">
        <p14:creationId xmlns:p14="http://schemas.microsoft.com/office/powerpoint/2010/main" val="370963327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dirty="0">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dirty="0">
              <a:solidFill>
                <a:schemeClr val="bg1"/>
              </a:solidFill>
            </a:endParaRPr>
          </a:p>
        </p:txBody>
      </p:sp>
      <p:pic>
        <p:nvPicPr>
          <p:cNvPr id="3" name="Picture 2" descr="soviet-crowd.jpg"/>
          <p:cNvPicPr>
            <a:picLocks noChangeAspect="1"/>
          </p:cNvPicPr>
          <p:nvPr/>
        </p:nvPicPr>
        <p:blipFill>
          <a:blip r:embed="rId3">
            <a:extLst>
              <a:ext uri="{BEBA8EAE-BF5A-486C-A8C5-ECC9F3942E4B}">
                <a14:imgProps xmlns:a14="http://schemas.microsoft.com/office/drawing/2010/main">
                  <a14:imgLayer r:embed="rId4">
                    <a14:imgEffect>
                      <a14:saturation sat="90000"/>
                    </a14:imgEffect>
                    <a14:imgEffect>
                      <a14:brightnessContrast contrast="6000"/>
                    </a14:imgEffect>
                  </a14:imgLayer>
                </a14:imgProps>
              </a:ext>
              <a:ext uri="{28A0092B-C50C-407E-A947-70E740481C1C}">
                <a14:useLocalDpi xmlns:a14="http://schemas.microsoft.com/office/drawing/2010/main"/>
              </a:ext>
            </a:extLst>
          </a:blip>
          <a:stretch>
            <a:fillRect/>
          </a:stretch>
        </p:blipFill>
        <p:spPr>
          <a:xfrm>
            <a:off x="6634336" y="731073"/>
            <a:ext cx="4643281" cy="3262259"/>
          </a:xfrm>
          <a:prstGeom prst="rect">
            <a:avLst/>
          </a:prstGeom>
        </p:spPr>
      </p:pic>
      <p:pic>
        <p:nvPicPr>
          <p:cNvPr id="6" name="Picture 5" descr="slide_391940_4775292_free.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4400" y="2362214"/>
            <a:ext cx="5376211" cy="3625413"/>
          </a:xfrm>
          <a:prstGeom prst="rect">
            <a:avLst/>
          </a:prstGeom>
        </p:spPr>
      </p:pic>
    </p:spTree>
    <p:extLst>
      <p:ext uri="{BB962C8B-B14F-4D97-AF65-F5344CB8AC3E}">
        <p14:creationId xmlns:p14="http://schemas.microsoft.com/office/powerpoint/2010/main" val="403099722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C65DAF-3D57-9043-A56A-1A1217EFB3A9}"/>
              </a:ext>
            </a:extLst>
          </p:cNvPr>
          <p:cNvSpPr>
            <a:spLocks noGrp="1"/>
          </p:cNvSpPr>
          <p:nvPr>
            <p:ph type="ctrTitle"/>
          </p:nvPr>
        </p:nvSpPr>
        <p:spPr>
          <a:xfrm>
            <a:off x="1154954" y="1447800"/>
            <a:ext cx="9570196" cy="2314677"/>
          </a:xfrm>
        </p:spPr>
        <p:txBody>
          <a:bodyPr/>
          <a:lstStyle/>
          <a:p>
            <a:pPr algn="ctr"/>
            <a:endParaRPr lang="en-US" sz="5467" dirty="0">
              <a:solidFill>
                <a:srgbClr val="FFFF00"/>
              </a:solidFill>
              <a:latin typeface="Aparajita" panose="02020603050405020304" pitchFamily="18" charset="0"/>
            </a:endParaRPr>
          </a:p>
        </p:txBody>
      </p:sp>
      <p:sp>
        <p:nvSpPr>
          <p:cNvPr id="8" name="Subtitle 7">
            <a:extLst>
              <a:ext uri="{FF2B5EF4-FFF2-40B4-BE49-F238E27FC236}">
                <a16:creationId xmlns:a16="http://schemas.microsoft.com/office/drawing/2014/main" id="{9571826C-F4F2-E441-AFA6-E2F55C3AE3E8}"/>
              </a:ext>
            </a:extLst>
          </p:cNvPr>
          <p:cNvSpPr>
            <a:spLocks noGrp="1"/>
          </p:cNvSpPr>
          <p:nvPr>
            <p:ph type="subTitle" idx="1"/>
          </p:nvPr>
        </p:nvSpPr>
        <p:spPr>
          <a:xfrm>
            <a:off x="1154955" y="4234426"/>
            <a:ext cx="10065496" cy="1404375"/>
          </a:xfrm>
        </p:spPr>
        <p:txBody>
          <a:bodyPr>
            <a:noAutofit/>
          </a:bodyPr>
          <a:lstStyle/>
          <a:p>
            <a:pPr algn="ctr"/>
            <a:endParaRPr lang="en-US" sz="3467" dirty="0">
              <a:solidFill>
                <a:schemeClr val="tx1"/>
              </a:solidFill>
              <a:latin typeface="Aparajita" panose="02020603050405020304" pitchFamily="18" charset="0"/>
              <a:cs typeface="Aparajita" panose="02020603050405020304" pitchFamily="18" charset="0"/>
            </a:endParaRPr>
          </a:p>
        </p:txBody>
      </p:sp>
      <p:pic>
        <p:nvPicPr>
          <p:cNvPr id="2" name="Picture 1">
            <a:extLst>
              <a:ext uri="{FF2B5EF4-FFF2-40B4-BE49-F238E27FC236}">
                <a16:creationId xmlns:a16="http://schemas.microsoft.com/office/drawing/2014/main" id="{8001C6B1-3AFA-8647-A6A8-63DE1C93F62C}"/>
              </a:ext>
            </a:extLst>
          </p:cNvPr>
          <p:cNvPicPr>
            <a:picLocks noChangeAspect="1"/>
          </p:cNvPicPr>
          <p:nvPr/>
        </p:nvPicPr>
        <p:blipFill>
          <a:blip r:embed="rId2"/>
          <a:stretch>
            <a:fillRect/>
          </a:stretch>
        </p:blipFill>
        <p:spPr>
          <a:xfrm>
            <a:off x="2161309" y="51143"/>
            <a:ext cx="7659584" cy="6806857"/>
          </a:xfrm>
          <a:prstGeom prst="rect">
            <a:avLst/>
          </a:prstGeom>
        </p:spPr>
      </p:pic>
    </p:spTree>
    <p:extLst>
      <p:ext uri="{BB962C8B-B14F-4D97-AF65-F5344CB8AC3E}">
        <p14:creationId xmlns:p14="http://schemas.microsoft.com/office/powerpoint/2010/main" val="24750191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dirty="0">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dirty="0">
              <a:solidFill>
                <a:schemeClr val="bg1"/>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53446" y="2852958"/>
            <a:ext cx="5398988" cy="3624071"/>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49101" y="805923"/>
            <a:ext cx="4736499" cy="3112556"/>
          </a:xfrm>
          <a:prstGeom prst="rect">
            <a:avLst/>
          </a:prstGeom>
        </p:spPr>
      </p:pic>
      <p:pic>
        <p:nvPicPr>
          <p:cNvPr id="4" name="Picture 3"/>
          <p:cNvPicPr>
            <a:picLocks noChangeAspect="1"/>
          </p:cNvPicPr>
          <p:nvPr/>
        </p:nvPicPr>
        <p:blipFill>
          <a:blip r:embed="rId5"/>
          <a:stretch>
            <a:fillRect/>
          </a:stretch>
        </p:blipFill>
        <p:spPr>
          <a:xfrm>
            <a:off x="550564" y="735563"/>
            <a:ext cx="2444085" cy="2990788"/>
          </a:xfrm>
          <a:prstGeom prst="rect">
            <a:avLst/>
          </a:prstGeom>
        </p:spPr>
      </p:pic>
    </p:spTree>
    <p:extLst>
      <p:ext uri="{BB962C8B-B14F-4D97-AF65-F5344CB8AC3E}">
        <p14:creationId xmlns:p14="http://schemas.microsoft.com/office/powerpoint/2010/main" val="213518016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dirty="0">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dirty="0">
              <a:solidFill>
                <a:schemeClr val="bg1"/>
              </a:solidFill>
            </a:endParaRPr>
          </a:p>
        </p:txBody>
      </p:sp>
      <p:pic>
        <p:nvPicPr>
          <p:cNvPr id="2" name="Picture 1" descr="feature-cambodia-barbed-wire-foodlin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316" y="0"/>
            <a:ext cx="12090685" cy="6858000"/>
          </a:xfrm>
          <a:prstGeom prst="rect">
            <a:avLst/>
          </a:prstGeom>
        </p:spPr>
      </p:pic>
    </p:spTree>
    <p:extLst>
      <p:ext uri="{BB962C8B-B14F-4D97-AF65-F5344CB8AC3E}">
        <p14:creationId xmlns:p14="http://schemas.microsoft.com/office/powerpoint/2010/main" val="295142156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a:solidFill>
                <a:schemeClr val="bg1"/>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 y="1525582"/>
            <a:ext cx="9478103" cy="5327897"/>
          </a:xfrm>
          <a:prstGeom prst="rect">
            <a:avLst/>
          </a:prstGeom>
        </p:spPr>
      </p:pic>
    </p:spTree>
    <p:extLst>
      <p:ext uri="{BB962C8B-B14F-4D97-AF65-F5344CB8AC3E}">
        <p14:creationId xmlns:p14="http://schemas.microsoft.com/office/powerpoint/2010/main" val="99329246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a:ext>
            </a:extLst>
          </a:blip>
          <a:stretch>
            <a:fillRect/>
          </a:stretch>
        </p:blipFill>
        <p:spPr>
          <a:xfrm>
            <a:off x="914400" y="0"/>
            <a:ext cx="5715000" cy="6858000"/>
          </a:xfrm>
          <a:prstGeom prst="rect">
            <a:avLst/>
          </a:prstGeom>
        </p:spPr>
      </p:pic>
    </p:spTree>
    <p:extLst>
      <p:ext uri="{BB962C8B-B14F-4D97-AF65-F5344CB8AC3E}">
        <p14:creationId xmlns:p14="http://schemas.microsoft.com/office/powerpoint/2010/main" val="1452904154"/>
      </p:ext>
    </p:extLst>
  </p:cSld>
  <p:clrMapOvr>
    <a:masterClrMapping/>
  </p:clrMapOvr>
  <p:transition>
    <p:wheel spokes="1"/>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a:solidFill>
                <a:schemeClr val="bg1"/>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97981" y="265924"/>
            <a:ext cx="7871299" cy="5248469"/>
          </a:xfrm>
          <a:prstGeom prst="rect">
            <a:avLst/>
          </a:prstGeom>
        </p:spPr>
      </p:pic>
    </p:spTree>
    <p:extLst>
      <p:ext uri="{BB962C8B-B14F-4D97-AF65-F5344CB8AC3E}">
        <p14:creationId xmlns:p14="http://schemas.microsoft.com/office/powerpoint/2010/main" val="71448172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dirty="0">
              <a:solidFill>
                <a:schemeClr val="bg1"/>
              </a:solidFill>
            </a:endParaRPr>
          </a:p>
        </p:txBody>
      </p:sp>
      <p:sp>
        <p:nvSpPr>
          <p:cNvPr id="3" name="Title 2"/>
          <p:cNvSpPr>
            <a:spLocks noGrp="1"/>
          </p:cNvSpPr>
          <p:nvPr>
            <p:ph type="title"/>
          </p:nvPr>
        </p:nvSpPr>
        <p:spPr/>
        <p:txBody>
          <a:bodyPr/>
          <a:lstStyle/>
          <a:p>
            <a:endParaRPr lang="en-US"/>
          </a:p>
        </p:txBody>
      </p:sp>
      <p:pic>
        <p:nvPicPr>
          <p:cNvPr id="4" name="Picture 3" descr="ap-vietnam-real-war_0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625220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a:solidFill>
                <a:schemeClr val="bg1"/>
              </a:solidFill>
            </a:endParaRPr>
          </a:p>
        </p:txBody>
      </p:sp>
      <p:pic>
        <p:nvPicPr>
          <p:cNvPr id="4" name="Picture 3"/>
          <p:cNvPicPr>
            <a:picLocks noChangeAspect="1"/>
          </p:cNvPicPr>
          <p:nvPr/>
        </p:nvPicPr>
        <p:blipFill>
          <a:blip r:embed="rId3"/>
          <a:stretch>
            <a:fillRect/>
          </a:stretch>
        </p:blipFill>
        <p:spPr>
          <a:xfrm>
            <a:off x="3352800" y="0"/>
            <a:ext cx="5472112" cy="6858000"/>
          </a:xfrm>
          <a:prstGeom prst="rect">
            <a:avLst/>
          </a:prstGeom>
        </p:spPr>
      </p:pic>
    </p:spTree>
    <p:extLst>
      <p:ext uri="{BB962C8B-B14F-4D97-AF65-F5344CB8AC3E}">
        <p14:creationId xmlns:p14="http://schemas.microsoft.com/office/powerpoint/2010/main" val="418453169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a:solidFill>
                <a:schemeClr val="bg1"/>
              </a:solidFill>
            </a:endParaRPr>
          </a:p>
        </p:txBody>
      </p:sp>
      <p:pic>
        <p:nvPicPr>
          <p:cNvPr id="3" name="Picture 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5072981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914400" y="497633"/>
            <a:ext cx="10363200" cy="1143000"/>
          </a:xfrm>
        </p:spPr>
        <p:txBody>
          <a:bodyPr/>
          <a:lstStyle/>
          <a:p>
            <a:pPr eaLnBrk="1" hangingPunct="1"/>
            <a:endParaRPr lang="en-US" sz="3733">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a:solidFill>
                <a:schemeClr val="bg1"/>
              </a:solidFill>
            </a:endParaRPr>
          </a:p>
        </p:txBody>
      </p:sp>
      <p:pic>
        <p:nvPicPr>
          <p:cNvPr id="3" name="Picture 2"/>
          <p:cNvPicPr>
            <a:picLocks noChangeAspect="1"/>
          </p:cNvPicPr>
          <p:nvPr/>
        </p:nvPicPr>
        <p:blipFill>
          <a:blip r:embed="rId3"/>
          <a:stretch>
            <a:fillRect/>
          </a:stretch>
        </p:blipFill>
        <p:spPr>
          <a:xfrm>
            <a:off x="880533" y="0"/>
            <a:ext cx="10398091" cy="6858000"/>
          </a:xfrm>
          <a:prstGeom prst="rect">
            <a:avLst/>
          </a:prstGeom>
        </p:spPr>
      </p:pic>
    </p:spTree>
    <p:extLst>
      <p:ext uri="{BB962C8B-B14F-4D97-AF65-F5344CB8AC3E}">
        <p14:creationId xmlns:p14="http://schemas.microsoft.com/office/powerpoint/2010/main" val="153737730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dirty="0">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a:solidFill>
                <a:schemeClr val="bg1"/>
              </a:solidFill>
            </a:endParaRPr>
          </a:p>
        </p:txBody>
      </p:sp>
      <p:pic>
        <p:nvPicPr>
          <p:cNvPr id="2" name="Picture 1" descr="migrants-mediterranean.jpg"/>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a:ext>
            </a:extLst>
          </a:blip>
          <a:stretch>
            <a:fillRect/>
          </a:stretch>
        </p:blipFill>
        <p:spPr>
          <a:xfrm>
            <a:off x="0" y="26"/>
            <a:ext cx="12192000" cy="6857999"/>
          </a:xfrm>
          <a:prstGeom prst="rect">
            <a:avLst/>
          </a:prstGeom>
        </p:spPr>
      </p:pic>
    </p:spTree>
    <p:extLst>
      <p:ext uri="{BB962C8B-B14F-4D97-AF65-F5344CB8AC3E}">
        <p14:creationId xmlns:p14="http://schemas.microsoft.com/office/powerpoint/2010/main" val="138254939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C65DAF-3D57-9043-A56A-1A1217EFB3A9}"/>
              </a:ext>
            </a:extLst>
          </p:cNvPr>
          <p:cNvSpPr>
            <a:spLocks noGrp="1"/>
          </p:cNvSpPr>
          <p:nvPr>
            <p:ph type="ctrTitle"/>
          </p:nvPr>
        </p:nvSpPr>
        <p:spPr>
          <a:xfrm>
            <a:off x="1154954" y="1447800"/>
            <a:ext cx="9570196" cy="2314677"/>
          </a:xfrm>
        </p:spPr>
        <p:txBody>
          <a:bodyPr/>
          <a:lstStyle/>
          <a:p>
            <a:pPr algn="ctr"/>
            <a:r>
              <a:rPr lang="en-US" sz="5700" b="1" cap="small" dirty="0">
                <a:solidFill>
                  <a:srgbClr val="FFFF00"/>
                </a:solidFill>
                <a:latin typeface="Aparajita" panose="02020603050405020304" pitchFamily="18" charset="0"/>
              </a:rPr>
              <a:t>Navigating the Modern /</a:t>
            </a:r>
            <a:br>
              <a:rPr lang="en-US" sz="5700" b="1" cap="small" dirty="0">
                <a:solidFill>
                  <a:srgbClr val="FFFF00"/>
                </a:solidFill>
                <a:latin typeface="Aparajita" panose="02020603050405020304" pitchFamily="18" charset="0"/>
              </a:rPr>
            </a:br>
            <a:r>
              <a:rPr lang="en-US" sz="5700" b="1" cap="small" dirty="0">
                <a:solidFill>
                  <a:srgbClr val="FFFF00"/>
                </a:solidFill>
                <a:latin typeface="Aparajita" panose="02020603050405020304" pitchFamily="18" charset="0"/>
              </a:rPr>
              <a:t>Postmodern Landscape</a:t>
            </a:r>
            <a:endParaRPr lang="en-US" sz="5700" dirty="0">
              <a:solidFill>
                <a:srgbClr val="FFFF00"/>
              </a:solidFill>
              <a:latin typeface="Aparajita" panose="02020603050405020304" pitchFamily="18" charset="0"/>
            </a:endParaRPr>
          </a:p>
        </p:txBody>
      </p:sp>
      <p:sp>
        <p:nvSpPr>
          <p:cNvPr id="8" name="Subtitle 7">
            <a:extLst>
              <a:ext uri="{FF2B5EF4-FFF2-40B4-BE49-F238E27FC236}">
                <a16:creationId xmlns:a16="http://schemas.microsoft.com/office/drawing/2014/main" id="{9571826C-F4F2-E441-AFA6-E2F55C3AE3E8}"/>
              </a:ext>
            </a:extLst>
          </p:cNvPr>
          <p:cNvSpPr>
            <a:spLocks noGrp="1"/>
          </p:cNvSpPr>
          <p:nvPr>
            <p:ph type="subTitle" idx="1"/>
          </p:nvPr>
        </p:nvSpPr>
        <p:spPr>
          <a:xfrm>
            <a:off x="1154955" y="4234426"/>
            <a:ext cx="10065496" cy="1404375"/>
          </a:xfrm>
        </p:spPr>
        <p:txBody>
          <a:bodyPr>
            <a:noAutofit/>
          </a:bodyPr>
          <a:lstStyle/>
          <a:p>
            <a:pPr algn="ctr"/>
            <a:r>
              <a:rPr lang="en-US" sz="3467" dirty="0">
                <a:solidFill>
                  <a:schemeClr val="tx1"/>
                </a:solidFill>
                <a:latin typeface="Aparajita" panose="02020603050405020304" pitchFamily="18" charset="0"/>
                <a:cs typeface="Aparajita" panose="02020603050405020304" pitchFamily="18" charset="0"/>
              </a:rPr>
              <a:t>Douglas Jacoby, M.T.S., </a:t>
            </a:r>
            <a:r>
              <a:rPr lang="en-US" sz="3467" dirty="0" err="1">
                <a:solidFill>
                  <a:schemeClr val="tx1"/>
                </a:solidFill>
                <a:latin typeface="Aparajita" panose="02020603050405020304" pitchFamily="18" charset="0"/>
                <a:cs typeface="Aparajita" panose="02020603050405020304" pitchFamily="18" charset="0"/>
              </a:rPr>
              <a:t>D.Min</a:t>
            </a:r>
            <a:r>
              <a:rPr lang="en-US" sz="3467" dirty="0">
                <a:solidFill>
                  <a:schemeClr val="tx1"/>
                </a:solidFill>
                <a:latin typeface="Aparajita" panose="02020603050405020304" pitchFamily="18" charset="0"/>
                <a:cs typeface="Aparajita" panose="02020603050405020304" pitchFamily="18" charset="0"/>
              </a:rPr>
              <a:t>.</a:t>
            </a:r>
            <a:br>
              <a:rPr lang="en-US" sz="3467" dirty="0">
                <a:solidFill>
                  <a:schemeClr val="tx1"/>
                </a:solidFill>
                <a:latin typeface="Aparajita" panose="02020603050405020304" pitchFamily="18" charset="0"/>
                <a:cs typeface="Aparajita" panose="02020603050405020304" pitchFamily="18" charset="0"/>
              </a:rPr>
            </a:br>
            <a:r>
              <a:rPr lang="en-US" sz="3467" dirty="0">
                <a:solidFill>
                  <a:schemeClr val="tx1"/>
                </a:solidFill>
                <a:latin typeface="Aparajita" panose="02020603050405020304" pitchFamily="18" charset="0"/>
                <a:cs typeface="Aparajita" panose="02020603050405020304" pitchFamily="18" charset="0"/>
              </a:rPr>
              <a:t>San Antonio, 7 March 2020</a:t>
            </a:r>
          </a:p>
        </p:txBody>
      </p:sp>
    </p:spTree>
    <p:extLst>
      <p:ext uri="{BB962C8B-B14F-4D97-AF65-F5344CB8AC3E}">
        <p14:creationId xmlns:p14="http://schemas.microsoft.com/office/powerpoint/2010/main" val="16367734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a:solidFill>
                <a:schemeClr val="bg1"/>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46740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dirty="0">
              <a:solidFill>
                <a:schemeClr val="bg1"/>
              </a:solidFill>
            </a:endParaRPr>
          </a:p>
        </p:txBody>
      </p:sp>
      <p:pic>
        <p:nvPicPr>
          <p:cNvPr id="7" name="Picture 6" descr="Fighting-Parent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33373" y="361831"/>
            <a:ext cx="7952227" cy="4342607"/>
          </a:xfrm>
          <a:prstGeom prst="rect">
            <a:avLst/>
          </a:prstGeom>
        </p:spPr>
      </p:pic>
    </p:spTree>
    <p:extLst>
      <p:ext uri="{BB962C8B-B14F-4D97-AF65-F5344CB8AC3E}">
        <p14:creationId xmlns:p14="http://schemas.microsoft.com/office/powerpoint/2010/main" val="26066399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a:solidFill>
                <a:schemeClr val="bg1"/>
              </a:solidFill>
            </a:endParaRPr>
          </a:p>
        </p:txBody>
      </p:sp>
      <p:pic>
        <p:nvPicPr>
          <p:cNvPr id="2" name="Picture 1"/>
          <p:cNvPicPr>
            <a:picLocks noChangeAspect="1"/>
          </p:cNvPicPr>
          <p:nvPr/>
        </p:nvPicPr>
        <p:blipFill>
          <a:blip r:embed="rId3"/>
          <a:stretch>
            <a:fillRect/>
          </a:stretch>
        </p:blipFill>
        <p:spPr>
          <a:xfrm>
            <a:off x="3022637" y="1331256"/>
            <a:ext cx="6515475" cy="4351088"/>
          </a:xfrm>
          <a:prstGeom prst="rect">
            <a:avLst/>
          </a:prstGeom>
        </p:spPr>
      </p:pic>
    </p:spTree>
    <p:extLst>
      <p:ext uri="{BB962C8B-B14F-4D97-AF65-F5344CB8AC3E}">
        <p14:creationId xmlns:p14="http://schemas.microsoft.com/office/powerpoint/2010/main" val="109586089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a:solidFill>
                <a:schemeClr val="bg1"/>
              </a:solidFill>
            </a:endParaRPr>
          </a:p>
        </p:txBody>
      </p:sp>
      <p:pic>
        <p:nvPicPr>
          <p:cNvPr id="2" name="Picture 1"/>
          <p:cNvPicPr>
            <a:picLocks noChangeAspect="1"/>
          </p:cNvPicPr>
          <p:nvPr/>
        </p:nvPicPr>
        <p:blipFill>
          <a:blip r:embed="rId3"/>
          <a:stretch>
            <a:fillRect/>
          </a:stretch>
        </p:blipFill>
        <p:spPr>
          <a:xfrm>
            <a:off x="1931129" y="665169"/>
            <a:ext cx="8450168" cy="5619000"/>
          </a:xfrm>
          <a:prstGeom prst="rect">
            <a:avLst/>
          </a:prstGeom>
        </p:spPr>
      </p:pic>
    </p:spTree>
    <p:extLst>
      <p:ext uri="{BB962C8B-B14F-4D97-AF65-F5344CB8AC3E}">
        <p14:creationId xmlns:p14="http://schemas.microsoft.com/office/powerpoint/2010/main" val="246539580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endParaRPr lang="en-US" sz="3733">
              <a:solidFill>
                <a:srgbClr val="FFFF00"/>
              </a:solidFill>
            </a:endParaRPr>
          </a:p>
        </p:txBody>
      </p:sp>
      <p:sp>
        <p:nvSpPr>
          <p:cNvPr id="123907"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a:solidFill>
                <a:schemeClr val="bg1"/>
              </a:solidFill>
            </a:endParaRPr>
          </a:p>
        </p:txBody>
      </p:sp>
      <p:pic>
        <p:nvPicPr>
          <p:cNvPr id="2" name="Picture 1"/>
          <p:cNvPicPr>
            <a:picLocks noChangeAspect="1"/>
          </p:cNvPicPr>
          <p:nvPr/>
        </p:nvPicPr>
        <p:blipFill>
          <a:blip r:embed="rId3"/>
          <a:stretch>
            <a:fillRect/>
          </a:stretch>
        </p:blipFill>
        <p:spPr>
          <a:xfrm>
            <a:off x="1083182" y="982133"/>
            <a:ext cx="10084780" cy="4709160"/>
          </a:xfrm>
          <a:prstGeom prst="rect">
            <a:avLst/>
          </a:prstGeom>
        </p:spPr>
      </p:pic>
    </p:spTree>
    <p:extLst>
      <p:ext uri="{BB962C8B-B14F-4D97-AF65-F5344CB8AC3E}">
        <p14:creationId xmlns:p14="http://schemas.microsoft.com/office/powerpoint/2010/main" val="330883033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pic>
        <p:nvPicPr>
          <p:cNvPr id="363522" name="Picture 2" descr="http://marthabeck.com/blog/wp-content/uploads/bigstockphoto_crowd_on_rock_concert_784673.jpg"/>
          <p:cNvPicPr>
            <a:picLocks noChangeAspect="1" noChangeArrowheads="1"/>
          </p:cNvPicPr>
          <p:nvPr/>
        </p:nvPicPr>
        <p:blipFill>
          <a:blip r:embed="rId2" cstate="print"/>
          <a:srcRect/>
          <a:stretch>
            <a:fillRect/>
          </a:stretch>
        </p:blipFill>
        <p:spPr bwMode="auto">
          <a:xfrm>
            <a:off x="1" y="0"/>
            <a:ext cx="12192000" cy="6858000"/>
          </a:xfrm>
          <a:prstGeom prst="rect">
            <a:avLst/>
          </a:prstGeom>
          <a:noFill/>
        </p:spPr>
      </p:pic>
    </p:spTree>
    <p:extLst>
      <p:ext uri="{BB962C8B-B14F-4D97-AF65-F5344CB8AC3E}">
        <p14:creationId xmlns:p14="http://schemas.microsoft.com/office/powerpoint/2010/main" val="206217306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a:solidFill>
                <a:schemeClr val="bg1"/>
              </a:solidFill>
            </a:endParaRPr>
          </a:p>
        </p:txBody>
      </p:sp>
      <p:pic>
        <p:nvPicPr>
          <p:cNvPr id="5" name="Picture 4" descr="pc-140804-poland-woodstock-01_9f61617ce2a17789f96c9a41aadc1d25.nbcnews-ux-2880-100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8267" y="0"/>
            <a:ext cx="10293859" cy="6858000"/>
          </a:xfrm>
          <a:prstGeom prst="rect">
            <a:avLst/>
          </a:prstGeom>
        </p:spPr>
      </p:pic>
    </p:spTree>
    <p:extLst>
      <p:ext uri="{BB962C8B-B14F-4D97-AF65-F5344CB8AC3E}">
        <p14:creationId xmlns:p14="http://schemas.microsoft.com/office/powerpoint/2010/main" val="217579098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709247" y="477663"/>
            <a:ext cx="10594503" cy="851452"/>
          </a:xfrm>
          <a:prstGeom prst="rect">
            <a:avLst/>
          </a:prstGeom>
        </p:spPr>
        <p:txBody>
          <a:bodyPr wrap="square">
            <a:spAutoFit/>
          </a:bodyPr>
          <a:lstStyle/>
          <a:p>
            <a:pPr algn="ctr" defTabSz="1218930"/>
            <a:r>
              <a:rPr lang="en-US" sz="4933" cap="small" dirty="0">
                <a:solidFill>
                  <a:prstClr val="black"/>
                </a:solidFill>
                <a:latin typeface="Xyngia"/>
                <a:ea typeface="Helvetica Neue Medium"/>
                <a:cs typeface="Xyngia"/>
              </a:rPr>
              <a:t>Suspicion</a:t>
            </a:r>
          </a:p>
        </p:txBody>
      </p:sp>
    </p:spTree>
    <p:extLst>
      <p:ext uri="{BB962C8B-B14F-4D97-AF65-F5344CB8AC3E}">
        <p14:creationId xmlns:p14="http://schemas.microsoft.com/office/powerpoint/2010/main" val="3148029992"/>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endParaRPr lang="en-US"/>
          </a:p>
        </p:txBody>
      </p:sp>
      <p:pic>
        <p:nvPicPr>
          <p:cNvPr id="5" name="Content Placeholder 4" descr="A large white building&#10;&#10;Description automatically generated">
            <a:extLst>
              <a:ext uri="{FF2B5EF4-FFF2-40B4-BE49-F238E27FC236}">
                <a16:creationId xmlns:a16="http://schemas.microsoft.com/office/drawing/2014/main" id="{E50678DE-F521-5E42-B62E-8375028CB0B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402080" y="0"/>
            <a:ext cx="9110133" cy="6832600"/>
          </a:xfrm>
        </p:spPr>
      </p:pic>
    </p:spTree>
    <p:extLst>
      <p:ext uri="{BB962C8B-B14F-4D97-AF65-F5344CB8AC3E}">
        <p14:creationId xmlns:p14="http://schemas.microsoft.com/office/powerpoint/2010/main" val="15558722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01782" y="2089938"/>
            <a:ext cx="11388436" cy="5339923"/>
          </a:xfrm>
          <a:prstGeom prst="rect">
            <a:avLst/>
          </a:prstGeom>
        </p:spPr>
        <p:txBody>
          <a:bodyPr wrap="square" numCol="3">
            <a:spAutoFit/>
          </a:bodyPr>
          <a:lstStyle/>
          <a:p>
            <a:pPr marL="457178" indent="-457178" defTabSz="1218930">
              <a:buFont typeface="Wingdings" charset="2"/>
              <a:buChar char="Ø"/>
            </a:pPr>
            <a:r>
              <a:rPr lang="en-US" sz="3100" dirty="0">
                <a:solidFill>
                  <a:srgbClr val="0000FF"/>
                </a:solidFill>
                <a:latin typeface="Xyngia"/>
                <a:ea typeface="Helvetica Neue Medium"/>
                <a:cs typeface="Xyngia"/>
              </a:rPr>
              <a:t>Authority</a:t>
            </a:r>
          </a:p>
          <a:p>
            <a:pPr marL="457178" indent="-457178" defTabSz="1218930">
              <a:buFont typeface="Wingdings" charset="2"/>
              <a:buChar char="Ø"/>
            </a:pPr>
            <a:r>
              <a:rPr lang="en-US" sz="3100" dirty="0">
                <a:solidFill>
                  <a:srgbClr val="0000FF"/>
                </a:solidFill>
                <a:latin typeface="Xyngia"/>
                <a:ea typeface="Helvetica Neue Medium"/>
                <a:cs typeface="Xyngia"/>
              </a:rPr>
              <a:t>Authority figures</a:t>
            </a:r>
          </a:p>
          <a:p>
            <a:pPr marL="457178" indent="-457178" defTabSz="1218930">
              <a:buFont typeface="Wingdings" charset="2"/>
              <a:buChar char="Ø"/>
            </a:pPr>
            <a:r>
              <a:rPr lang="en-US" sz="3100" dirty="0">
                <a:solidFill>
                  <a:srgbClr val="0000FF"/>
                </a:solidFill>
                <a:latin typeface="Xyngia"/>
                <a:ea typeface="Helvetica Neue Medium"/>
                <a:cs typeface="Xyngia"/>
              </a:rPr>
              <a:t>The police</a:t>
            </a:r>
          </a:p>
          <a:p>
            <a:pPr marL="457178" indent="-457178" defTabSz="1218930">
              <a:buFont typeface="Wingdings" charset="2"/>
              <a:buChar char="Ø"/>
            </a:pPr>
            <a:r>
              <a:rPr lang="en-US" sz="3100" dirty="0">
                <a:solidFill>
                  <a:srgbClr val="0000FF"/>
                </a:solidFill>
                <a:latin typeface="Xyngia"/>
                <a:ea typeface="Helvetica Neue Medium"/>
                <a:cs typeface="Xyngia"/>
              </a:rPr>
              <a:t>Teachers</a:t>
            </a:r>
          </a:p>
          <a:p>
            <a:pPr marL="457178" indent="-457178" defTabSz="1218930">
              <a:buFont typeface="Wingdings" charset="2"/>
              <a:buChar char="Ø"/>
            </a:pPr>
            <a:r>
              <a:rPr lang="en-US" sz="3100" dirty="0">
                <a:solidFill>
                  <a:srgbClr val="0000FF"/>
                </a:solidFill>
                <a:latin typeface="Xyngia"/>
                <a:ea typeface="Helvetica Neue Medium"/>
                <a:cs typeface="Xyngia"/>
              </a:rPr>
              <a:t>Textbooks</a:t>
            </a:r>
          </a:p>
          <a:p>
            <a:pPr marL="457178" indent="-457178" defTabSz="1218930">
              <a:buFont typeface="Wingdings" charset="2"/>
              <a:buChar char="Ø"/>
            </a:pPr>
            <a:r>
              <a:rPr lang="en-US" sz="3100" dirty="0">
                <a:solidFill>
                  <a:srgbClr val="0000FF"/>
                </a:solidFill>
                <a:latin typeface="Xyngia"/>
                <a:ea typeface="Helvetica Neue Medium"/>
                <a:cs typeface="Xyngia"/>
              </a:rPr>
              <a:t>Politics &amp; political discourse </a:t>
            </a:r>
          </a:p>
          <a:p>
            <a:pPr marL="457178" indent="-457178" defTabSz="1218930">
              <a:buFont typeface="Wingdings" charset="2"/>
              <a:buChar char="Ø"/>
            </a:pPr>
            <a:r>
              <a:rPr lang="en-US" sz="3100" dirty="0">
                <a:solidFill>
                  <a:srgbClr val="0000FF"/>
                </a:solidFill>
                <a:latin typeface="Xyngia"/>
                <a:ea typeface="Helvetica Neue Medium"/>
                <a:cs typeface="Xyngia"/>
              </a:rPr>
              <a:t>Government</a:t>
            </a:r>
          </a:p>
          <a:p>
            <a:pPr defTabSz="1218930"/>
            <a:endParaRPr lang="en-US" sz="3100" dirty="0">
              <a:solidFill>
                <a:srgbClr val="0000FF"/>
              </a:solidFill>
              <a:latin typeface="Xyngia"/>
              <a:ea typeface="Helvetica Neue Medium"/>
              <a:cs typeface="Xyngia"/>
            </a:endParaRPr>
          </a:p>
          <a:p>
            <a:pPr marL="457178" indent="-457178" defTabSz="1218930">
              <a:buFont typeface="Wingdings" charset="2"/>
              <a:buChar char="Ø"/>
            </a:pPr>
            <a:endParaRPr lang="en-US" sz="3100" dirty="0">
              <a:solidFill>
                <a:srgbClr val="0000FF"/>
              </a:solidFill>
              <a:latin typeface="Xyngia"/>
              <a:ea typeface="Helvetica Neue Medium"/>
              <a:cs typeface="Xyngia"/>
            </a:endParaRPr>
          </a:p>
          <a:p>
            <a:pPr marL="457178" indent="-457178" defTabSz="1218930">
              <a:buFont typeface="Wingdings" charset="2"/>
              <a:buChar char="Ø"/>
            </a:pPr>
            <a:endParaRPr lang="en-US" sz="3100" dirty="0">
              <a:solidFill>
                <a:srgbClr val="0000FF"/>
              </a:solidFill>
              <a:latin typeface="Xyngia"/>
              <a:ea typeface="Helvetica Neue Medium"/>
              <a:cs typeface="Xyngia"/>
            </a:endParaRPr>
          </a:p>
          <a:p>
            <a:pPr marL="457178" indent="-457178" defTabSz="1218930">
              <a:buFont typeface="Wingdings" charset="2"/>
              <a:buChar char="Ø"/>
            </a:pPr>
            <a:r>
              <a:rPr lang="en-US" sz="3100" dirty="0">
                <a:solidFill>
                  <a:srgbClr val="0000FF"/>
                </a:solidFill>
                <a:latin typeface="Xyngia"/>
                <a:ea typeface="Helvetica Neue Medium"/>
                <a:cs typeface="Xyngia"/>
              </a:rPr>
              <a:t>Male leadership</a:t>
            </a:r>
          </a:p>
          <a:p>
            <a:pPr marL="457178" indent="-457178" defTabSz="1218930">
              <a:buFont typeface="Wingdings" charset="2"/>
              <a:buChar char="Ø"/>
            </a:pPr>
            <a:r>
              <a:rPr lang="en-US" sz="3100" dirty="0">
                <a:solidFill>
                  <a:srgbClr val="0000FF"/>
                </a:solidFill>
                <a:latin typeface="Xyngia"/>
                <a:ea typeface="Helvetica Neue Medium"/>
                <a:cs typeface="Xyngia"/>
              </a:rPr>
              <a:t>Hollywood </a:t>
            </a:r>
          </a:p>
          <a:p>
            <a:pPr marL="457178" indent="-457178" defTabSz="1218930">
              <a:buFont typeface="Wingdings" charset="2"/>
              <a:buChar char="Ø"/>
            </a:pPr>
            <a:r>
              <a:rPr lang="en-US" sz="3100" dirty="0">
                <a:solidFill>
                  <a:srgbClr val="0000FF"/>
                </a:solidFill>
                <a:latin typeface="Xyngia"/>
                <a:ea typeface="Helvetica Neue Medium"/>
                <a:cs typeface="Xyngia"/>
              </a:rPr>
              <a:t>Wall Street</a:t>
            </a:r>
          </a:p>
          <a:p>
            <a:pPr marL="457178" indent="-457178" defTabSz="1218930">
              <a:buFont typeface="Wingdings" charset="2"/>
              <a:buChar char="Ø"/>
            </a:pPr>
            <a:r>
              <a:rPr lang="en-US" sz="3100" dirty="0">
                <a:solidFill>
                  <a:srgbClr val="0000FF"/>
                </a:solidFill>
                <a:latin typeface="Xyngia"/>
                <a:ea typeface="Helvetica Neue Medium"/>
                <a:cs typeface="Xyngia"/>
              </a:rPr>
              <a:t>Madison Avenue</a:t>
            </a:r>
          </a:p>
          <a:p>
            <a:pPr marL="457178" indent="-457178" defTabSz="1218930">
              <a:buFont typeface="Wingdings" charset="2"/>
              <a:buChar char="Ø"/>
            </a:pPr>
            <a:r>
              <a:rPr lang="en-US" sz="3100" dirty="0">
                <a:solidFill>
                  <a:srgbClr val="0000FF"/>
                </a:solidFill>
                <a:latin typeface="Xyngia"/>
                <a:ea typeface="Helvetica Neue Medium"/>
                <a:cs typeface="Xyngia"/>
              </a:rPr>
              <a:t>The educational system (favoring the well-off)</a:t>
            </a:r>
          </a:p>
          <a:p>
            <a:pPr marL="457178" indent="-457178" defTabSz="1218930">
              <a:buFont typeface="Wingdings" charset="2"/>
              <a:buChar char="Ø"/>
            </a:pPr>
            <a:r>
              <a:rPr lang="en-US" sz="3000" dirty="0">
                <a:solidFill>
                  <a:srgbClr val="0000FF"/>
                </a:solidFill>
                <a:latin typeface="Xyngia"/>
                <a:ea typeface="Helvetica Neue Medium"/>
                <a:cs typeface="Xyngia"/>
              </a:rPr>
              <a:t>The establishment</a:t>
            </a:r>
          </a:p>
          <a:p>
            <a:pPr defTabSz="1218930"/>
            <a:endParaRPr lang="en-US" sz="3100" dirty="0">
              <a:solidFill>
                <a:srgbClr val="0000FF"/>
              </a:solidFill>
              <a:latin typeface="Xyngia"/>
              <a:ea typeface="Helvetica Neue Medium"/>
              <a:cs typeface="Xyngia"/>
            </a:endParaRPr>
          </a:p>
          <a:p>
            <a:pPr defTabSz="1218930"/>
            <a:endParaRPr lang="en-US" sz="3100" dirty="0">
              <a:solidFill>
                <a:srgbClr val="0000FF"/>
              </a:solidFill>
              <a:latin typeface="Xyngia"/>
              <a:ea typeface="Helvetica Neue Medium"/>
              <a:cs typeface="Xyngia"/>
            </a:endParaRPr>
          </a:p>
          <a:p>
            <a:pPr marL="457178" indent="-457178" defTabSz="1218930">
              <a:buFont typeface="Wingdings" charset="2"/>
              <a:buChar char="Ø"/>
            </a:pPr>
            <a:endParaRPr lang="en-US" sz="3100" dirty="0">
              <a:solidFill>
                <a:srgbClr val="0000FF"/>
              </a:solidFill>
              <a:latin typeface="Xyngia"/>
              <a:ea typeface="Helvetica Neue Medium"/>
              <a:cs typeface="Xyngia"/>
            </a:endParaRPr>
          </a:p>
          <a:p>
            <a:pPr marL="457178" indent="-457178" defTabSz="1218930">
              <a:buFont typeface="Wingdings" charset="2"/>
              <a:buChar char="Ø"/>
            </a:pPr>
            <a:r>
              <a:rPr lang="en-US" sz="3100" dirty="0">
                <a:solidFill>
                  <a:srgbClr val="0000FF"/>
                </a:solidFill>
                <a:latin typeface="Xyngia"/>
                <a:ea typeface="Helvetica Neue Medium"/>
                <a:cs typeface="Xyngia"/>
              </a:rPr>
              <a:t>Historical records</a:t>
            </a:r>
          </a:p>
          <a:p>
            <a:pPr marL="457178" indent="-457178" defTabSz="1218930">
              <a:buFont typeface="Wingdings" charset="2"/>
              <a:buChar char="Ø"/>
            </a:pPr>
            <a:r>
              <a:rPr lang="en-US" sz="3100" dirty="0">
                <a:solidFill>
                  <a:srgbClr val="0000FF"/>
                </a:solidFill>
                <a:latin typeface="Xyngia"/>
                <a:ea typeface="Helvetica Neue Medium"/>
                <a:cs typeface="Xyngia"/>
              </a:rPr>
              <a:t>Organized religion</a:t>
            </a:r>
          </a:p>
          <a:p>
            <a:pPr marL="457178" indent="-457178" defTabSz="1218930">
              <a:buFont typeface="Wingdings" charset="2"/>
              <a:buChar char="Ø"/>
            </a:pPr>
            <a:r>
              <a:rPr lang="en-US" sz="3100" dirty="0">
                <a:solidFill>
                  <a:srgbClr val="0000FF"/>
                </a:solidFill>
                <a:latin typeface="Xyngia"/>
                <a:ea typeface="Helvetica Neue Medium"/>
                <a:cs typeface="Xyngia"/>
              </a:rPr>
              <a:t>Religious texts—and </a:t>
            </a:r>
            <a:r>
              <a:rPr lang="en-US" sz="3100" i="1" dirty="0">
                <a:solidFill>
                  <a:srgbClr val="0000FF"/>
                </a:solidFill>
                <a:latin typeface="Xyngia"/>
                <a:ea typeface="Helvetica Neue Medium"/>
                <a:cs typeface="Xyngia"/>
              </a:rPr>
              <a:t>especially</a:t>
            </a:r>
            <a:r>
              <a:rPr lang="en-US" sz="3100" dirty="0">
                <a:solidFill>
                  <a:srgbClr val="0000FF"/>
                </a:solidFill>
                <a:latin typeface="Xyngia"/>
                <a:ea typeface="Helvetica Neue Medium"/>
                <a:cs typeface="Xyngia"/>
              </a:rPr>
              <a:t> the Bible</a:t>
            </a:r>
            <a:endParaRPr lang="en-US" sz="3100" i="1" dirty="0">
              <a:solidFill>
                <a:prstClr val="black"/>
              </a:solidFill>
              <a:latin typeface="Xyngia"/>
              <a:ea typeface="Helvetica Neue Medium"/>
              <a:cs typeface="Xyngia"/>
            </a:endParaRPr>
          </a:p>
        </p:txBody>
      </p:sp>
      <p:sp>
        <p:nvSpPr>
          <p:cNvPr id="5" name="Rectangle 4"/>
          <p:cNvSpPr/>
          <p:nvPr/>
        </p:nvSpPr>
        <p:spPr>
          <a:xfrm>
            <a:off x="709247" y="477663"/>
            <a:ext cx="10594503" cy="784830"/>
          </a:xfrm>
          <a:prstGeom prst="rect">
            <a:avLst/>
          </a:prstGeom>
        </p:spPr>
        <p:txBody>
          <a:bodyPr wrap="square">
            <a:spAutoFit/>
          </a:bodyPr>
          <a:lstStyle/>
          <a:p>
            <a:pPr algn="ctr" defTabSz="1218930"/>
            <a:r>
              <a:rPr lang="en-US" sz="4500" cap="small" dirty="0">
                <a:solidFill>
                  <a:prstClr val="black"/>
                </a:solidFill>
                <a:latin typeface="Xyngia"/>
                <a:ea typeface="Helvetica Neue Medium"/>
                <a:cs typeface="Xyngia"/>
              </a:rPr>
              <a:t>Under Suspicion</a:t>
            </a:r>
          </a:p>
        </p:txBody>
      </p:sp>
    </p:spTree>
    <p:extLst>
      <p:ext uri="{BB962C8B-B14F-4D97-AF65-F5344CB8AC3E}">
        <p14:creationId xmlns:p14="http://schemas.microsoft.com/office/powerpoint/2010/main" val="66510925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324079" y="779682"/>
            <a:ext cx="9362688" cy="4400628"/>
          </a:xfrm>
          <a:prstGeom prst="rect">
            <a:avLst/>
          </a:prstGeom>
        </p:spPr>
        <p:txBody>
          <a:bodyPr wrap="square">
            <a:spAutoFit/>
          </a:bodyPr>
          <a:lstStyle/>
          <a:p>
            <a:pPr defTabSz="609585">
              <a:defRPr/>
            </a:pPr>
            <a:r>
              <a:rPr lang="en-US" sz="3733" b="1" dirty="0">
                <a:solidFill>
                  <a:srgbClr val="C00000"/>
                </a:solidFill>
                <a:latin typeface="Helvetica Neue Medium"/>
                <a:ea typeface="Helvetica Neue Medium"/>
                <a:cs typeface="Helvetica Neue Medium"/>
              </a:rPr>
              <a:t> </a:t>
            </a:r>
            <a:endParaRPr lang="en-US" sz="3733" dirty="0">
              <a:solidFill>
                <a:srgbClr val="C00000"/>
              </a:solidFill>
              <a:latin typeface="Helvetica Neue Medium"/>
              <a:ea typeface="Helvetica Neue Medium"/>
              <a:cs typeface="Helvetica Neue Medium"/>
            </a:endParaRPr>
          </a:p>
          <a:p>
            <a:pPr defTabSz="609585">
              <a:defRPr/>
            </a:pPr>
            <a:r>
              <a:rPr lang="en-US" sz="3733" b="1" dirty="0">
                <a:solidFill>
                  <a:srgbClr val="C00000"/>
                </a:solidFill>
                <a:latin typeface="Helvetica Neue Medium"/>
                <a:ea typeface="Helvetica Neue Medium"/>
                <a:cs typeface="Helvetica Neue Medium"/>
              </a:rPr>
              <a:t>Three Observations</a:t>
            </a:r>
          </a:p>
          <a:p>
            <a:pPr defTabSz="609585">
              <a:defRPr/>
            </a:pPr>
            <a:endParaRPr lang="en-US" sz="2933" dirty="0">
              <a:solidFill>
                <a:srgbClr val="000000"/>
              </a:solidFill>
              <a:latin typeface="Helvetica Neue Medium"/>
              <a:ea typeface="Helvetica Neue Medium"/>
              <a:cs typeface="Helvetica Neue Medium"/>
            </a:endParaRPr>
          </a:p>
          <a:p>
            <a:pPr marL="380990" indent="-380990" defTabSz="609585">
              <a:buFont typeface="Arial" panose="020B0604020202020204" pitchFamily="34" charset="0"/>
              <a:buChar char="•"/>
              <a:defRPr/>
            </a:pPr>
            <a:r>
              <a:rPr lang="en-US" sz="2933" dirty="0">
                <a:solidFill>
                  <a:srgbClr val="FFFFFF"/>
                </a:solidFill>
                <a:latin typeface="Helvetica Neue Medium"/>
                <a:ea typeface="Helvetica Neue Medium"/>
                <a:cs typeface="Helvetica Neue Medium"/>
              </a:rPr>
              <a:t>PM is hard to pin down, but easy to recognize—a suspicion more than a clearly defined ideology </a:t>
            </a:r>
          </a:p>
          <a:p>
            <a:pPr marL="380990" indent="-380990" defTabSz="609585">
              <a:buFont typeface="Arial" panose="020B0604020202020204" pitchFamily="34" charset="0"/>
              <a:buChar char="•"/>
              <a:defRPr/>
            </a:pPr>
            <a:r>
              <a:rPr lang="en-US" sz="2933" dirty="0">
                <a:solidFill>
                  <a:srgbClr val="FFFFFF"/>
                </a:solidFill>
                <a:latin typeface="Helvetica Neue Medium"/>
                <a:ea typeface="Helvetica Neue Medium"/>
                <a:cs typeface="Helvetica Neue Medium"/>
              </a:rPr>
              <a:t>A reaction to the optimism of modernism / failed political programs</a:t>
            </a:r>
          </a:p>
          <a:p>
            <a:pPr marL="380990" indent="-380990" defTabSz="609585">
              <a:buFont typeface="Arial" panose="020B0604020202020204" pitchFamily="34" charset="0"/>
              <a:buChar char="•"/>
              <a:defRPr/>
            </a:pPr>
            <a:r>
              <a:rPr lang="en-US" sz="2933" dirty="0">
                <a:solidFill>
                  <a:srgbClr val="FFFFFF"/>
                </a:solidFill>
                <a:latin typeface="Helvetica Neue Medium"/>
                <a:ea typeface="Helvetica Neue Medium"/>
                <a:cs typeface="Helvetica Neue Medium"/>
              </a:rPr>
              <a:t>Pretending to be true, even to free us from error, yet denying the very existence of truth.</a:t>
            </a:r>
          </a:p>
        </p:txBody>
      </p:sp>
    </p:spTree>
    <p:extLst>
      <p:ext uri="{BB962C8B-B14F-4D97-AF65-F5344CB8AC3E}">
        <p14:creationId xmlns:p14="http://schemas.microsoft.com/office/powerpoint/2010/main" val="1446055728"/>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643388" y="1381721"/>
            <a:ext cx="10915425" cy="3375026"/>
          </a:xfrm>
          <a:prstGeom prst="rect">
            <a:avLst/>
          </a:prstGeom>
        </p:spPr>
        <p:txBody>
          <a:bodyPr wrap="square">
            <a:spAutoFit/>
          </a:bodyPr>
          <a:lstStyle/>
          <a:p>
            <a:pPr defTabSz="609459"/>
            <a:r>
              <a:rPr lang="en-US" sz="5333" dirty="0">
                <a:solidFill>
                  <a:prstClr val="black"/>
                </a:solidFill>
                <a:latin typeface="Xyngia"/>
                <a:ea typeface="Helvetica Neue Medium"/>
                <a:cs typeface="Xyngia"/>
              </a:rPr>
              <a:t>In this presentation we’ll become familiar with </a:t>
            </a:r>
            <a:r>
              <a:rPr lang="en-US" sz="5333" dirty="0">
                <a:solidFill>
                  <a:srgbClr val="FF0000"/>
                </a:solidFill>
                <a:latin typeface="Xyngia"/>
                <a:ea typeface="Helvetica Neue Medium"/>
                <a:cs typeface="Xyngia"/>
              </a:rPr>
              <a:t>4 facets </a:t>
            </a:r>
            <a:r>
              <a:rPr lang="en-US" sz="5333" dirty="0">
                <a:solidFill>
                  <a:prstClr val="black"/>
                </a:solidFill>
                <a:latin typeface="Xyngia"/>
                <a:ea typeface="Helvetica Neue Medium"/>
                <a:cs typeface="Xyngia"/>
              </a:rPr>
              <a:t>of PM, and learn </a:t>
            </a:r>
            <a:r>
              <a:rPr lang="en-US" sz="5333" dirty="0">
                <a:solidFill>
                  <a:srgbClr val="FF0000"/>
                </a:solidFill>
                <a:latin typeface="Xyngia"/>
                <a:ea typeface="Helvetica Neue Medium"/>
                <a:cs typeface="Xyngia"/>
              </a:rPr>
              <a:t>5 strategies </a:t>
            </a:r>
            <a:r>
              <a:rPr lang="en-US" sz="5333" dirty="0">
                <a:solidFill>
                  <a:prstClr val="black"/>
                </a:solidFill>
                <a:latin typeface="Xyngia"/>
                <a:ea typeface="Helvetica Neue Medium"/>
                <a:cs typeface="Xyngia"/>
              </a:rPr>
              <a:t>for appropriate Christian response. </a:t>
            </a:r>
          </a:p>
        </p:txBody>
      </p:sp>
    </p:spTree>
    <p:extLst>
      <p:ext uri="{BB962C8B-B14F-4D97-AF65-F5344CB8AC3E}">
        <p14:creationId xmlns:p14="http://schemas.microsoft.com/office/powerpoint/2010/main" val="796851707"/>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65934" y="2007542"/>
            <a:ext cx="11320540" cy="1220783"/>
          </a:xfrm>
          <a:prstGeom prst="rect">
            <a:avLst/>
          </a:prstGeom>
        </p:spPr>
        <p:txBody>
          <a:bodyPr wrap="square">
            <a:spAutoFit/>
          </a:bodyPr>
          <a:lstStyle/>
          <a:p>
            <a:pPr algn="ctr" defTabSz="609459"/>
            <a:r>
              <a:rPr lang="en-US" sz="7333" cap="small" dirty="0">
                <a:solidFill>
                  <a:prstClr val="black"/>
                </a:solidFill>
                <a:latin typeface="Xyngia"/>
                <a:ea typeface="Helvetica Neue Medium"/>
                <a:cs typeface="Xyngia"/>
              </a:rPr>
              <a:t>Four Facets </a:t>
            </a:r>
          </a:p>
        </p:txBody>
      </p:sp>
      <p:sp>
        <p:nvSpPr>
          <p:cNvPr id="2" name="Picture Placeholder 1"/>
          <p:cNvSpPr>
            <a:spLocks noGrp="1"/>
          </p:cNvSpPr>
          <p:nvPr>
            <p:ph type="pic" idx="13"/>
          </p:nvPr>
        </p:nvSpPr>
        <p:spPr/>
      </p:sp>
    </p:spTree>
    <p:extLst>
      <p:ext uri="{BB962C8B-B14F-4D97-AF65-F5344CB8AC3E}">
        <p14:creationId xmlns:p14="http://schemas.microsoft.com/office/powerpoint/2010/main" val="2567421975"/>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43388" y="1381694"/>
            <a:ext cx="10915425" cy="2062103"/>
          </a:xfrm>
          <a:prstGeom prst="rect">
            <a:avLst/>
          </a:prstGeom>
        </p:spPr>
        <p:txBody>
          <a:bodyPr wrap="square">
            <a:spAutoFit/>
          </a:bodyPr>
          <a:lstStyle/>
          <a:p>
            <a:pPr algn="ctr" defTabSz="609459"/>
            <a:r>
              <a:rPr lang="en-US" sz="6400" cap="small" dirty="0">
                <a:solidFill>
                  <a:prstClr val="black"/>
                </a:solidFill>
                <a:latin typeface="Xyngia"/>
                <a:ea typeface="Helvetica Neue Medium"/>
                <a:cs typeface="Xyngia"/>
              </a:rPr>
              <a:t>Facet 1: </a:t>
            </a:r>
          </a:p>
          <a:p>
            <a:pPr algn="ctr" defTabSz="609459"/>
            <a:r>
              <a:rPr lang="en-US" sz="6400" cap="small" dirty="0">
                <a:ln>
                  <a:solidFill>
                    <a:prstClr val="black"/>
                  </a:solidFill>
                </a:ln>
                <a:solidFill>
                  <a:srgbClr val="880002"/>
                </a:solidFill>
                <a:latin typeface="Xyngia"/>
                <a:ea typeface="Helvetica Neue Medium"/>
                <a:cs typeface="Xyngia"/>
              </a:rPr>
              <a:t>Truths, not Truth</a:t>
            </a:r>
            <a:endParaRPr lang="en-US" sz="6400" cap="small" dirty="0">
              <a:solidFill>
                <a:prstClr val="black"/>
              </a:solidFill>
              <a:latin typeface="Xyngia"/>
              <a:ea typeface="Helvetica Neue Medium"/>
              <a:cs typeface="Xyngia"/>
            </a:endParaRPr>
          </a:p>
        </p:txBody>
      </p:sp>
      <p:sp>
        <p:nvSpPr>
          <p:cNvPr id="2" name="Picture Placeholder 1"/>
          <p:cNvSpPr>
            <a:spLocks noGrp="1"/>
          </p:cNvSpPr>
          <p:nvPr>
            <p:ph type="pic" idx="13"/>
          </p:nvPr>
        </p:nvSpPr>
        <p:spPr/>
      </p:sp>
    </p:spTree>
    <p:extLst>
      <p:ext uri="{BB962C8B-B14F-4D97-AF65-F5344CB8AC3E}">
        <p14:creationId xmlns:p14="http://schemas.microsoft.com/office/powerpoint/2010/main" val="897461849"/>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1312274" y="1967061"/>
            <a:ext cx="9767404" cy="2923877"/>
          </a:xfrm>
          <a:prstGeom prst="rect">
            <a:avLst/>
          </a:prstGeom>
        </p:spPr>
        <p:txBody>
          <a:bodyPr wrap="square">
            <a:spAutoFit/>
          </a:bodyPr>
          <a:lstStyle/>
          <a:p>
            <a:pPr marL="0" marR="0" lvl="0" indent="0" algn="l" defTabSz="121893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black"/>
                </a:solidFill>
                <a:effectLst/>
                <a:uLnTx/>
                <a:uFillTx/>
                <a:latin typeface="Calibri"/>
                <a:ea typeface="Helvetica Neue Medium"/>
                <a:cs typeface="Helvetica Neue Medium"/>
              </a:rPr>
              <a:t>Postmodernism (PM) is a curious blend of relativism (denying absolute truth) and strong, often strident, truth claims of its own. </a:t>
            </a:r>
            <a:endParaRPr kumimoji="0" lang="en-US" sz="4600" b="0" i="1" u="none" strike="noStrike" kern="1200" cap="none" spc="0" normalizeH="0" baseline="0" noProof="0" dirty="0">
              <a:ln>
                <a:noFill/>
              </a:ln>
              <a:solidFill>
                <a:prstClr val="black"/>
              </a:solidFill>
              <a:effectLst/>
              <a:uLnTx/>
              <a:uFillTx/>
              <a:latin typeface="Xyngia"/>
              <a:ea typeface="Helvetica Neue Medium"/>
              <a:cs typeface="Xyngia"/>
            </a:endParaRPr>
          </a:p>
        </p:txBody>
      </p:sp>
    </p:spTree>
    <p:extLst>
      <p:ext uri="{BB962C8B-B14F-4D97-AF65-F5344CB8AC3E}">
        <p14:creationId xmlns:p14="http://schemas.microsoft.com/office/powerpoint/2010/main" val="2063332682"/>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Rectangle 4"/>
          <p:cNvSpPr/>
          <p:nvPr/>
        </p:nvSpPr>
        <p:spPr>
          <a:xfrm>
            <a:off x="1007196" y="1862658"/>
            <a:ext cx="10056928" cy="1528752"/>
          </a:xfrm>
          <a:prstGeom prst="rect">
            <a:avLst/>
          </a:prstGeom>
        </p:spPr>
        <p:txBody>
          <a:bodyPr wrap="square">
            <a:spAutoFit/>
          </a:bodyPr>
          <a:lstStyle/>
          <a:p>
            <a:pPr marL="609459" lvl="1" algn="ctr" defTabSz="609459"/>
            <a:endParaRPr lang="en-US" sz="4667" dirty="0">
              <a:solidFill>
                <a:srgbClr val="FFFF00"/>
              </a:solidFill>
              <a:latin typeface="Xyngia"/>
              <a:ea typeface="Helvetica Neue Medium"/>
              <a:cs typeface="Xyngia"/>
            </a:endParaRPr>
          </a:p>
          <a:p>
            <a:pPr marL="609459" lvl="1" algn="ctr" defTabSz="609459"/>
            <a:r>
              <a:rPr lang="en-US" sz="4667" dirty="0">
                <a:solidFill>
                  <a:srgbClr val="FFFF00"/>
                </a:solidFill>
                <a:latin typeface="Xyngia"/>
                <a:ea typeface="Helvetica Neue Medium"/>
                <a:cs typeface="Xyngia"/>
              </a:rPr>
              <a:t>“Speak your truth.”</a:t>
            </a:r>
          </a:p>
        </p:txBody>
      </p:sp>
    </p:spTree>
    <p:extLst>
      <p:ext uri="{BB962C8B-B14F-4D97-AF65-F5344CB8AC3E}">
        <p14:creationId xmlns:p14="http://schemas.microsoft.com/office/powerpoint/2010/main" val="3192378621"/>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dirty="0">
              <a:solidFill>
                <a:schemeClr val="bg1"/>
              </a:solidFill>
            </a:endParaRPr>
          </a:p>
        </p:txBody>
      </p:sp>
      <p:pic>
        <p:nvPicPr>
          <p:cNvPr id="3" name="Picture 2" descr="coexis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299919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a:solidFill>
                <a:schemeClr val="bg1"/>
              </a:solidFill>
            </a:endParaRPr>
          </a:p>
        </p:txBody>
      </p:sp>
      <p:pic>
        <p:nvPicPr>
          <p:cNvPr id="2" name="Picture 1"/>
          <p:cNvPicPr>
            <a:picLocks noChangeAspect="1"/>
          </p:cNvPicPr>
          <p:nvPr/>
        </p:nvPicPr>
        <p:blipFill>
          <a:blip r:embed="rId3"/>
          <a:stretch>
            <a:fillRect/>
          </a:stretch>
        </p:blipFill>
        <p:spPr>
          <a:xfrm>
            <a:off x="0" y="0"/>
            <a:ext cx="12192000" cy="6854573"/>
          </a:xfrm>
          <a:prstGeom prst="rect">
            <a:avLst/>
          </a:prstGeom>
        </p:spPr>
      </p:pic>
    </p:spTree>
    <p:extLst>
      <p:ext uri="{BB962C8B-B14F-4D97-AF65-F5344CB8AC3E}">
        <p14:creationId xmlns:p14="http://schemas.microsoft.com/office/powerpoint/2010/main" val="211305538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a:solidFill>
                <a:schemeClr val="bg1"/>
              </a:solidFill>
            </a:endParaRPr>
          </a:p>
        </p:txBody>
      </p:sp>
      <p:pic>
        <p:nvPicPr>
          <p:cNvPr id="2" name="Picture 1"/>
          <p:cNvPicPr>
            <a:picLocks noChangeAspect="1"/>
          </p:cNvPicPr>
          <p:nvPr/>
        </p:nvPicPr>
        <p:blipFill>
          <a:blip r:embed="rId3"/>
          <a:stretch>
            <a:fillRect/>
          </a:stretch>
        </p:blipFill>
        <p:spPr>
          <a:xfrm>
            <a:off x="0" y="0"/>
            <a:ext cx="12192000" cy="6854573"/>
          </a:xfrm>
          <a:prstGeom prst="rect">
            <a:avLst/>
          </a:prstGeom>
        </p:spPr>
      </p:pic>
      <p:sp>
        <p:nvSpPr>
          <p:cNvPr id="5" name="Rectangle 4"/>
          <p:cNvSpPr/>
          <p:nvPr/>
        </p:nvSpPr>
        <p:spPr>
          <a:xfrm>
            <a:off x="1412449" y="1082991"/>
            <a:ext cx="10056928" cy="1528752"/>
          </a:xfrm>
          <a:prstGeom prst="rect">
            <a:avLst/>
          </a:prstGeom>
        </p:spPr>
        <p:txBody>
          <a:bodyPr wrap="square">
            <a:spAutoFit/>
          </a:bodyPr>
          <a:lstStyle/>
          <a:p>
            <a:pPr marL="609459" lvl="1" algn="r" defTabSz="609459"/>
            <a:r>
              <a:rPr lang="en-US" sz="4667" dirty="0">
                <a:solidFill>
                  <a:srgbClr val="FFFF00"/>
                </a:solidFill>
                <a:effectLst>
                  <a:outerShdw blurRad="50800" dist="38100" dir="2700000" algn="tl" rotWithShape="0">
                    <a:srgbClr val="000000">
                      <a:alpha val="43000"/>
                    </a:srgbClr>
                  </a:outerShdw>
                </a:effectLst>
                <a:latin typeface="Xyngia"/>
                <a:cs typeface="Xyngia"/>
              </a:rPr>
              <a:t>Isn’t one way up the mountain is as good as another?</a:t>
            </a:r>
          </a:p>
        </p:txBody>
      </p:sp>
    </p:spTree>
    <p:extLst>
      <p:ext uri="{BB962C8B-B14F-4D97-AF65-F5344CB8AC3E}">
        <p14:creationId xmlns:p14="http://schemas.microsoft.com/office/powerpoint/2010/main" val="29541407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RLDVIEW CHART.pdf"/>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51692" y="-484633"/>
            <a:ext cx="12872303" cy="7854425"/>
          </a:xfrm>
          <a:prstGeom prst="rect">
            <a:avLst/>
          </a:prstGeom>
        </p:spPr>
      </p:pic>
    </p:spTree>
    <p:extLst>
      <p:ext uri="{BB962C8B-B14F-4D97-AF65-F5344CB8AC3E}">
        <p14:creationId xmlns:p14="http://schemas.microsoft.com/office/powerpoint/2010/main" val="17974673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43360" y="723911"/>
            <a:ext cx="10056928" cy="1241237"/>
          </a:xfrm>
          <a:prstGeom prst="rect">
            <a:avLst/>
          </a:prstGeom>
        </p:spPr>
        <p:txBody>
          <a:bodyPr wrap="square">
            <a:spAutoFit/>
          </a:bodyPr>
          <a:lstStyle/>
          <a:p>
            <a:pPr defTabSz="609459"/>
            <a:r>
              <a:rPr lang="en-US" sz="3733" dirty="0">
                <a:solidFill>
                  <a:srgbClr val="0000FF"/>
                </a:solidFill>
                <a:latin typeface="Xyngia"/>
                <a:ea typeface="Helvetica Neue Medium"/>
                <a:cs typeface="Xyngia"/>
              </a:rPr>
              <a:t>History:  Winners write the history books. </a:t>
            </a:r>
            <a:r>
              <a:rPr lang="en-US" sz="3733" dirty="0">
                <a:solidFill>
                  <a:prstClr val="black"/>
                </a:solidFill>
                <a:latin typeface="Xyngia"/>
                <a:ea typeface="Helvetica Neue Medium"/>
                <a:cs typeface="Xyngia"/>
              </a:rPr>
              <a:t>(This usually means privileged white males.)</a:t>
            </a:r>
            <a:endParaRPr lang="en-US" sz="3200" dirty="0">
              <a:solidFill>
                <a:prstClr val="black"/>
              </a:solidFill>
              <a:latin typeface="Xyngia"/>
              <a:ea typeface="Helvetica Neue Medium"/>
              <a:cs typeface="Xyngia"/>
            </a:endParaRPr>
          </a:p>
        </p:txBody>
      </p:sp>
      <p:sp>
        <p:nvSpPr>
          <p:cNvPr id="2" name="Picture Placeholder 1"/>
          <p:cNvSpPr>
            <a:spLocks noGrp="1"/>
          </p:cNvSpPr>
          <p:nvPr>
            <p:ph type="pic" idx="13"/>
          </p:nvPr>
        </p:nvSpPr>
        <p:spPr/>
      </p:sp>
    </p:spTree>
    <p:extLst>
      <p:ext uri="{BB962C8B-B14F-4D97-AF65-F5344CB8AC3E}">
        <p14:creationId xmlns:p14="http://schemas.microsoft.com/office/powerpoint/2010/main" val="217883856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252827" y="3261625"/>
            <a:ext cx="9362688" cy="569387"/>
          </a:xfrm>
          <a:prstGeom prst="rect">
            <a:avLst/>
          </a:prstGeom>
        </p:spPr>
        <p:txBody>
          <a:bodyPr wrap="square">
            <a:spAutoFit/>
          </a:bodyPr>
          <a:lstStyle/>
          <a:p>
            <a:pPr algn="ctr" defTabSz="609585">
              <a:defRPr/>
            </a:pPr>
            <a:r>
              <a:rPr lang="en-US" sz="3100" dirty="0">
                <a:solidFill>
                  <a:srgbClr val="0020E8"/>
                </a:solidFill>
                <a:latin typeface="Helvetica Neue Medium"/>
                <a:ea typeface="Helvetica Neue Medium"/>
                <a:cs typeface="Helvetica Neue Medium"/>
              </a:rPr>
              <a:t>[ Handout ]</a:t>
            </a:r>
          </a:p>
        </p:txBody>
      </p:sp>
    </p:spTree>
    <p:extLst>
      <p:ext uri="{BB962C8B-B14F-4D97-AF65-F5344CB8AC3E}">
        <p14:creationId xmlns:p14="http://schemas.microsoft.com/office/powerpoint/2010/main" val="3061624072"/>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43360" y="723884"/>
            <a:ext cx="10056928" cy="2944332"/>
          </a:xfrm>
          <a:prstGeom prst="rect">
            <a:avLst/>
          </a:prstGeom>
        </p:spPr>
        <p:txBody>
          <a:bodyPr wrap="square">
            <a:spAutoFit/>
          </a:bodyPr>
          <a:lstStyle/>
          <a:p>
            <a:pPr defTabSz="609459"/>
            <a:r>
              <a:rPr lang="en-US" sz="3733" dirty="0">
                <a:solidFill>
                  <a:srgbClr val="0000FF"/>
                </a:solidFill>
                <a:latin typeface="Xyngia"/>
                <a:ea typeface="Helvetica Neue Medium"/>
                <a:cs typeface="Xyngia"/>
              </a:rPr>
              <a:t>History:  Winners write the history books. </a:t>
            </a:r>
            <a:r>
              <a:rPr lang="en-US" sz="3733" dirty="0">
                <a:solidFill>
                  <a:prstClr val="black"/>
                </a:solidFill>
                <a:latin typeface="Xyngia"/>
                <a:ea typeface="Helvetica Neue Medium"/>
                <a:cs typeface="Xyngia"/>
              </a:rPr>
              <a:t>(This usually means privileged white males.)</a:t>
            </a:r>
          </a:p>
          <a:p>
            <a:pPr defTabSz="609459"/>
            <a:endParaRPr lang="en-US" sz="1467" dirty="0">
              <a:solidFill>
                <a:prstClr val="black"/>
              </a:solidFill>
              <a:latin typeface="Xyngia"/>
              <a:ea typeface="Helvetica Neue Medium"/>
              <a:cs typeface="Xyngia"/>
            </a:endParaRPr>
          </a:p>
          <a:p>
            <a:pPr marL="380981" indent="-380981" defTabSz="609459">
              <a:buFont typeface="Arial"/>
              <a:buChar char="•"/>
            </a:pPr>
            <a:r>
              <a:rPr lang="en-US" sz="3200" dirty="0">
                <a:solidFill>
                  <a:prstClr val="black"/>
                </a:solidFill>
                <a:latin typeface="Xyngia"/>
                <a:ea typeface="Helvetica Neue Medium"/>
                <a:cs typeface="Xyngia"/>
              </a:rPr>
              <a:t>US history—Not presented from the viewpoint of the Indians, African slaves, women, or the disenfranchised.</a:t>
            </a:r>
          </a:p>
        </p:txBody>
      </p:sp>
      <p:sp>
        <p:nvSpPr>
          <p:cNvPr id="2" name="Picture Placeholder 1"/>
          <p:cNvSpPr>
            <a:spLocks noGrp="1"/>
          </p:cNvSpPr>
          <p:nvPr>
            <p:ph type="pic" idx="13"/>
          </p:nvPr>
        </p:nvSpPr>
        <p:spPr/>
      </p:sp>
    </p:spTree>
    <p:extLst>
      <p:ext uri="{BB962C8B-B14F-4D97-AF65-F5344CB8AC3E}">
        <p14:creationId xmlns:p14="http://schemas.microsoft.com/office/powerpoint/2010/main" val="1895057998"/>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43360" y="723899"/>
            <a:ext cx="10056928" cy="4421660"/>
          </a:xfrm>
          <a:prstGeom prst="rect">
            <a:avLst/>
          </a:prstGeom>
        </p:spPr>
        <p:txBody>
          <a:bodyPr wrap="square">
            <a:spAutoFit/>
          </a:bodyPr>
          <a:lstStyle/>
          <a:p>
            <a:pPr defTabSz="609459"/>
            <a:r>
              <a:rPr lang="en-US" sz="3733" dirty="0">
                <a:solidFill>
                  <a:srgbClr val="0000FF"/>
                </a:solidFill>
                <a:latin typeface="Xyngia"/>
                <a:ea typeface="Helvetica Neue Medium"/>
                <a:cs typeface="Xyngia"/>
              </a:rPr>
              <a:t>History:  Winners write the history books. </a:t>
            </a:r>
            <a:r>
              <a:rPr lang="en-US" sz="3733" dirty="0">
                <a:solidFill>
                  <a:prstClr val="black"/>
                </a:solidFill>
                <a:latin typeface="Xyngia"/>
                <a:ea typeface="Helvetica Neue Medium"/>
                <a:cs typeface="Xyngia"/>
              </a:rPr>
              <a:t>(This usually means privileged white males.)</a:t>
            </a:r>
          </a:p>
          <a:p>
            <a:pPr defTabSz="609459"/>
            <a:endParaRPr lang="en-US" sz="1467" dirty="0">
              <a:solidFill>
                <a:prstClr val="black"/>
              </a:solidFill>
              <a:latin typeface="Xyngia"/>
              <a:ea typeface="Helvetica Neue Medium"/>
              <a:cs typeface="Xyngia"/>
            </a:endParaRPr>
          </a:p>
          <a:p>
            <a:pPr marL="380981" indent="-380981" defTabSz="609459">
              <a:buFont typeface="Arial"/>
              <a:buChar char="•"/>
            </a:pPr>
            <a:r>
              <a:rPr lang="en-US" sz="3200" dirty="0">
                <a:solidFill>
                  <a:prstClr val="black"/>
                </a:solidFill>
                <a:latin typeface="Xyngia"/>
                <a:ea typeface="Helvetica Neue Medium"/>
                <a:cs typeface="Xyngia"/>
              </a:rPr>
              <a:t>US history—Not presented from the viewpoint of the Indians, African slaves, women, or the disenfranchised.</a:t>
            </a:r>
          </a:p>
          <a:p>
            <a:pPr marL="380981" indent="-380981" defTabSz="609459">
              <a:buFont typeface="Arial"/>
              <a:buChar char="•"/>
            </a:pPr>
            <a:r>
              <a:rPr lang="en-US" sz="3200" dirty="0">
                <a:solidFill>
                  <a:prstClr val="black"/>
                </a:solidFill>
                <a:latin typeface="Xyngia"/>
                <a:ea typeface="Helvetica Neue Medium"/>
                <a:cs typeface="Xyngia"/>
              </a:rPr>
              <a:t>The Canaanites didn’t write the book of Joshua. </a:t>
            </a:r>
            <a:endParaRPr lang="en-US" sz="3200" dirty="0">
              <a:solidFill>
                <a:srgbClr val="FFFFFF"/>
              </a:solidFill>
              <a:latin typeface="Xyngia"/>
              <a:ea typeface="Helvetica Neue Medium"/>
              <a:cs typeface="Xyngia"/>
            </a:endParaRPr>
          </a:p>
          <a:p>
            <a:pPr marL="380981" indent="-380981" defTabSz="609459">
              <a:buFont typeface="Arial"/>
              <a:buChar char="•"/>
            </a:pPr>
            <a:r>
              <a:rPr lang="en-US" sz="3200" dirty="0">
                <a:solidFill>
                  <a:srgbClr val="FFFFFF"/>
                </a:solidFill>
                <a:latin typeface="Xyngia"/>
                <a:ea typeface="Helvetica Neue Medium"/>
                <a:cs typeface="Xyngia"/>
              </a:rPr>
              <a:t>Imagine how different 1 Samuel would read if it had been published by the Philistines!</a:t>
            </a:r>
          </a:p>
        </p:txBody>
      </p:sp>
    </p:spTree>
    <p:extLst>
      <p:ext uri="{BB962C8B-B14F-4D97-AF65-F5344CB8AC3E}">
        <p14:creationId xmlns:p14="http://schemas.microsoft.com/office/powerpoint/2010/main" val="2488966432"/>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43360" y="723899"/>
            <a:ext cx="10056928" cy="4421660"/>
          </a:xfrm>
          <a:prstGeom prst="rect">
            <a:avLst/>
          </a:prstGeom>
        </p:spPr>
        <p:txBody>
          <a:bodyPr wrap="square">
            <a:spAutoFit/>
          </a:bodyPr>
          <a:lstStyle/>
          <a:p>
            <a:pPr defTabSz="609459"/>
            <a:r>
              <a:rPr lang="en-US" sz="3733" dirty="0">
                <a:solidFill>
                  <a:srgbClr val="0000FF"/>
                </a:solidFill>
                <a:latin typeface="Xyngia"/>
                <a:ea typeface="Helvetica Neue Medium"/>
                <a:cs typeface="Xyngia"/>
              </a:rPr>
              <a:t>History:  Winners write the history books. </a:t>
            </a:r>
            <a:r>
              <a:rPr lang="en-US" sz="3733" dirty="0">
                <a:solidFill>
                  <a:prstClr val="black"/>
                </a:solidFill>
                <a:latin typeface="Xyngia"/>
                <a:ea typeface="Helvetica Neue Medium"/>
                <a:cs typeface="Xyngia"/>
              </a:rPr>
              <a:t>(This usually means privileged white males.)</a:t>
            </a:r>
          </a:p>
          <a:p>
            <a:pPr defTabSz="609459"/>
            <a:endParaRPr lang="en-US" sz="1467" dirty="0">
              <a:solidFill>
                <a:prstClr val="black"/>
              </a:solidFill>
              <a:latin typeface="Xyngia"/>
              <a:ea typeface="Helvetica Neue Medium"/>
              <a:cs typeface="Xyngia"/>
            </a:endParaRPr>
          </a:p>
          <a:p>
            <a:pPr marL="380981" indent="-380981" defTabSz="609459">
              <a:buFont typeface="Arial"/>
              <a:buChar char="•"/>
            </a:pPr>
            <a:r>
              <a:rPr lang="en-US" sz="3200" dirty="0">
                <a:solidFill>
                  <a:prstClr val="black"/>
                </a:solidFill>
                <a:latin typeface="Xyngia"/>
                <a:ea typeface="Helvetica Neue Medium"/>
                <a:cs typeface="Xyngia"/>
              </a:rPr>
              <a:t>US history—Not presented from the viewpoint of the Indians, African slaves, women, or the disenfranchised.</a:t>
            </a:r>
          </a:p>
          <a:p>
            <a:pPr marL="380981" indent="-380981" defTabSz="609459">
              <a:buFont typeface="Arial"/>
              <a:buChar char="•"/>
            </a:pPr>
            <a:r>
              <a:rPr lang="en-US" sz="3200" dirty="0">
                <a:solidFill>
                  <a:prstClr val="black"/>
                </a:solidFill>
                <a:latin typeface="Xyngia"/>
                <a:ea typeface="Helvetica Neue Medium"/>
                <a:cs typeface="Xyngia"/>
              </a:rPr>
              <a:t>The Canaanites didn’t write the book of Joshua. </a:t>
            </a:r>
          </a:p>
          <a:p>
            <a:pPr marL="380981" indent="-380981" defTabSz="609459">
              <a:buFont typeface="Arial"/>
              <a:buChar char="•"/>
            </a:pPr>
            <a:r>
              <a:rPr lang="en-US" sz="3200" dirty="0">
                <a:solidFill>
                  <a:prstClr val="black"/>
                </a:solidFill>
                <a:latin typeface="Xyngia"/>
                <a:ea typeface="Helvetica Neue Medium"/>
                <a:cs typeface="Xyngia"/>
              </a:rPr>
              <a:t>Imagine how 1 Samuel would read if it had been published by the Philistines!</a:t>
            </a:r>
          </a:p>
        </p:txBody>
      </p:sp>
    </p:spTree>
    <p:extLst>
      <p:ext uri="{BB962C8B-B14F-4D97-AF65-F5344CB8AC3E}">
        <p14:creationId xmlns:p14="http://schemas.microsoft.com/office/powerpoint/2010/main" val="3141368146"/>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43360" y="723920"/>
            <a:ext cx="10056928" cy="5406545"/>
          </a:xfrm>
          <a:prstGeom prst="rect">
            <a:avLst/>
          </a:prstGeom>
        </p:spPr>
        <p:txBody>
          <a:bodyPr wrap="square">
            <a:spAutoFit/>
          </a:bodyPr>
          <a:lstStyle/>
          <a:p>
            <a:pPr defTabSz="609459"/>
            <a:r>
              <a:rPr lang="en-US" sz="3733" dirty="0">
                <a:solidFill>
                  <a:srgbClr val="0000FF"/>
                </a:solidFill>
                <a:latin typeface="Xyngia"/>
                <a:ea typeface="Helvetica Neue Medium"/>
                <a:cs typeface="Xyngia"/>
              </a:rPr>
              <a:t>History:  Winners write the history books. </a:t>
            </a:r>
            <a:r>
              <a:rPr lang="en-US" sz="3733" dirty="0">
                <a:solidFill>
                  <a:prstClr val="black"/>
                </a:solidFill>
                <a:latin typeface="Xyngia"/>
                <a:ea typeface="Helvetica Neue Medium"/>
                <a:cs typeface="Xyngia"/>
              </a:rPr>
              <a:t>(This usually means privileged white males.)</a:t>
            </a:r>
          </a:p>
          <a:p>
            <a:pPr defTabSz="609459"/>
            <a:endParaRPr lang="en-US" sz="1467" dirty="0">
              <a:solidFill>
                <a:prstClr val="black"/>
              </a:solidFill>
              <a:latin typeface="Xyngia"/>
              <a:ea typeface="Helvetica Neue Medium"/>
              <a:cs typeface="Xyngia"/>
            </a:endParaRPr>
          </a:p>
          <a:p>
            <a:pPr marL="380981" indent="-380981" defTabSz="609459">
              <a:buFont typeface="Arial"/>
              <a:buChar char="•"/>
            </a:pPr>
            <a:r>
              <a:rPr lang="en-US" sz="3200" dirty="0">
                <a:solidFill>
                  <a:prstClr val="black"/>
                </a:solidFill>
                <a:latin typeface="Xyngia"/>
                <a:ea typeface="Helvetica Neue Medium"/>
                <a:cs typeface="Xyngia"/>
              </a:rPr>
              <a:t>US history—Not presented from the viewpoint of the Indians, African slaves, women, or the disenfranchised.</a:t>
            </a:r>
          </a:p>
          <a:p>
            <a:pPr marL="380981" indent="-380981" defTabSz="609459">
              <a:buFont typeface="Arial"/>
              <a:buChar char="•"/>
            </a:pPr>
            <a:r>
              <a:rPr lang="en-US" sz="3200" dirty="0">
                <a:solidFill>
                  <a:prstClr val="black"/>
                </a:solidFill>
                <a:latin typeface="Xyngia"/>
                <a:ea typeface="Helvetica Neue Medium"/>
                <a:cs typeface="Xyngia"/>
              </a:rPr>
              <a:t>The Canaanites didn’t write the book of Joshua. </a:t>
            </a:r>
          </a:p>
          <a:p>
            <a:pPr marL="380981" indent="-380981" defTabSz="609459">
              <a:buFont typeface="Arial"/>
              <a:buChar char="•"/>
            </a:pPr>
            <a:r>
              <a:rPr lang="en-US" sz="3200" dirty="0">
                <a:solidFill>
                  <a:prstClr val="black"/>
                </a:solidFill>
                <a:latin typeface="Xyngia"/>
                <a:ea typeface="Helvetica Neue Medium"/>
                <a:cs typeface="Xyngia"/>
              </a:rPr>
              <a:t>Imagine how 1 Samuel would read if it had been published by the Philistines! </a:t>
            </a:r>
          </a:p>
          <a:p>
            <a:pPr marL="380981" indent="-380981" defTabSz="609459">
              <a:buFont typeface="Arial"/>
              <a:buChar char="•"/>
            </a:pPr>
            <a:r>
              <a:rPr lang="en-US" sz="3200" dirty="0">
                <a:solidFill>
                  <a:prstClr val="black"/>
                </a:solidFill>
                <a:latin typeface="Xyngia"/>
                <a:ea typeface="Helvetica Neue Medium"/>
                <a:cs typeface="Xyngia"/>
              </a:rPr>
              <a:t>Or if the events of Acts of the Apostles were recounted by the High Priest in Jerusalem!</a:t>
            </a:r>
          </a:p>
        </p:txBody>
      </p:sp>
    </p:spTree>
    <p:extLst>
      <p:ext uri="{BB962C8B-B14F-4D97-AF65-F5344CB8AC3E}">
        <p14:creationId xmlns:p14="http://schemas.microsoft.com/office/powerpoint/2010/main" val="4062813813"/>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a:solidFill>
                <a:schemeClr val="bg1"/>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02677"/>
            <a:ext cx="12192000" cy="7907216"/>
          </a:xfrm>
          <a:prstGeom prst="rect">
            <a:avLst/>
          </a:prstGeom>
        </p:spPr>
      </p:pic>
    </p:spTree>
    <p:extLst>
      <p:ext uri="{BB962C8B-B14F-4D97-AF65-F5344CB8AC3E}">
        <p14:creationId xmlns:p14="http://schemas.microsoft.com/office/powerpoint/2010/main" val="179275316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099750" y="1341401"/>
            <a:ext cx="9696021" cy="5216813"/>
          </a:xfrm>
          <a:prstGeom prst="rect">
            <a:avLst/>
          </a:prstGeom>
        </p:spPr>
        <p:txBody>
          <a:bodyPr wrap="square">
            <a:spAutoFit/>
          </a:bodyPr>
          <a:lstStyle/>
          <a:p>
            <a:pPr defTabSz="609459"/>
            <a:r>
              <a:rPr lang="en-US" sz="4500" b="1" dirty="0">
                <a:solidFill>
                  <a:srgbClr val="0000FF"/>
                </a:solidFill>
                <a:latin typeface="Xyngia"/>
                <a:ea typeface="Helvetica Neue Medium"/>
                <a:cs typeface="Xyngia"/>
              </a:rPr>
              <a:t>Tolerance</a:t>
            </a:r>
          </a:p>
          <a:p>
            <a:pPr defTabSz="609459"/>
            <a:endParaRPr lang="en-US" b="1" dirty="0">
              <a:solidFill>
                <a:prstClr val="black"/>
              </a:solidFill>
              <a:latin typeface="Xyngia"/>
              <a:ea typeface="Helvetica Neue Medium"/>
              <a:cs typeface="Xyngia"/>
            </a:endParaRPr>
          </a:p>
          <a:p>
            <a:pPr marL="685800" indent="-685800" defTabSz="609459">
              <a:buFont typeface="Wingdings" pitchFamily="2" charset="2"/>
              <a:buChar char="Ø"/>
            </a:pPr>
            <a:r>
              <a:rPr lang="en-US" sz="4500" dirty="0">
                <a:solidFill>
                  <a:prstClr val="black"/>
                </a:solidFill>
                <a:latin typeface="Xyngia"/>
                <a:cs typeface="Xyngia"/>
              </a:rPr>
              <a:t>Respect persons, not necessarily respecting their ideas.</a:t>
            </a:r>
          </a:p>
          <a:p>
            <a:pPr marL="457178" indent="-457178" defTabSz="609459">
              <a:buFont typeface="Wingdings" charset="2"/>
              <a:buChar char="Ø"/>
            </a:pPr>
            <a:r>
              <a:rPr lang="en-US" sz="4500" dirty="0">
                <a:solidFill>
                  <a:prstClr val="black"/>
                </a:solidFill>
                <a:latin typeface="Xyngia"/>
                <a:cs typeface="Xyngia"/>
              </a:rPr>
              <a:t> We can’t </a:t>
            </a:r>
            <a:r>
              <a:rPr lang="en-US" sz="4500" i="1" dirty="0">
                <a:solidFill>
                  <a:prstClr val="black"/>
                </a:solidFill>
                <a:latin typeface="Xyngia"/>
                <a:cs typeface="Xyngia"/>
              </a:rPr>
              <a:t>demand</a:t>
            </a:r>
            <a:r>
              <a:rPr lang="en-US" sz="4500" dirty="0">
                <a:solidFill>
                  <a:prstClr val="black"/>
                </a:solidFill>
                <a:latin typeface="Xyngia"/>
                <a:cs typeface="Xyngia"/>
              </a:rPr>
              <a:t> that others  </a:t>
            </a:r>
          </a:p>
          <a:p>
            <a:pPr defTabSz="609459"/>
            <a:r>
              <a:rPr lang="en-US" sz="4500" dirty="0">
                <a:solidFill>
                  <a:prstClr val="black"/>
                </a:solidFill>
                <a:latin typeface="Xyngia"/>
                <a:cs typeface="Xyngia"/>
              </a:rPr>
              <a:t>     respect our ideas.</a:t>
            </a:r>
          </a:p>
          <a:p>
            <a:pPr marL="457178" indent="-457178" defTabSz="609459">
              <a:buFont typeface="Wingdings" charset="2"/>
              <a:buChar char="Ø"/>
            </a:pPr>
            <a:endParaRPr lang="en-US" sz="4500" dirty="0">
              <a:solidFill>
                <a:prstClr val="black"/>
              </a:solidFill>
              <a:latin typeface="Xyngia"/>
              <a:cs typeface="Xyngia"/>
            </a:endParaRPr>
          </a:p>
          <a:p>
            <a:pPr marL="457178" indent="-457178" defTabSz="609459">
              <a:buFont typeface="Wingdings" charset="2"/>
              <a:buChar char="Ø"/>
            </a:pPr>
            <a:endParaRPr lang="en-US" sz="4500" dirty="0">
              <a:solidFill>
                <a:prstClr val="black"/>
              </a:solidFill>
              <a:latin typeface="Xyngia"/>
              <a:ea typeface="Helvetica Neue Medium"/>
              <a:cs typeface="Xyngia"/>
            </a:endParaRPr>
          </a:p>
        </p:txBody>
      </p:sp>
    </p:spTree>
    <p:extLst>
      <p:ext uri="{BB962C8B-B14F-4D97-AF65-F5344CB8AC3E}">
        <p14:creationId xmlns:p14="http://schemas.microsoft.com/office/powerpoint/2010/main" val="1107596467"/>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43360" y="723885"/>
            <a:ext cx="10056928" cy="1754519"/>
          </a:xfrm>
          <a:prstGeom prst="rect">
            <a:avLst/>
          </a:prstGeom>
        </p:spPr>
        <p:txBody>
          <a:bodyPr wrap="square">
            <a:spAutoFit/>
          </a:bodyPr>
          <a:lstStyle/>
          <a:p>
            <a:pPr defTabSz="609459"/>
            <a:r>
              <a:rPr lang="en-US" sz="3067" b="1" dirty="0">
                <a:solidFill>
                  <a:prstClr val="black"/>
                </a:solidFill>
                <a:latin typeface="Xyngia"/>
                <a:ea typeface="Helvetica Neue Medium"/>
                <a:cs typeface="Xyngia"/>
              </a:rPr>
              <a:t>All world religions equal?</a:t>
            </a:r>
          </a:p>
          <a:p>
            <a:pPr defTabSz="609459"/>
            <a:endParaRPr lang="en-US" sz="1600" dirty="0">
              <a:solidFill>
                <a:prstClr val="black"/>
              </a:solidFill>
              <a:latin typeface="Xyngia"/>
              <a:ea typeface="Helvetica Neue Medium"/>
              <a:cs typeface="Xyngia"/>
            </a:endParaRPr>
          </a:p>
          <a:p>
            <a:pPr marL="457178" indent="-457178" defTabSz="609459">
              <a:buFont typeface="Wingdings" charset="2"/>
              <a:buChar char="Ø"/>
            </a:pPr>
            <a:r>
              <a:rPr lang="en-US" sz="3067" dirty="0">
                <a:solidFill>
                  <a:prstClr val="black"/>
                </a:solidFill>
                <a:latin typeface="Xyngia"/>
                <a:ea typeface="Helvetica Neue Medium"/>
                <a:cs typeface="Xyngia"/>
              </a:rPr>
              <a:t>Transformation of </a:t>
            </a:r>
            <a:r>
              <a:rPr lang="en-US" sz="3067" b="1" dirty="0">
                <a:solidFill>
                  <a:srgbClr val="0000FF"/>
                </a:solidFill>
                <a:latin typeface="Xyngia"/>
                <a:ea typeface="Helvetica Neue Medium"/>
                <a:cs typeface="Xyngia"/>
              </a:rPr>
              <a:t>tolerance</a:t>
            </a:r>
            <a:r>
              <a:rPr lang="en-US" sz="3067" dirty="0">
                <a:solidFill>
                  <a:prstClr val="black"/>
                </a:solidFill>
                <a:latin typeface="Xyngia"/>
                <a:ea typeface="Helvetica Neue Medium"/>
                <a:cs typeface="Xyngia"/>
              </a:rPr>
              <a:t>—from tolerance of persons to tolerance of ideas.</a:t>
            </a:r>
          </a:p>
        </p:txBody>
      </p:sp>
      <p:sp>
        <p:nvSpPr>
          <p:cNvPr id="2" name="Picture Placeholder 1"/>
          <p:cNvSpPr>
            <a:spLocks noGrp="1"/>
          </p:cNvSpPr>
          <p:nvPr>
            <p:ph type="pic" idx="13"/>
          </p:nvPr>
        </p:nvSpPr>
        <p:spPr/>
      </p:sp>
    </p:spTree>
    <p:extLst>
      <p:ext uri="{BB962C8B-B14F-4D97-AF65-F5344CB8AC3E}">
        <p14:creationId xmlns:p14="http://schemas.microsoft.com/office/powerpoint/2010/main" val="2280036305"/>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43360" y="723897"/>
            <a:ext cx="10056928" cy="1980286"/>
          </a:xfrm>
          <a:prstGeom prst="rect">
            <a:avLst/>
          </a:prstGeom>
        </p:spPr>
        <p:txBody>
          <a:bodyPr wrap="square">
            <a:spAutoFit/>
          </a:bodyPr>
          <a:lstStyle/>
          <a:p>
            <a:pPr defTabSz="609459"/>
            <a:r>
              <a:rPr lang="en-US" sz="3067" dirty="0">
                <a:solidFill>
                  <a:srgbClr val="0020E8"/>
                </a:solidFill>
                <a:latin typeface="Xyngia"/>
                <a:cs typeface="Xyngia"/>
              </a:rPr>
              <a:t>G. K. Chesterton (1874-1936):</a:t>
            </a:r>
          </a:p>
          <a:p>
            <a:pPr marL="1066637" lvl="1" indent="-457178" defTabSz="609459">
              <a:buFont typeface="Wingdings" charset="2"/>
              <a:buChar char="Ø"/>
            </a:pPr>
            <a:r>
              <a:rPr lang="en-US" sz="3067" dirty="0">
                <a:solidFill>
                  <a:prstClr val="black"/>
                </a:solidFill>
                <a:latin typeface="Xyngia"/>
                <a:ea typeface="Helvetica Neue Medium"/>
                <a:cs typeface="Xyngia"/>
              </a:rPr>
              <a:t>“There are those who hate Christianity and call their hatred an all-embracing love for all religions.”</a:t>
            </a:r>
            <a:endParaRPr lang="en-US" sz="3067" dirty="0">
              <a:solidFill>
                <a:srgbClr val="0000FF"/>
              </a:solidFill>
              <a:latin typeface="Xyngia"/>
              <a:ea typeface="Helvetica Neue Medium"/>
              <a:cs typeface="Xyngia"/>
            </a:endParaRPr>
          </a:p>
        </p:txBody>
      </p:sp>
      <p:pic>
        <p:nvPicPr>
          <p:cNvPr id="3" name="Picture 2" descr="chesterto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79468" y="3738880"/>
            <a:ext cx="2231621" cy="2753360"/>
          </a:xfrm>
          <a:prstGeom prst="rect">
            <a:avLst/>
          </a:prstGeom>
        </p:spPr>
      </p:pic>
    </p:spTree>
    <p:extLst>
      <p:ext uri="{BB962C8B-B14F-4D97-AF65-F5344CB8AC3E}">
        <p14:creationId xmlns:p14="http://schemas.microsoft.com/office/powerpoint/2010/main" val="1781672427"/>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43360" y="723921"/>
            <a:ext cx="10056928" cy="2924262"/>
          </a:xfrm>
          <a:prstGeom prst="rect">
            <a:avLst/>
          </a:prstGeom>
        </p:spPr>
        <p:txBody>
          <a:bodyPr wrap="square">
            <a:spAutoFit/>
          </a:bodyPr>
          <a:lstStyle/>
          <a:p>
            <a:pPr defTabSz="609459"/>
            <a:r>
              <a:rPr lang="en-US" sz="3067" dirty="0">
                <a:solidFill>
                  <a:srgbClr val="0020E8"/>
                </a:solidFill>
                <a:latin typeface="Xyngia"/>
                <a:cs typeface="Xyngia"/>
              </a:rPr>
              <a:t>G. K. Chesterton (1874-1936):</a:t>
            </a:r>
          </a:p>
          <a:p>
            <a:pPr marL="1066637" lvl="1" indent="-457178" defTabSz="609459">
              <a:buFont typeface="Wingdings" charset="2"/>
              <a:buChar char="Ø"/>
            </a:pPr>
            <a:r>
              <a:rPr lang="en-US" sz="3067" dirty="0">
                <a:solidFill>
                  <a:prstClr val="black"/>
                </a:solidFill>
                <a:latin typeface="Xyngia"/>
                <a:ea typeface="Helvetica Neue Medium"/>
                <a:cs typeface="Xyngia"/>
              </a:rPr>
              <a:t>“There are those who hate Christianity and call their hatred an all-embracing love for all religions.”</a:t>
            </a:r>
            <a:endParaRPr lang="en-US" sz="3067" dirty="0">
              <a:solidFill>
                <a:schemeClr val="bg1"/>
              </a:solidFill>
              <a:latin typeface="Xyngia"/>
              <a:ea typeface="Helvetica Neue Medium"/>
              <a:cs typeface="Xyngia"/>
            </a:endParaRPr>
          </a:p>
          <a:p>
            <a:pPr marL="1066637" lvl="1" indent="-457178" defTabSz="609459">
              <a:buFont typeface="Wingdings" charset="2"/>
              <a:buChar char="Ø"/>
            </a:pPr>
            <a:r>
              <a:rPr lang="en-US" sz="3067" dirty="0">
                <a:solidFill>
                  <a:schemeClr val="bg1"/>
                </a:solidFill>
                <a:latin typeface="Xyngia"/>
                <a:ea typeface="Helvetica Neue Medium"/>
                <a:cs typeface="Xyngia"/>
              </a:rPr>
              <a:t>“These are the days when the Christian is expected to praise every creed except his own.”</a:t>
            </a:r>
          </a:p>
        </p:txBody>
      </p:sp>
      <p:pic>
        <p:nvPicPr>
          <p:cNvPr id="5" name="Picture 4" descr="chesterton.jpg">
            <a:extLst>
              <a:ext uri="{FF2B5EF4-FFF2-40B4-BE49-F238E27FC236}">
                <a16:creationId xmlns:a16="http://schemas.microsoft.com/office/drawing/2014/main" id="{4C5E6F61-01E3-0E4E-BDCA-E480E2177C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79468" y="3738880"/>
            <a:ext cx="2231621" cy="2753360"/>
          </a:xfrm>
          <a:prstGeom prst="rect">
            <a:avLst/>
          </a:prstGeom>
        </p:spPr>
      </p:pic>
    </p:spTree>
    <p:extLst>
      <p:ext uri="{BB962C8B-B14F-4D97-AF65-F5344CB8AC3E}">
        <p14:creationId xmlns:p14="http://schemas.microsoft.com/office/powerpoint/2010/main" val="4022196516"/>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43360" y="723911"/>
            <a:ext cx="10056928" cy="1036309"/>
          </a:xfrm>
          <a:prstGeom prst="rect">
            <a:avLst/>
          </a:prstGeom>
        </p:spPr>
        <p:txBody>
          <a:bodyPr wrap="square">
            <a:spAutoFit/>
          </a:bodyPr>
          <a:lstStyle/>
          <a:p>
            <a:pPr defTabSz="609459"/>
            <a:r>
              <a:rPr lang="en-US" sz="3067" dirty="0">
                <a:solidFill>
                  <a:prstClr val="black"/>
                </a:solidFill>
                <a:latin typeface="Xyngia"/>
                <a:ea typeface="Helvetica Neue Medium"/>
                <a:cs typeface="Xyngia"/>
              </a:rPr>
              <a:t>Experts note that the </a:t>
            </a:r>
            <a:r>
              <a:rPr lang="en-US" sz="3067" dirty="0">
                <a:solidFill>
                  <a:srgbClr val="0000FF"/>
                </a:solidFill>
                <a:latin typeface="Xyngia"/>
                <a:ea typeface="Helvetica Neue Medium"/>
                <a:cs typeface="Xyngia"/>
              </a:rPr>
              <a:t>differences</a:t>
            </a:r>
            <a:r>
              <a:rPr lang="en-US" sz="3067" dirty="0">
                <a:solidFill>
                  <a:prstClr val="black"/>
                </a:solidFill>
                <a:latin typeface="Xyngia"/>
                <a:ea typeface="Helvetica Neue Medium"/>
                <a:cs typeface="Xyngia"/>
              </a:rPr>
              <a:t> among the world’s religions greatly </a:t>
            </a:r>
            <a:r>
              <a:rPr lang="en-US" sz="3067" dirty="0">
                <a:solidFill>
                  <a:srgbClr val="0000FF"/>
                </a:solidFill>
                <a:latin typeface="Xyngia"/>
                <a:ea typeface="Helvetica Neue Medium"/>
                <a:cs typeface="Xyngia"/>
              </a:rPr>
              <a:t>outweigh</a:t>
            </a:r>
            <a:r>
              <a:rPr lang="en-US" sz="3067" dirty="0">
                <a:solidFill>
                  <a:prstClr val="black"/>
                </a:solidFill>
                <a:latin typeface="Xyngia"/>
                <a:ea typeface="Helvetica Neue Medium"/>
                <a:cs typeface="Xyngia"/>
              </a:rPr>
              <a:t> the </a:t>
            </a:r>
            <a:r>
              <a:rPr lang="en-US" sz="3067" dirty="0">
                <a:solidFill>
                  <a:srgbClr val="0000FF"/>
                </a:solidFill>
                <a:latin typeface="Xyngia"/>
                <a:ea typeface="Helvetica Neue Medium"/>
                <a:cs typeface="Xyngia"/>
              </a:rPr>
              <a:t>similarities</a:t>
            </a:r>
            <a:r>
              <a:rPr lang="en-US" sz="3067" dirty="0">
                <a:solidFill>
                  <a:prstClr val="black"/>
                </a:solidFill>
                <a:latin typeface="Xyngia"/>
                <a:ea typeface="Helvetica Neue Medium"/>
                <a:cs typeface="Xyngia"/>
              </a:rPr>
              <a:t>.</a:t>
            </a:r>
          </a:p>
        </p:txBody>
      </p:sp>
      <p:pic>
        <p:nvPicPr>
          <p:cNvPr id="2" name="Picture 1">
            <a:extLst>
              <a:ext uri="{FF2B5EF4-FFF2-40B4-BE49-F238E27FC236}">
                <a16:creationId xmlns:a16="http://schemas.microsoft.com/office/drawing/2014/main" id="{C7267726-AF95-EB4A-9FEC-5030DDECAA54}"/>
              </a:ext>
            </a:extLst>
          </p:cNvPr>
          <p:cNvPicPr>
            <a:picLocks noChangeAspect="1"/>
          </p:cNvPicPr>
          <p:nvPr/>
        </p:nvPicPr>
        <p:blipFill>
          <a:blip r:embed="rId3"/>
          <a:stretch>
            <a:fillRect/>
          </a:stretch>
        </p:blipFill>
        <p:spPr>
          <a:xfrm>
            <a:off x="4229101" y="2345635"/>
            <a:ext cx="3055290" cy="3055290"/>
          </a:xfrm>
          <a:prstGeom prst="rect">
            <a:avLst/>
          </a:prstGeom>
        </p:spPr>
      </p:pic>
    </p:spTree>
    <p:extLst>
      <p:ext uri="{BB962C8B-B14F-4D97-AF65-F5344CB8AC3E}">
        <p14:creationId xmlns:p14="http://schemas.microsoft.com/office/powerpoint/2010/main" val="33752732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324079" y="779682"/>
            <a:ext cx="9362688" cy="4400628"/>
          </a:xfrm>
          <a:prstGeom prst="rect">
            <a:avLst/>
          </a:prstGeom>
        </p:spPr>
        <p:txBody>
          <a:bodyPr wrap="square">
            <a:spAutoFit/>
          </a:bodyPr>
          <a:lstStyle/>
          <a:p>
            <a:pPr defTabSz="609585">
              <a:defRPr/>
            </a:pPr>
            <a:r>
              <a:rPr lang="en-US" sz="3733" b="1" dirty="0">
                <a:solidFill>
                  <a:srgbClr val="C00000"/>
                </a:solidFill>
                <a:latin typeface="Helvetica Neue Medium"/>
                <a:ea typeface="Helvetica Neue Medium"/>
                <a:cs typeface="Helvetica Neue Medium"/>
              </a:rPr>
              <a:t> </a:t>
            </a:r>
            <a:endParaRPr lang="en-US" sz="3733" dirty="0">
              <a:solidFill>
                <a:srgbClr val="C00000"/>
              </a:solidFill>
              <a:latin typeface="Helvetica Neue Medium"/>
              <a:ea typeface="Helvetica Neue Medium"/>
              <a:cs typeface="Helvetica Neue Medium"/>
            </a:endParaRPr>
          </a:p>
          <a:p>
            <a:pPr defTabSz="609585">
              <a:defRPr/>
            </a:pPr>
            <a:r>
              <a:rPr lang="en-US" sz="3733" b="1" dirty="0">
                <a:solidFill>
                  <a:srgbClr val="C00000"/>
                </a:solidFill>
                <a:latin typeface="Helvetica Neue Medium"/>
                <a:ea typeface="Helvetica Neue Medium"/>
                <a:cs typeface="Helvetica Neue Medium"/>
              </a:rPr>
              <a:t>Three Observations</a:t>
            </a:r>
          </a:p>
          <a:p>
            <a:pPr defTabSz="609585">
              <a:defRPr/>
            </a:pPr>
            <a:endParaRPr lang="en-US" sz="2933" dirty="0">
              <a:solidFill>
                <a:srgbClr val="000000"/>
              </a:solidFill>
              <a:latin typeface="Helvetica Neue Medium"/>
              <a:ea typeface="Helvetica Neue Medium"/>
              <a:cs typeface="Helvetica Neue Medium"/>
            </a:endParaRPr>
          </a:p>
          <a:p>
            <a:pPr marL="380990" indent="-380990" defTabSz="609585">
              <a:buFont typeface="Arial" panose="020B0604020202020204" pitchFamily="34" charset="0"/>
              <a:buChar char="•"/>
              <a:defRPr/>
            </a:pPr>
            <a:r>
              <a:rPr lang="en-US" sz="2933" dirty="0">
                <a:solidFill>
                  <a:srgbClr val="000000"/>
                </a:solidFill>
                <a:latin typeface="Helvetica Neue Medium"/>
                <a:ea typeface="Helvetica Neue Medium"/>
                <a:cs typeface="Helvetica Neue Medium"/>
              </a:rPr>
              <a:t>PM is hard to pin down, but easy to recognize—a suspicion more than a clearly defined ideology </a:t>
            </a:r>
            <a:endParaRPr lang="en-US" sz="2933" dirty="0">
              <a:solidFill>
                <a:srgbClr val="FFFFFF"/>
              </a:solidFill>
              <a:latin typeface="Helvetica Neue Medium"/>
              <a:ea typeface="Helvetica Neue Medium"/>
              <a:cs typeface="Helvetica Neue Medium"/>
            </a:endParaRPr>
          </a:p>
          <a:p>
            <a:pPr marL="380990" indent="-380990" defTabSz="609585">
              <a:buFont typeface="Arial" panose="020B0604020202020204" pitchFamily="34" charset="0"/>
              <a:buChar char="•"/>
              <a:defRPr/>
            </a:pPr>
            <a:r>
              <a:rPr lang="en-US" sz="2933" dirty="0">
                <a:solidFill>
                  <a:srgbClr val="FFFFFF"/>
                </a:solidFill>
                <a:latin typeface="Helvetica Neue Medium"/>
                <a:ea typeface="Helvetica Neue Medium"/>
                <a:cs typeface="Helvetica Neue Medium"/>
              </a:rPr>
              <a:t>A reaction to the optimism of modernism / failed political programs</a:t>
            </a:r>
          </a:p>
          <a:p>
            <a:pPr marL="380990" indent="-380990" defTabSz="609585">
              <a:buFont typeface="Arial" panose="020B0604020202020204" pitchFamily="34" charset="0"/>
              <a:buChar char="•"/>
              <a:defRPr/>
            </a:pPr>
            <a:r>
              <a:rPr lang="en-US" sz="2933" dirty="0">
                <a:solidFill>
                  <a:srgbClr val="FFFFFF"/>
                </a:solidFill>
                <a:latin typeface="Helvetica Neue Medium"/>
                <a:ea typeface="Helvetica Neue Medium"/>
                <a:cs typeface="Helvetica Neue Medium"/>
              </a:rPr>
              <a:t>Pretending to be true, even to free us from error, yet denying the very existence of truth.</a:t>
            </a:r>
          </a:p>
        </p:txBody>
      </p:sp>
    </p:spTree>
    <p:extLst>
      <p:ext uri="{BB962C8B-B14F-4D97-AF65-F5344CB8AC3E}">
        <p14:creationId xmlns:p14="http://schemas.microsoft.com/office/powerpoint/2010/main" val="2540025695"/>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60520" y="231857"/>
            <a:ext cx="10695816" cy="1413016"/>
          </a:xfrm>
          <a:prstGeom prst="rect">
            <a:avLst/>
          </a:prstGeom>
        </p:spPr>
        <p:txBody>
          <a:bodyPr wrap="square">
            <a:spAutoFit/>
          </a:bodyPr>
          <a:lstStyle/>
          <a:p>
            <a:pPr defTabSz="609459"/>
            <a:r>
              <a:rPr lang="en-US" sz="2933" b="1" dirty="0">
                <a:solidFill>
                  <a:srgbClr val="0000FF"/>
                </a:solidFill>
                <a:latin typeface="Xyngia"/>
                <a:ea typeface="Helvetica Neue Medium"/>
                <a:cs typeface="Xyngia"/>
              </a:rPr>
              <a:t>Multiple truths?</a:t>
            </a:r>
            <a:endParaRPr lang="en-US" sz="2933" dirty="0">
              <a:solidFill>
                <a:srgbClr val="0000FF"/>
              </a:solidFill>
              <a:latin typeface="Xyngia"/>
              <a:ea typeface="Helvetica Neue Medium"/>
              <a:cs typeface="Xyngia"/>
            </a:endParaRPr>
          </a:p>
          <a:p>
            <a:pPr marL="380981" indent="-380981" defTabSz="609459">
              <a:buFont typeface="Wingdings" charset="2"/>
              <a:buChar char="Ø"/>
            </a:pPr>
            <a:endParaRPr lang="en-US" sz="2667" dirty="0">
              <a:solidFill>
                <a:srgbClr val="0000FF"/>
              </a:solidFill>
              <a:latin typeface="Xyngia"/>
              <a:ea typeface="Helvetica Neue Medium"/>
              <a:cs typeface="Xyngia"/>
            </a:endParaRPr>
          </a:p>
          <a:p>
            <a:pPr marL="380981" indent="-380981" defTabSz="609459">
              <a:lnSpc>
                <a:spcPct val="110000"/>
              </a:lnSpc>
              <a:buFont typeface="Wingdings" charset="2"/>
              <a:buChar char="Ø"/>
            </a:pPr>
            <a:r>
              <a:rPr lang="en-US" sz="2933" dirty="0">
                <a:solidFill>
                  <a:prstClr val="black"/>
                </a:solidFill>
                <a:latin typeface="Xyngia"/>
                <a:ea typeface="Helvetica Neue Medium"/>
                <a:cs typeface="Xyngia"/>
              </a:rPr>
              <a:t>PM “truth” is </a:t>
            </a:r>
            <a:r>
              <a:rPr lang="en-US" sz="2933" dirty="0">
                <a:solidFill>
                  <a:srgbClr val="0000FF"/>
                </a:solidFill>
                <a:latin typeface="Xyngia"/>
                <a:ea typeface="Helvetica Neue Medium"/>
                <a:cs typeface="Xyngia"/>
              </a:rPr>
              <a:t>flexible</a:t>
            </a:r>
            <a:r>
              <a:rPr lang="en-US" sz="2933" dirty="0">
                <a:solidFill>
                  <a:prstClr val="black"/>
                </a:solidFill>
                <a:latin typeface="Xyngia"/>
                <a:ea typeface="Helvetica Neue Medium"/>
                <a:cs typeface="Xyngia"/>
              </a:rPr>
              <a:t>. Data, facts, info. </a:t>
            </a:r>
          </a:p>
        </p:txBody>
      </p:sp>
    </p:spTree>
    <p:extLst>
      <p:ext uri="{BB962C8B-B14F-4D97-AF65-F5344CB8AC3E}">
        <p14:creationId xmlns:p14="http://schemas.microsoft.com/office/powerpoint/2010/main" val="2814216211"/>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60520" y="231833"/>
            <a:ext cx="10695816" cy="1909497"/>
          </a:xfrm>
          <a:prstGeom prst="rect">
            <a:avLst/>
          </a:prstGeom>
        </p:spPr>
        <p:txBody>
          <a:bodyPr wrap="square">
            <a:spAutoFit/>
          </a:bodyPr>
          <a:lstStyle/>
          <a:p>
            <a:pPr defTabSz="609459"/>
            <a:r>
              <a:rPr lang="en-US" sz="2933" b="1" dirty="0">
                <a:solidFill>
                  <a:srgbClr val="0000FF"/>
                </a:solidFill>
                <a:latin typeface="Xyngia"/>
                <a:ea typeface="Helvetica Neue Medium"/>
                <a:cs typeface="Xyngia"/>
              </a:rPr>
              <a:t>Multiple truths?</a:t>
            </a:r>
            <a:endParaRPr lang="en-US" sz="2933" dirty="0">
              <a:solidFill>
                <a:srgbClr val="0000FF"/>
              </a:solidFill>
              <a:latin typeface="Xyngia"/>
              <a:ea typeface="Helvetica Neue Medium"/>
              <a:cs typeface="Xyngia"/>
            </a:endParaRPr>
          </a:p>
          <a:p>
            <a:pPr marL="380981" indent="-380981" defTabSz="609459">
              <a:buFont typeface="Wingdings" charset="2"/>
              <a:buChar char="Ø"/>
            </a:pPr>
            <a:endParaRPr lang="en-US" sz="2667" dirty="0">
              <a:solidFill>
                <a:srgbClr val="0000FF"/>
              </a:solidFill>
              <a:latin typeface="Xyngia"/>
              <a:ea typeface="Helvetica Neue Medium"/>
              <a:cs typeface="Xyngia"/>
            </a:endParaRPr>
          </a:p>
          <a:p>
            <a:pPr marL="380981" indent="-380981" defTabSz="609459">
              <a:lnSpc>
                <a:spcPct val="110000"/>
              </a:lnSpc>
              <a:buFont typeface="Wingdings" charset="2"/>
              <a:buChar char="Ø"/>
            </a:pPr>
            <a:r>
              <a:rPr lang="en-US" sz="2933" dirty="0">
                <a:solidFill>
                  <a:prstClr val="black"/>
                </a:solidFill>
                <a:latin typeface="Xyngia"/>
                <a:ea typeface="Helvetica Neue Medium"/>
                <a:cs typeface="Xyngia"/>
              </a:rPr>
              <a:t>PM “truth” is flexible.</a:t>
            </a:r>
          </a:p>
          <a:p>
            <a:pPr marL="380981" indent="-380981" defTabSz="609459">
              <a:lnSpc>
                <a:spcPct val="110000"/>
              </a:lnSpc>
              <a:buFont typeface="Wingdings" charset="2"/>
              <a:buChar char="Ø"/>
            </a:pPr>
            <a:r>
              <a:rPr lang="en-US" sz="2933" dirty="0">
                <a:solidFill>
                  <a:prstClr val="black"/>
                </a:solidFill>
                <a:latin typeface="Xyngia"/>
                <a:ea typeface="Helvetica Neue Medium"/>
                <a:cs typeface="Xyngia"/>
              </a:rPr>
              <a:t>Select your “</a:t>
            </a:r>
            <a:r>
              <a:rPr lang="en-US" sz="2933" dirty="0">
                <a:solidFill>
                  <a:srgbClr val="0000FF"/>
                </a:solidFill>
                <a:latin typeface="Xyngia"/>
                <a:ea typeface="Helvetica Neue Medium"/>
                <a:cs typeface="Xyngia"/>
              </a:rPr>
              <a:t>facts</a:t>
            </a:r>
            <a:r>
              <a:rPr lang="en-US" sz="2933" dirty="0">
                <a:solidFill>
                  <a:prstClr val="black"/>
                </a:solidFill>
                <a:latin typeface="Xyngia"/>
                <a:ea typeface="Helvetica Neue Medium"/>
                <a:cs typeface="Xyngia"/>
              </a:rPr>
              <a:t>.” Impact of </a:t>
            </a:r>
            <a:r>
              <a:rPr lang="en-US" sz="2933" dirty="0">
                <a:solidFill>
                  <a:srgbClr val="0000FF"/>
                </a:solidFill>
                <a:latin typeface="Xyngia"/>
                <a:ea typeface="Helvetica Neue Medium"/>
                <a:cs typeface="Xyngia"/>
              </a:rPr>
              <a:t>www</a:t>
            </a:r>
            <a:r>
              <a:rPr lang="en-US" sz="2933" dirty="0">
                <a:solidFill>
                  <a:prstClr val="black"/>
                </a:solidFill>
                <a:latin typeface="Xyngia"/>
                <a:ea typeface="Helvetica Neue Medium"/>
                <a:cs typeface="Xyngia"/>
              </a:rPr>
              <a:t>. </a:t>
            </a:r>
          </a:p>
        </p:txBody>
      </p:sp>
    </p:spTree>
    <p:extLst>
      <p:ext uri="{BB962C8B-B14F-4D97-AF65-F5344CB8AC3E}">
        <p14:creationId xmlns:p14="http://schemas.microsoft.com/office/powerpoint/2010/main" val="2946203528"/>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60520" y="231858"/>
            <a:ext cx="10695816" cy="3398944"/>
          </a:xfrm>
          <a:prstGeom prst="rect">
            <a:avLst/>
          </a:prstGeom>
        </p:spPr>
        <p:txBody>
          <a:bodyPr wrap="square">
            <a:spAutoFit/>
          </a:bodyPr>
          <a:lstStyle/>
          <a:p>
            <a:pPr defTabSz="609459"/>
            <a:r>
              <a:rPr lang="en-US" sz="2933" b="1" dirty="0">
                <a:solidFill>
                  <a:srgbClr val="0000FF"/>
                </a:solidFill>
                <a:latin typeface="Xyngia"/>
                <a:ea typeface="Helvetica Neue Medium"/>
                <a:cs typeface="Xyngia"/>
              </a:rPr>
              <a:t>Multiple truths?</a:t>
            </a:r>
            <a:endParaRPr lang="en-US" sz="2933" dirty="0">
              <a:solidFill>
                <a:srgbClr val="0000FF"/>
              </a:solidFill>
              <a:latin typeface="Xyngia"/>
              <a:ea typeface="Helvetica Neue Medium"/>
              <a:cs typeface="Xyngia"/>
            </a:endParaRPr>
          </a:p>
          <a:p>
            <a:pPr marL="380981" indent="-380981" defTabSz="609459">
              <a:buFont typeface="Wingdings" charset="2"/>
              <a:buChar char="Ø"/>
            </a:pPr>
            <a:endParaRPr lang="en-US" sz="2667" dirty="0">
              <a:solidFill>
                <a:srgbClr val="0000FF"/>
              </a:solidFill>
              <a:latin typeface="Xyngia"/>
              <a:ea typeface="Helvetica Neue Medium"/>
              <a:cs typeface="Xyngia"/>
            </a:endParaRPr>
          </a:p>
          <a:p>
            <a:pPr marL="380981" indent="-380981" defTabSz="609459">
              <a:lnSpc>
                <a:spcPct val="110000"/>
              </a:lnSpc>
              <a:buFont typeface="Wingdings" charset="2"/>
              <a:buChar char="Ø"/>
            </a:pPr>
            <a:r>
              <a:rPr lang="en-US" sz="2933" dirty="0">
                <a:solidFill>
                  <a:prstClr val="black"/>
                </a:solidFill>
                <a:latin typeface="Xyngia"/>
                <a:ea typeface="Helvetica Neue Medium"/>
                <a:cs typeface="Xyngia"/>
              </a:rPr>
              <a:t>PM “truth” is flexible.</a:t>
            </a:r>
          </a:p>
          <a:p>
            <a:pPr marL="380981" indent="-380981" defTabSz="609459">
              <a:lnSpc>
                <a:spcPct val="110000"/>
              </a:lnSpc>
              <a:buFont typeface="Wingdings" charset="2"/>
              <a:buChar char="Ø"/>
            </a:pPr>
            <a:r>
              <a:rPr lang="en-US" sz="2933" dirty="0">
                <a:solidFill>
                  <a:prstClr val="black"/>
                </a:solidFill>
                <a:latin typeface="Xyngia"/>
                <a:ea typeface="Helvetica Neue Medium"/>
                <a:cs typeface="Xyngia"/>
              </a:rPr>
              <a:t>Select your “facts</a:t>
            </a:r>
            <a:r>
              <a:rPr lang="en-US" sz="2933" dirty="0">
                <a:solidFill>
                  <a:prstClr val="black"/>
                </a:solidFill>
                <a:latin typeface="Xyngia"/>
                <a:cs typeface="Xyngia"/>
              </a:rPr>
              <a:t>.” Impact of </a:t>
            </a:r>
            <a:r>
              <a:rPr lang="en-US" sz="2933" dirty="0">
                <a:solidFill>
                  <a:schemeClr val="bg1"/>
                </a:solidFill>
                <a:latin typeface="Xyngia"/>
                <a:cs typeface="Xyngia"/>
              </a:rPr>
              <a:t>www. </a:t>
            </a:r>
            <a:endParaRPr lang="en-US" sz="2933" dirty="0">
              <a:solidFill>
                <a:schemeClr val="bg1"/>
              </a:solidFill>
              <a:latin typeface="Xyngia"/>
              <a:ea typeface="Helvetica Neue Medium"/>
              <a:cs typeface="Xyngia"/>
            </a:endParaRPr>
          </a:p>
          <a:p>
            <a:pPr marL="380981" indent="-380981" defTabSz="609459">
              <a:lnSpc>
                <a:spcPct val="110000"/>
              </a:lnSpc>
              <a:buFont typeface="Wingdings" charset="2"/>
              <a:buChar char="Ø"/>
            </a:pPr>
            <a:r>
              <a:rPr lang="en-US" sz="2933" dirty="0">
                <a:solidFill>
                  <a:prstClr val="black"/>
                </a:solidFill>
                <a:latin typeface="Xyngia"/>
                <a:ea typeface="Helvetica Neue Medium"/>
                <a:cs typeface="Xyngia"/>
              </a:rPr>
              <a:t>No one can get at the truth directly (it’s inaccessible), but at least we can peel away the layers of the </a:t>
            </a:r>
            <a:r>
              <a:rPr lang="en-US" sz="2933" dirty="0">
                <a:solidFill>
                  <a:srgbClr val="0000FF"/>
                </a:solidFill>
                <a:latin typeface="Xyngia"/>
                <a:ea typeface="Helvetica Neue Medium"/>
                <a:cs typeface="Xyngia"/>
              </a:rPr>
              <a:t>onion</a:t>
            </a:r>
            <a:r>
              <a:rPr lang="en-US" sz="2933" dirty="0">
                <a:solidFill>
                  <a:prstClr val="black"/>
                </a:solidFill>
                <a:latin typeface="Xyngia"/>
                <a:ea typeface="Helvetica Neue Medium"/>
                <a:cs typeface="Xyngia"/>
              </a:rPr>
              <a:t>. (Of course, once that’s done, nothing is left!)</a:t>
            </a:r>
          </a:p>
        </p:txBody>
      </p:sp>
    </p:spTree>
    <p:extLst>
      <p:ext uri="{BB962C8B-B14F-4D97-AF65-F5344CB8AC3E}">
        <p14:creationId xmlns:p14="http://schemas.microsoft.com/office/powerpoint/2010/main" val="824393264"/>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60520" y="231858"/>
            <a:ext cx="10695816" cy="4391908"/>
          </a:xfrm>
          <a:prstGeom prst="rect">
            <a:avLst/>
          </a:prstGeom>
        </p:spPr>
        <p:txBody>
          <a:bodyPr wrap="square">
            <a:spAutoFit/>
          </a:bodyPr>
          <a:lstStyle/>
          <a:p>
            <a:pPr defTabSz="609459"/>
            <a:r>
              <a:rPr lang="en-US" sz="2933" b="1" dirty="0">
                <a:solidFill>
                  <a:srgbClr val="0000FF"/>
                </a:solidFill>
                <a:latin typeface="Xyngia"/>
                <a:ea typeface="Helvetica Neue Medium"/>
                <a:cs typeface="Xyngia"/>
              </a:rPr>
              <a:t>Multiple truths?</a:t>
            </a:r>
            <a:endParaRPr lang="en-US" sz="2933" dirty="0">
              <a:solidFill>
                <a:srgbClr val="0000FF"/>
              </a:solidFill>
              <a:latin typeface="Xyngia"/>
              <a:ea typeface="Helvetica Neue Medium"/>
              <a:cs typeface="Xyngia"/>
            </a:endParaRPr>
          </a:p>
          <a:p>
            <a:pPr marL="380981" indent="-380981" defTabSz="609459">
              <a:buFont typeface="Wingdings" charset="2"/>
              <a:buChar char="Ø"/>
            </a:pPr>
            <a:endParaRPr lang="en-US" sz="2667" dirty="0">
              <a:solidFill>
                <a:srgbClr val="0000FF"/>
              </a:solidFill>
              <a:latin typeface="Xyngia"/>
              <a:ea typeface="Helvetica Neue Medium"/>
              <a:cs typeface="Xyngia"/>
            </a:endParaRPr>
          </a:p>
          <a:p>
            <a:pPr marL="380981" indent="-380981" defTabSz="609459">
              <a:lnSpc>
                <a:spcPct val="110000"/>
              </a:lnSpc>
              <a:buFont typeface="Wingdings" charset="2"/>
              <a:buChar char="Ø"/>
            </a:pPr>
            <a:r>
              <a:rPr lang="en-US" sz="2933" dirty="0">
                <a:solidFill>
                  <a:prstClr val="black"/>
                </a:solidFill>
                <a:latin typeface="Xyngia"/>
                <a:ea typeface="Helvetica Neue Medium"/>
                <a:cs typeface="Xyngia"/>
              </a:rPr>
              <a:t>PM “truth” is flexible.</a:t>
            </a:r>
          </a:p>
          <a:p>
            <a:pPr marL="380981" indent="-380981" defTabSz="609459">
              <a:lnSpc>
                <a:spcPct val="110000"/>
              </a:lnSpc>
              <a:buFont typeface="Wingdings" charset="2"/>
              <a:buChar char="Ø"/>
            </a:pPr>
            <a:r>
              <a:rPr lang="en-US" sz="2933" dirty="0">
                <a:solidFill>
                  <a:prstClr val="black"/>
                </a:solidFill>
                <a:latin typeface="Xyngia"/>
                <a:ea typeface="Helvetica Neue Medium"/>
                <a:cs typeface="Xyngia"/>
              </a:rPr>
              <a:t>Select your “facts.” </a:t>
            </a:r>
            <a:r>
              <a:rPr lang="en-US" sz="2933" dirty="0">
                <a:solidFill>
                  <a:prstClr val="black"/>
                </a:solidFill>
                <a:latin typeface="Xyngia"/>
                <a:cs typeface="Xyngia"/>
              </a:rPr>
              <a:t>Impact of </a:t>
            </a:r>
            <a:r>
              <a:rPr lang="en-US" sz="2933" dirty="0">
                <a:solidFill>
                  <a:schemeClr val="bg1"/>
                </a:solidFill>
                <a:latin typeface="Xyngia"/>
                <a:cs typeface="Xyngia"/>
              </a:rPr>
              <a:t>www. </a:t>
            </a:r>
            <a:endParaRPr lang="en-US" sz="2933" dirty="0">
              <a:solidFill>
                <a:prstClr val="black"/>
              </a:solidFill>
              <a:latin typeface="Xyngia"/>
              <a:ea typeface="Helvetica Neue Medium"/>
              <a:cs typeface="Xyngia"/>
            </a:endParaRPr>
          </a:p>
          <a:p>
            <a:pPr marL="380981" indent="-380981" defTabSz="609459">
              <a:lnSpc>
                <a:spcPct val="110000"/>
              </a:lnSpc>
              <a:buFont typeface="Wingdings" charset="2"/>
              <a:buChar char="Ø"/>
            </a:pPr>
            <a:r>
              <a:rPr lang="en-US" sz="2933" dirty="0">
                <a:solidFill>
                  <a:prstClr val="black"/>
                </a:solidFill>
                <a:latin typeface="Xyngia"/>
                <a:cs typeface="Xyngia"/>
              </a:rPr>
              <a:t>No one can get at the truth directly (it’s inaccessible), but at least we can peel away the layers of the </a:t>
            </a:r>
            <a:r>
              <a:rPr lang="en-US" sz="2933" dirty="0">
                <a:solidFill>
                  <a:srgbClr val="0000FF"/>
                </a:solidFill>
                <a:latin typeface="Xyngia"/>
                <a:cs typeface="Xyngia"/>
              </a:rPr>
              <a:t>onion</a:t>
            </a:r>
            <a:r>
              <a:rPr lang="en-US" sz="2933" dirty="0">
                <a:solidFill>
                  <a:prstClr val="black"/>
                </a:solidFill>
                <a:latin typeface="Xyngia"/>
                <a:cs typeface="Xyngia"/>
              </a:rPr>
              <a:t>. (Of course, once that’s done, nothing is left!)</a:t>
            </a:r>
          </a:p>
          <a:p>
            <a:pPr marL="380981" indent="-380981" defTabSz="609459">
              <a:lnSpc>
                <a:spcPct val="110000"/>
              </a:lnSpc>
              <a:buFont typeface="Wingdings" charset="2"/>
              <a:buChar char="Ø"/>
            </a:pPr>
            <a:r>
              <a:rPr lang="en-US" sz="2933" dirty="0">
                <a:solidFill>
                  <a:prstClr val="black"/>
                </a:solidFill>
                <a:latin typeface="Xyngia"/>
                <a:ea typeface="Helvetica Neue Medium"/>
                <a:cs typeface="Xyngia"/>
              </a:rPr>
              <a:t>Pretending </a:t>
            </a:r>
            <a:r>
              <a:rPr lang="en-US" sz="2933" i="1" dirty="0">
                <a:solidFill>
                  <a:prstClr val="black"/>
                </a:solidFill>
                <a:latin typeface="Xyngia"/>
                <a:ea typeface="Helvetica Neue Medium"/>
                <a:cs typeface="Xyngia"/>
              </a:rPr>
              <a:t>contradictory</a:t>
            </a:r>
            <a:r>
              <a:rPr lang="en-US" sz="2933" dirty="0">
                <a:solidFill>
                  <a:prstClr val="black"/>
                </a:solidFill>
                <a:latin typeface="Xyngia"/>
                <a:ea typeface="Helvetica Neue Medium"/>
                <a:cs typeface="Xyngia"/>
              </a:rPr>
              <a:t> claims are equally true is </a:t>
            </a:r>
            <a:r>
              <a:rPr lang="en-US" sz="2933" dirty="0">
                <a:solidFill>
                  <a:srgbClr val="0000FF"/>
                </a:solidFill>
                <a:latin typeface="Xyngia"/>
                <a:ea typeface="Helvetica Neue Medium"/>
                <a:cs typeface="Xyngia"/>
              </a:rPr>
              <a:t>nonsensical</a:t>
            </a:r>
            <a:r>
              <a:rPr lang="en-US" sz="2933" dirty="0">
                <a:solidFill>
                  <a:prstClr val="black"/>
                </a:solidFill>
                <a:latin typeface="Xyngia"/>
                <a:ea typeface="Helvetica Neue Medium"/>
                <a:cs typeface="Xyngia"/>
              </a:rPr>
              <a:t>. This is a false egalitarianism of ideas.</a:t>
            </a:r>
          </a:p>
        </p:txBody>
      </p:sp>
    </p:spTree>
    <p:extLst>
      <p:ext uri="{BB962C8B-B14F-4D97-AF65-F5344CB8AC3E}">
        <p14:creationId xmlns:p14="http://schemas.microsoft.com/office/powerpoint/2010/main" val="3083101756"/>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60520" y="231831"/>
            <a:ext cx="10695816" cy="5384872"/>
          </a:xfrm>
          <a:prstGeom prst="rect">
            <a:avLst/>
          </a:prstGeom>
        </p:spPr>
        <p:txBody>
          <a:bodyPr wrap="square">
            <a:spAutoFit/>
          </a:bodyPr>
          <a:lstStyle/>
          <a:p>
            <a:pPr defTabSz="609459"/>
            <a:r>
              <a:rPr lang="en-US" sz="2933" b="1" dirty="0">
                <a:solidFill>
                  <a:srgbClr val="0000FF"/>
                </a:solidFill>
                <a:latin typeface="Xyngia"/>
                <a:ea typeface="Helvetica Neue Medium"/>
                <a:cs typeface="Xyngia"/>
              </a:rPr>
              <a:t>Multiple truths?</a:t>
            </a:r>
            <a:endParaRPr lang="en-US" sz="2933" dirty="0">
              <a:solidFill>
                <a:srgbClr val="0000FF"/>
              </a:solidFill>
              <a:latin typeface="Xyngia"/>
              <a:ea typeface="Helvetica Neue Medium"/>
              <a:cs typeface="Xyngia"/>
            </a:endParaRPr>
          </a:p>
          <a:p>
            <a:pPr marL="380981" indent="-380981" defTabSz="609459">
              <a:buFont typeface="Wingdings" charset="2"/>
              <a:buChar char="Ø"/>
            </a:pPr>
            <a:endParaRPr lang="en-US" sz="2667" dirty="0">
              <a:solidFill>
                <a:srgbClr val="0000FF"/>
              </a:solidFill>
              <a:latin typeface="Xyngia"/>
              <a:ea typeface="Helvetica Neue Medium"/>
              <a:cs typeface="Xyngia"/>
            </a:endParaRPr>
          </a:p>
          <a:p>
            <a:pPr marL="380981" indent="-380981" defTabSz="609459">
              <a:lnSpc>
                <a:spcPct val="110000"/>
              </a:lnSpc>
              <a:buFont typeface="Wingdings" charset="2"/>
              <a:buChar char="Ø"/>
            </a:pPr>
            <a:r>
              <a:rPr lang="en-US" sz="2933" dirty="0">
                <a:solidFill>
                  <a:prstClr val="black"/>
                </a:solidFill>
                <a:latin typeface="Xyngia"/>
                <a:ea typeface="Helvetica Neue Medium"/>
                <a:cs typeface="Xyngia"/>
              </a:rPr>
              <a:t>PM “truth” is flexible.</a:t>
            </a:r>
          </a:p>
          <a:p>
            <a:pPr marL="380981" indent="-380981" defTabSz="609459">
              <a:lnSpc>
                <a:spcPct val="110000"/>
              </a:lnSpc>
              <a:buFont typeface="Wingdings" charset="2"/>
              <a:buChar char="Ø"/>
            </a:pPr>
            <a:r>
              <a:rPr lang="en-US" sz="2933" dirty="0">
                <a:solidFill>
                  <a:prstClr val="black"/>
                </a:solidFill>
                <a:latin typeface="Xyngia"/>
                <a:ea typeface="Helvetica Neue Medium"/>
                <a:cs typeface="Xyngia"/>
              </a:rPr>
              <a:t>Select your “facts.” </a:t>
            </a:r>
            <a:r>
              <a:rPr lang="en-US" sz="2933" dirty="0">
                <a:solidFill>
                  <a:prstClr val="black"/>
                </a:solidFill>
                <a:latin typeface="Xyngia"/>
                <a:cs typeface="Xyngia"/>
              </a:rPr>
              <a:t>Impact of </a:t>
            </a:r>
            <a:r>
              <a:rPr lang="en-US" sz="2933" dirty="0">
                <a:solidFill>
                  <a:schemeClr val="bg1"/>
                </a:solidFill>
                <a:latin typeface="Xyngia"/>
                <a:cs typeface="Xyngia"/>
              </a:rPr>
              <a:t>www. </a:t>
            </a:r>
            <a:endParaRPr lang="en-US" sz="2933" dirty="0">
              <a:solidFill>
                <a:prstClr val="black"/>
              </a:solidFill>
              <a:latin typeface="Xyngia"/>
              <a:ea typeface="Helvetica Neue Medium"/>
              <a:cs typeface="Xyngia"/>
            </a:endParaRPr>
          </a:p>
          <a:p>
            <a:pPr marL="380981" indent="-380981" defTabSz="609459">
              <a:lnSpc>
                <a:spcPct val="110000"/>
              </a:lnSpc>
              <a:buFont typeface="Wingdings" charset="2"/>
              <a:buChar char="Ø"/>
            </a:pPr>
            <a:r>
              <a:rPr lang="en-US" sz="2933" dirty="0">
                <a:solidFill>
                  <a:prstClr val="black"/>
                </a:solidFill>
                <a:latin typeface="Xyngia"/>
                <a:cs typeface="Xyngia"/>
              </a:rPr>
              <a:t>No one can get at the truth directly (it’s inaccessible), but at least we can peel away the layers of the </a:t>
            </a:r>
            <a:r>
              <a:rPr lang="en-US" sz="2933" dirty="0">
                <a:solidFill>
                  <a:srgbClr val="0000FF"/>
                </a:solidFill>
                <a:latin typeface="Xyngia"/>
                <a:cs typeface="Xyngia"/>
              </a:rPr>
              <a:t>onion</a:t>
            </a:r>
            <a:r>
              <a:rPr lang="en-US" sz="2933" dirty="0">
                <a:solidFill>
                  <a:prstClr val="black"/>
                </a:solidFill>
                <a:latin typeface="Xyngia"/>
                <a:cs typeface="Xyngia"/>
              </a:rPr>
              <a:t>. (Of course, once that’s done, nothing is left!)</a:t>
            </a:r>
          </a:p>
          <a:p>
            <a:pPr marL="380981" indent="-380981" defTabSz="609459">
              <a:lnSpc>
                <a:spcPct val="110000"/>
              </a:lnSpc>
              <a:buFont typeface="Wingdings" charset="2"/>
              <a:buChar char="Ø"/>
            </a:pPr>
            <a:r>
              <a:rPr lang="en-US" sz="2933" dirty="0">
                <a:solidFill>
                  <a:prstClr val="black"/>
                </a:solidFill>
                <a:latin typeface="Xyngia"/>
                <a:ea typeface="Helvetica Neue Medium"/>
                <a:cs typeface="Xyngia"/>
              </a:rPr>
              <a:t>Pretending </a:t>
            </a:r>
            <a:r>
              <a:rPr lang="en-US" sz="2933" i="1" dirty="0">
                <a:solidFill>
                  <a:prstClr val="black"/>
                </a:solidFill>
                <a:latin typeface="Xyngia"/>
                <a:ea typeface="Helvetica Neue Medium"/>
                <a:cs typeface="Xyngia"/>
              </a:rPr>
              <a:t>contradictory</a:t>
            </a:r>
            <a:r>
              <a:rPr lang="en-US" sz="2933" dirty="0">
                <a:solidFill>
                  <a:prstClr val="black"/>
                </a:solidFill>
                <a:latin typeface="Xyngia"/>
                <a:ea typeface="Helvetica Neue Medium"/>
                <a:cs typeface="Xyngia"/>
              </a:rPr>
              <a:t> claims are equally true is nonsensical</a:t>
            </a:r>
            <a:r>
              <a:rPr lang="en-US" sz="2933" dirty="0">
                <a:solidFill>
                  <a:prstClr val="black"/>
                </a:solidFill>
                <a:latin typeface="Xyngia"/>
                <a:cs typeface="Xyngia"/>
              </a:rPr>
              <a:t>. This is a false egalitarianism of ideas. </a:t>
            </a:r>
            <a:endParaRPr lang="en-US" sz="2933" dirty="0">
              <a:solidFill>
                <a:prstClr val="black"/>
              </a:solidFill>
              <a:latin typeface="Xyngia"/>
              <a:ea typeface="Helvetica Neue Medium"/>
              <a:cs typeface="Xyngia"/>
            </a:endParaRPr>
          </a:p>
          <a:p>
            <a:pPr marL="380981" indent="-380981" defTabSz="609459">
              <a:lnSpc>
                <a:spcPct val="110000"/>
              </a:lnSpc>
              <a:buFont typeface="Wingdings" charset="2"/>
              <a:buChar char="Ø"/>
            </a:pPr>
            <a:r>
              <a:rPr lang="en-US" sz="2933" dirty="0">
                <a:solidFill>
                  <a:prstClr val="black"/>
                </a:solidFill>
                <a:latin typeface="Xyngia"/>
                <a:ea typeface="Helvetica Neue Medium"/>
                <a:cs typeface="Xyngia"/>
              </a:rPr>
              <a:t>As in mathematics, </a:t>
            </a:r>
            <a:r>
              <a:rPr lang="en-US" sz="2933" dirty="0">
                <a:solidFill>
                  <a:srgbClr val="0000FF"/>
                </a:solidFill>
                <a:latin typeface="Xyngia"/>
                <a:ea typeface="Helvetica Neue Medium"/>
                <a:cs typeface="Xyngia"/>
              </a:rPr>
              <a:t>there will always be more wrong answers than right ones</a:t>
            </a:r>
            <a:r>
              <a:rPr lang="en-US" sz="2933" dirty="0">
                <a:solidFill>
                  <a:prstClr val="black"/>
                </a:solidFill>
                <a:latin typeface="Xyngia"/>
                <a:ea typeface="Helvetica Neue Medium"/>
                <a:cs typeface="Xyngia"/>
              </a:rPr>
              <a:t>. </a:t>
            </a:r>
          </a:p>
        </p:txBody>
      </p:sp>
    </p:spTree>
    <p:extLst>
      <p:ext uri="{BB962C8B-B14F-4D97-AF65-F5344CB8AC3E}">
        <p14:creationId xmlns:p14="http://schemas.microsoft.com/office/powerpoint/2010/main" val="2176868345"/>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03" name="Rectangle 3"/>
          <p:cNvSpPr>
            <a:spLocks noGrp="1" noChangeArrowheads="1"/>
          </p:cNvSpPr>
          <p:nvPr>
            <p:ph type="title"/>
          </p:nvPr>
        </p:nvSpPr>
        <p:spPr>
          <a:xfrm>
            <a:off x="1123223" y="2514600"/>
            <a:ext cx="9927133" cy="2057400"/>
          </a:xfrm>
        </p:spPr>
        <p:txBody>
          <a:bodyPr/>
          <a:lstStyle/>
          <a:p>
            <a:endParaRPr lang="en-US" sz="4267"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8708" y="193040"/>
            <a:ext cx="5236165" cy="6664960"/>
          </a:xfrm>
          <a:prstGeom prst="rect">
            <a:avLst/>
          </a:prstGeom>
        </p:spPr>
      </p:pic>
    </p:spTree>
    <p:extLst>
      <p:ext uri="{BB962C8B-B14F-4D97-AF65-F5344CB8AC3E}">
        <p14:creationId xmlns:p14="http://schemas.microsoft.com/office/powerpoint/2010/main" val="399353191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http://www.naseerahmad.com/newBlog/wp-content/uploads/2008/10/sign-board-thumb.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6209"/>
          <a:stretch/>
        </p:blipFill>
        <p:spPr bwMode="auto">
          <a:xfrm>
            <a:off x="2695978" y="356060"/>
            <a:ext cx="6800044" cy="6145880"/>
          </a:xfrm>
          <a:prstGeom prst="rect">
            <a:avLst/>
          </a:prstGeom>
          <a:noFill/>
          <a:ln w="9525">
            <a:noFill/>
            <a:miter lim="800000"/>
            <a:headEnd/>
            <a:tailEnd/>
          </a:ln>
        </p:spPr>
      </p:pic>
    </p:spTree>
    <p:extLst>
      <p:ext uri="{BB962C8B-B14F-4D97-AF65-F5344CB8AC3E}">
        <p14:creationId xmlns:p14="http://schemas.microsoft.com/office/powerpoint/2010/main" val="3333366688"/>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43388" y="1381693"/>
            <a:ext cx="10915425" cy="2062103"/>
          </a:xfrm>
          <a:prstGeom prst="rect">
            <a:avLst/>
          </a:prstGeom>
        </p:spPr>
        <p:txBody>
          <a:bodyPr wrap="square">
            <a:spAutoFit/>
          </a:bodyPr>
          <a:lstStyle/>
          <a:p>
            <a:pPr algn="ctr" defTabSz="609459"/>
            <a:r>
              <a:rPr lang="en-US" sz="6400" cap="small" dirty="0">
                <a:solidFill>
                  <a:prstClr val="black"/>
                </a:solidFill>
                <a:latin typeface="Xyngia"/>
                <a:ea typeface="Helvetica Neue Medium"/>
                <a:cs typeface="Xyngia"/>
              </a:rPr>
              <a:t>Facet 2: </a:t>
            </a:r>
          </a:p>
          <a:p>
            <a:pPr algn="ctr" defTabSz="609459"/>
            <a:r>
              <a:rPr lang="en-US" sz="6400" cap="small" dirty="0">
                <a:ln>
                  <a:solidFill>
                    <a:prstClr val="black"/>
                  </a:solidFill>
                </a:ln>
                <a:solidFill>
                  <a:srgbClr val="880002"/>
                </a:solidFill>
                <a:latin typeface="Xyngia"/>
                <a:ea typeface="Helvetica Neue Medium"/>
                <a:cs typeface="Xyngia"/>
              </a:rPr>
              <a:t>Values, not Morals</a:t>
            </a:r>
            <a:endParaRPr lang="en-US" sz="6400" cap="small" dirty="0">
              <a:solidFill>
                <a:prstClr val="black"/>
              </a:solidFill>
              <a:latin typeface="Xyngia"/>
              <a:ea typeface="Helvetica Neue Medium"/>
              <a:cs typeface="Xyngia"/>
            </a:endParaRPr>
          </a:p>
        </p:txBody>
      </p:sp>
      <p:sp>
        <p:nvSpPr>
          <p:cNvPr id="2" name="Picture Placeholder 1"/>
          <p:cNvSpPr>
            <a:spLocks noGrp="1"/>
          </p:cNvSpPr>
          <p:nvPr>
            <p:ph type="pic" idx="13"/>
          </p:nvPr>
        </p:nvSpPr>
        <p:spPr/>
      </p:sp>
    </p:spTree>
    <p:extLst>
      <p:ext uri="{BB962C8B-B14F-4D97-AF65-F5344CB8AC3E}">
        <p14:creationId xmlns:p14="http://schemas.microsoft.com/office/powerpoint/2010/main" val="1091152996"/>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977289" y="1115014"/>
            <a:ext cx="9918727" cy="1446550"/>
          </a:xfrm>
          <a:prstGeom prst="rect">
            <a:avLst/>
          </a:prstGeom>
        </p:spPr>
        <p:txBody>
          <a:bodyPr wrap="square">
            <a:spAutoFit/>
          </a:bodyPr>
          <a:lstStyle/>
          <a:p>
            <a:pPr defTabSz="609459"/>
            <a:r>
              <a:rPr lang="en-US" sz="4400" dirty="0">
                <a:solidFill>
                  <a:prstClr val="black"/>
                </a:solidFill>
                <a:latin typeface="Calibri"/>
                <a:ea typeface="Helvetica Neue Medium"/>
                <a:cs typeface="Helvetica Neue Medium"/>
              </a:rPr>
              <a:t>Moral relativism is the engine that drives postmodernism.</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85631" y="2741512"/>
            <a:ext cx="6050845" cy="3403601"/>
          </a:xfrm>
          <a:prstGeom prst="rect">
            <a:avLst/>
          </a:prstGeom>
        </p:spPr>
      </p:pic>
    </p:spTree>
    <p:extLst>
      <p:ext uri="{BB962C8B-B14F-4D97-AF65-F5344CB8AC3E}">
        <p14:creationId xmlns:p14="http://schemas.microsoft.com/office/powerpoint/2010/main" val="4071422906"/>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545404" y="718937"/>
            <a:ext cx="10056928" cy="1077218"/>
          </a:xfrm>
          <a:prstGeom prst="rect">
            <a:avLst/>
          </a:prstGeom>
        </p:spPr>
        <p:txBody>
          <a:bodyPr wrap="square">
            <a:spAutoFit/>
          </a:bodyPr>
          <a:lstStyle/>
          <a:p>
            <a:pPr marL="380981" indent="-380981" defTabSz="609459">
              <a:buFont typeface="Wingdings" charset="2"/>
              <a:buChar char="Ø"/>
            </a:pPr>
            <a:r>
              <a:rPr lang="en-US" sz="3200" dirty="0">
                <a:solidFill>
                  <a:srgbClr val="0000FF"/>
                </a:solidFill>
                <a:latin typeface="Xyngia"/>
                <a:ea typeface="Helvetica Neue Medium"/>
                <a:cs typeface="Xyngia"/>
              </a:rPr>
              <a:t>Moral relativism is an absolute truth claim. </a:t>
            </a:r>
            <a:r>
              <a:rPr lang="en-US" sz="3200" dirty="0">
                <a:solidFill>
                  <a:prstClr val="black"/>
                </a:solidFill>
                <a:latin typeface="Xyngia"/>
                <a:ea typeface="Helvetica Neue Medium"/>
                <a:cs typeface="Xyngia"/>
              </a:rPr>
              <a:t>That is, each person decides his or her own moral course.</a:t>
            </a:r>
            <a:endParaRPr lang="en-US" sz="3133" dirty="0">
              <a:solidFill>
                <a:prstClr val="black"/>
              </a:solidFill>
              <a:latin typeface="Xyngia"/>
              <a:ea typeface="Helvetica Neue Medium"/>
              <a:cs typeface="Xyngia"/>
            </a:endParaRPr>
          </a:p>
        </p:txBody>
      </p:sp>
    </p:spTree>
    <p:extLst>
      <p:ext uri="{BB962C8B-B14F-4D97-AF65-F5344CB8AC3E}">
        <p14:creationId xmlns:p14="http://schemas.microsoft.com/office/powerpoint/2010/main" val="406127787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546575" y="779682"/>
            <a:ext cx="7140191" cy="5879495"/>
          </a:xfrm>
          <a:prstGeom prst="rect">
            <a:avLst/>
          </a:prstGeom>
        </p:spPr>
        <p:txBody>
          <a:bodyPr wrap="square">
            <a:spAutoFit/>
          </a:bodyPr>
          <a:lstStyle/>
          <a:p>
            <a:pPr defTabSz="1218930"/>
            <a:r>
              <a:rPr lang="en-US" sz="4933" b="1" cap="small" dirty="0">
                <a:solidFill>
                  <a:srgbClr val="0000FF"/>
                </a:solidFill>
                <a:latin typeface="Xyngia"/>
                <a:ea typeface="Helvetica Neue Medium"/>
                <a:cs typeface="Xyngia"/>
              </a:rPr>
              <a:t>Post-modernism</a:t>
            </a:r>
            <a:endParaRPr lang="en-US" sz="4933" dirty="0">
              <a:solidFill>
                <a:srgbClr val="0000FF"/>
              </a:solidFill>
              <a:latin typeface="Xyngia"/>
              <a:ea typeface="Helvetica Neue Medium"/>
              <a:cs typeface="Xyngia"/>
            </a:endParaRPr>
          </a:p>
          <a:p>
            <a:pPr defTabSz="1218930"/>
            <a:endParaRPr lang="en-US" sz="2000" dirty="0">
              <a:solidFill>
                <a:prstClr val="white"/>
              </a:solidFill>
              <a:latin typeface="Xyngia"/>
              <a:ea typeface="Helvetica Neue Medium"/>
              <a:cs typeface="Xyngia"/>
            </a:endParaRPr>
          </a:p>
          <a:p>
            <a:pPr defTabSz="1218930"/>
            <a:endParaRPr lang="en-US" sz="2000" dirty="0">
              <a:solidFill>
                <a:prstClr val="white"/>
              </a:solidFill>
              <a:latin typeface="Xyngia"/>
              <a:ea typeface="Helvetica Neue Medium"/>
              <a:cs typeface="Xyngia"/>
            </a:endParaRPr>
          </a:p>
          <a:p>
            <a:pPr marL="609570" indent="-609570" defTabSz="1218930">
              <a:lnSpc>
                <a:spcPct val="110000"/>
              </a:lnSpc>
              <a:buFont typeface="Wingdings" charset="2"/>
              <a:buChar char="Ø"/>
            </a:pPr>
            <a:r>
              <a:rPr lang="en-US" sz="4400" dirty="0">
                <a:solidFill>
                  <a:srgbClr val="000000"/>
                </a:solidFill>
                <a:latin typeface="Xyngia"/>
                <a:ea typeface="Helvetica Neue Medium"/>
                <a:cs typeface="Xyngia"/>
              </a:rPr>
              <a:t>Philosophy</a:t>
            </a:r>
          </a:p>
          <a:p>
            <a:pPr marL="609570" indent="-609570" defTabSz="1218930">
              <a:lnSpc>
                <a:spcPct val="110000"/>
              </a:lnSpc>
              <a:buFont typeface="Wingdings" charset="2"/>
              <a:buChar char="Ø"/>
            </a:pPr>
            <a:r>
              <a:rPr lang="en-US" sz="4400" dirty="0">
                <a:solidFill>
                  <a:srgbClr val="000000"/>
                </a:solidFill>
                <a:latin typeface="Xyngia"/>
                <a:ea typeface="Helvetica Neue Medium"/>
                <a:cs typeface="Xyngia"/>
              </a:rPr>
              <a:t>Movement</a:t>
            </a:r>
          </a:p>
          <a:p>
            <a:pPr marL="609570" indent="-609570" defTabSz="1218930">
              <a:lnSpc>
                <a:spcPct val="110000"/>
              </a:lnSpc>
              <a:buFont typeface="Wingdings" charset="2"/>
              <a:buChar char="Ø"/>
            </a:pPr>
            <a:r>
              <a:rPr lang="en-US" sz="4400" dirty="0">
                <a:solidFill>
                  <a:srgbClr val="000000"/>
                </a:solidFill>
                <a:latin typeface="Xyngia"/>
                <a:ea typeface="Helvetica Neue Medium"/>
                <a:cs typeface="Xyngia"/>
              </a:rPr>
              <a:t>Methodology</a:t>
            </a:r>
          </a:p>
          <a:p>
            <a:pPr marL="609570" indent="-609570" defTabSz="1218930">
              <a:lnSpc>
                <a:spcPct val="110000"/>
              </a:lnSpc>
              <a:buFont typeface="Wingdings" charset="2"/>
              <a:buChar char="Ø"/>
            </a:pPr>
            <a:r>
              <a:rPr lang="en-US" sz="4400" dirty="0">
                <a:solidFill>
                  <a:srgbClr val="000000"/>
                </a:solidFill>
                <a:latin typeface="Xyngia"/>
                <a:ea typeface="Helvetica Neue Medium"/>
                <a:cs typeface="Xyngia"/>
              </a:rPr>
              <a:t>Mood</a:t>
            </a:r>
          </a:p>
          <a:p>
            <a:pPr marL="609570" indent="-609570" defTabSz="1218930">
              <a:lnSpc>
                <a:spcPct val="110000"/>
              </a:lnSpc>
              <a:buFont typeface="Wingdings" charset="2"/>
              <a:buChar char="Ø"/>
            </a:pPr>
            <a:r>
              <a:rPr lang="en-US" sz="4400" dirty="0">
                <a:solidFill>
                  <a:srgbClr val="000000"/>
                </a:solidFill>
                <a:latin typeface="Xyngia"/>
                <a:ea typeface="Helvetica Neue Medium"/>
                <a:cs typeface="Xyngia"/>
              </a:rPr>
              <a:t>Wave</a:t>
            </a:r>
          </a:p>
          <a:p>
            <a:pPr marL="609570" indent="-609570" defTabSz="1218930">
              <a:lnSpc>
                <a:spcPct val="110000"/>
              </a:lnSpc>
              <a:buFont typeface="Wingdings" charset="2"/>
              <a:buChar char="Ø"/>
            </a:pPr>
            <a:r>
              <a:rPr lang="en-US" sz="4400" dirty="0">
                <a:solidFill>
                  <a:srgbClr val="000000"/>
                </a:solidFill>
                <a:latin typeface="Xyngia"/>
                <a:ea typeface="Helvetica Neue Medium"/>
                <a:cs typeface="Xyngia"/>
              </a:rPr>
              <a:t>Suspicion</a:t>
            </a:r>
          </a:p>
        </p:txBody>
      </p:sp>
    </p:spTree>
    <p:extLst>
      <p:ext uri="{BB962C8B-B14F-4D97-AF65-F5344CB8AC3E}">
        <p14:creationId xmlns:p14="http://schemas.microsoft.com/office/powerpoint/2010/main" val="792417028"/>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545404" y="718936"/>
            <a:ext cx="10056928" cy="1559338"/>
          </a:xfrm>
          <a:prstGeom prst="rect">
            <a:avLst/>
          </a:prstGeom>
        </p:spPr>
        <p:txBody>
          <a:bodyPr wrap="square">
            <a:spAutoFit/>
          </a:bodyPr>
          <a:lstStyle/>
          <a:p>
            <a:pPr marL="380981" indent="-380981" defTabSz="609459">
              <a:buFont typeface="Wingdings" charset="2"/>
              <a:buChar char="Ø"/>
            </a:pPr>
            <a:r>
              <a:rPr lang="en-US" sz="3200" dirty="0">
                <a:solidFill>
                  <a:prstClr val="black"/>
                </a:solidFill>
                <a:latin typeface="Xyngia"/>
                <a:ea typeface="Helvetica Neue Medium"/>
                <a:cs typeface="Xyngia"/>
              </a:rPr>
              <a:t>Moral relativism is an absolute truth claim. That is, each person decides his or her own moral course.</a:t>
            </a:r>
          </a:p>
          <a:p>
            <a:pPr marL="380981" indent="-380981" defTabSz="609459">
              <a:buFont typeface="Wingdings" charset="2"/>
              <a:buChar char="Ø"/>
            </a:pPr>
            <a:r>
              <a:rPr lang="en-US" sz="3133" dirty="0">
                <a:solidFill>
                  <a:srgbClr val="0000FF"/>
                </a:solidFill>
                <a:latin typeface="Xyngia"/>
                <a:ea typeface="Helvetica Neue Medium"/>
                <a:cs typeface="Xyngia"/>
              </a:rPr>
              <a:t>Values</a:t>
            </a:r>
            <a:r>
              <a:rPr lang="en-US" sz="3133" dirty="0">
                <a:solidFill>
                  <a:prstClr val="black"/>
                </a:solidFill>
                <a:latin typeface="Xyngia"/>
                <a:ea typeface="Helvetica Neue Medium"/>
                <a:cs typeface="Xyngia"/>
              </a:rPr>
              <a:t> (modern lingo) &gt; morals (classical parlance).</a:t>
            </a:r>
          </a:p>
        </p:txBody>
      </p:sp>
    </p:spTree>
    <p:extLst>
      <p:ext uri="{BB962C8B-B14F-4D97-AF65-F5344CB8AC3E}">
        <p14:creationId xmlns:p14="http://schemas.microsoft.com/office/powerpoint/2010/main" val="3212266665"/>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1615" y="650240"/>
            <a:ext cx="5472140" cy="4990117"/>
          </a:xfrm>
          <a:prstGeom prst="rect">
            <a:avLst/>
          </a:prstGeom>
        </p:spPr>
      </p:pic>
      <p:sp>
        <p:nvSpPr>
          <p:cNvPr id="6" name="TextBox 5"/>
          <p:cNvSpPr txBox="1"/>
          <p:nvPr/>
        </p:nvSpPr>
        <p:spPr>
          <a:xfrm>
            <a:off x="7477696" y="2113413"/>
            <a:ext cx="3282760" cy="1979901"/>
          </a:xfrm>
          <a:prstGeom prst="rect">
            <a:avLst/>
          </a:prstGeom>
          <a:noFill/>
        </p:spPr>
        <p:txBody>
          <a:bodyPr wrap="square" rtlCol="0">
            <a:spAutoFit/>
          </a:bodyPr>
          <a:lstStyle/>
          <a:p>
            <a:pPr defTabSz="609459"/>
            <a:r>
              <a:rPr lang="en-US" sz="4000" cap="small" dirty="0">
                <a:solidFill>
                  <a:prstClr val="black"/>
                </a:solidFill>
                <a:latin typeface="Calibri"/>
                <a:ea typeface="Helvetica Neue Medium"/>
                <a:cs typeface="Helvetica Neue Medium"/>
              </a:rPr>
              <a:t>Friedrich Nietzsche </a:t>
            </a:r>
          </a:p>
          <a:p>
            <a:pPr defTabSz="609459"/>
            <a:endParaRPr lang="en-US" sz="933" dirty="0">
              <a:solidFill>
                <a:prstClr val="black"/>
              </a:solidFill>
              <a:latin typeface="Calibri"/>
              <a:ea typeface="Helvetica Neue Medium"/>
              <a:cs typeface="Helvetica Neue Medium"/>
            </a:endParaRPr>
          </a:p>
          <a:p>
            <a:pPr defTabSz="609459"/>
            <a:r>
              <a:rPr lang="en-US" sz="3333" dirty="0">
                <a:solidFill>
                  <a:prstClr val="black"/>
                </a:solidFill>
                <a:latin typeface="Calibri"/>
                <a:ea typeface="Helvetica Neue Medium"/>
                <a:cs typeface="Helvetica Neue Medium"/>
              </a:rPr>
              <a:t>(1844-1900)</a:t>
            </a:r>
          </a:p>
        </p:txBody>
      </p:sp>
    </p:spTree>
    <p:extLst>
      <p:ext uri="{BB962C8B-B14F-4D97-AF65-F5344CB8AC3E}">
        <p14:creationId xmlns:p14="http://schemas.microsoft.com/office/powerpoint/2010/main" val="2563607029"/>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356575" y="718938"/>
            <a:ext cx="9547539" cy="3887924"/>
          </a:xfrm>
          <a:prstGeom prst="rect">
            <a:avLst/>
          </a:prstGeom>
        </p:spPr>
        <p:txBody>
          <a:bodyPr wrap="square">
            <a:spAutoFit/>
          </a:bodyPr>
          <a:lstStyle/>
          <a:p>
            <a:pPr algn="ctr" defTabSz="609459"/>
            <a:r>
              <a:rPr lang="en-US" sz="4933" dirty="0">
                <a:solidFill>
                  <a:prstClr val="black"/>
                </a:solidFill>
                <a:latin typeface="Xyngia"/>
                <a:ea typeface="Helvetica Neue Medium"/>
                <a:cs typeface="Xyngia"/>
              </a:rPr>
              <a:t>Values (modern lingo) &gt; morals</a:t>
            </a:r>
          </a:p>
          <a:p>
            <a:pPr algn="ctr" defTabSz="609459"/>
            <a:endParaRPr lang="en-US" sz="4933" dirty="0">
              <a:solidFill>
                <a:prstClr val="black"/>
              </a:solidFill>
              <a:latin typeface="Xyngia"/>
              <a:ea typeface="Helvetica Neue Medium"/>
              <a:cs typeface="Xyngia"/>
            </a:endParaRPr>
          </a:p>
          <a:p>
            <a:pPr algn="ctr" defTabSz="609459"/>
            <a:r>
              <a:rPr lang="en-US" sz="4933" dirty="0">
                <a:solidFill>
                  <a:prstClr val="black"/>
                </a:solidFill>
                <a:latin typeface="Xyngia"/>
                <a:ea typeface="Helvetica Neue Medium"/>
                <a:cs typeface="Xyngia"/>
              </a:rPr>
              <a:t>Nietzsche—</a:t>
            </a:r>
            <a:r>
              <a:rPr lang="en-US" sz="4933" dirty="0">
                <a:solidFill>
                  <a:srgbClr val="0000FF"/>
                </a:solidFill>
                <a:latin typeface="Xyngia"/>
                <a:ea typeface="Helvetica Neue Medium"/>
                <a:cs typeface="Xyngia"/>
              </a:rPr>
              <a:t>only moral “interpretations,”</a:t>
            </a:r>
            <a:r>
              <a:rPr lang="en-US" sz="4933" dirty="0">
                <a:solidFill>
                  <a:prstClr val="black"/>
                </a:solidFill>
                <a:latin typeface="Xyngia"/>
                <a:ea typeface="Helvetica Neue Medium"/>
                <a:cs typeface="Xyngia"/>
              </a:rPr>
              <a:t> not moral/immoral actions</a:t>
            </a:r>
          </a:p>
        </p:txBody>
      </p:sp>
    </p:spTree>
    <p:extLst>
      <p:ext uri="{BB962C8B-B14F-4D97-AF65-F5344CB8AC3E}">
        <p14:creationId xmlns:p14="http://schemas.microsoft.com/office/powerpoint/2010/main" val="665724659"/>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5404" y="718937"/>
            <a:ext cx="10056928" cy="2544223"/>
          </a:xfrm>
          <a:prstGeom prst="rect">
            <a:avLst/>
          </a:prstGeom>
        </p:spPr>
        <p:txBody>
          <a:bodyPr wrap="square">
            <a:spAutoFit/>
          </a:bodyPr>
          <a:lstStyle/>
          <a:p>
            <a:pPr marL="380981" indent="-380981" defTabSz="609459">
              <a:buFont typeface="Wingdings" charset="2"/>
              <a:buChar char="Ø"/>
            </a:pPr>
            <a:r>
              <a:rPr lang="en-US" sz="3200" dirty="0">
                <a:solidFill>
                  <a:prstClr val="black"/>
                </a:solidFill>
                <a:latin typeface="Xyngia"/>
                <a:ea typeface="Helvetica Neue Medium"/>
                <a:cs typeface="Xyngia"/>
              </a:rPr>
              <a:t>Moral relativism is an absolute truth claim. That is, each person decides his or her own moral course.</a:t>
            </a:r>
          </a:p>
          <a:p>
            <a:pPr marL="380981" indent="-380981" defTabSz="609459">
              <a:buFont typeface="Wingdings" charset="2"/>
              <a:buChar char="Ø"/>
            </a:pPr>
            <a:r>
              <a:rPr lang="en-US" sz="3133" dirty="0">
                <a:solidFill>
                  <a:prstClr val="black"/>
                </a:solidFill>
                <a:latin typeface="Xyngia"/>
                <a:ea typeface="Helvetica Neue Medium"/>
                <a:cs typeface="Xyngia"/>
              </a:rPr>
              <a:t>Values (modern lingo) &gt; morals (classical parlance).</a:t>
            </a:r>
          </a:p>
          <a:p>
            <a:pPr marL="380981" indent="-380981" defTabSz="609459">
              <a:buFont typeface="Wingdings" charset="2"/>
              <a:buChar char="Ø"/>
            </a:pPr>
            <a:r>
              <a:rPr lang="en-US" sz="3200" dirty="0">
                <a:solidFill>
                  <a:prstClr val="black"/>
                </a:solidFill>
                <a:latin typeface="Xyngia"/>
                <a:ea typeface="Helvetica Neue Medium"/>
                <a:cs typeface="Xyngia"/>
              </a:rPr>
              <a:t>Nietzsche—</a:t>
            </a:r>
            <a:r>
              <a:rPr lang="en-US" sz="3200" dirty="0">
                <a:solidFill>
                  <a:srgbClr val="0000FF"/>
                </a:solidFill>
                <a:latin typeface="Xyngia"/>
                <a:ea typeface="Helvetica Neue Medium"/>
                <a:cs typeface="Xyngia"/>
              </a:rPr>
              <a:t>only moral “interpretations,”</a:t>
            </a:r>
            <a:r>
              <a:rPr lang="en-US" sz="3200" dirty="0">
                <a:solidFill>
                  <a:prstClr val="black"/>
                </a:solidFill>
                <a:latin typeface="Xyngia"/>
                <a:ea typeface="Helvetica Neue Medium"/>
                <a:cs typeface="Xyngia"/>
              </a:rPr>
              <a:t> not moral/immoral actions.</a:t>
            </a:r>
          </a:p>
        </p:txBody>
      </p:sp>
    </p:spTree>
    <p:extLst>
      <p:ext uri="{BB962C8B-B14F-4D97-AF65-F5344CB8AC3E}">
        <p14:creationId xmlns:p14="http://schemas.microsoft.com/office/powerpoint/2010/main" val="2878501654"/>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5404" y="718936"/>
            <a:ext cx="10415673" cy="2544223"/>
          </a:xfrm>
          <a:prstGeom prst="rect">
            <a:avLst/>
          </a:prstGeom>
        </p:spPr>
        <p:txBody>
          <a:bodyPr wrap="square">
            <a:spAutoFit/>
          </a:bodyPr>
          <a:lstStyle/>
          <a:p>
            <a:pPr marL="380981" indent="-380981" defTabSz="609459">
              <a:buFont typeface="Wingdings" charset="2"/>
              <a:buChar char="Ø"/>
            </a:pPr>
            <a:r>
              <a:rPr lang="en-US" sz="3200" dirty="0">
                <a:solidFill>
                  <a:srgbClr val="000000"/>
                </a:solidFill>
                <a:latin typeface="Xyngia"/>
                <a:ea typeface="Helvetica Neue Medium"/>
                <a:cs typeface="Xyngia"/>
              </a:rPr>
              <a:t>Moral relativism is an absolute truth claim. That is, each person decides his or her own moral course.</a:t>
            </a:r>
          </a:p>
          <a:p>
            <a:pPr marL="380981" indent="-380981" defTabSz="609459">
              <a:buFont typeface="Wingdings" charset="2"/>
              <a:buChar char="Ø"/>
            </a:pPr>
            <a:r>
              <a:rPr lang="en-US" sz="3133" dirty="0">
                <a:solidFill>
                  <a:srgbClr val="000000"/>
                </a:solidFill>
                <a:latin typeface="Xyngia"/>
                <a:ea typeface="Helvetica Neue Medium"/>
                <a:cs typeface="Xyngia"/>
              </a:rPr>
              <a:t>Values (modern lingo) &gt; morals (classical parlance).</a:t>
            </a:r>
          </a:p>
          <a:p>
            <a:pPr marL="380981" indent="-380981" defTabSz="609459">
              <a:buFont typeface="Wingdings" charset="2"/>
              <a:buChar char="Ø"/>
            </a:pPr>
            <a:r>
              <a:rPr lang="en-US" sz="3200" dirty="0">
                <a:solidFill>
                  <a:srgbClr val="000000"/>
                </a:solidFill>
                <a:latin typeface="Xyngia"/>
                <a:ea typeface="Helvetica Neue Medium"/>
                <a:cs typeface="Xyngia"/>
              </a:rPr>
              <a:t>Nietzsche</a:t>
            </a:r>
            <a:r>
              <a:rPr lang="en-US" sz="3200" dirty="0">
                <a:solidFill>
                  <a:prstClr val="black"/>
                </a:solidFill>
                <a:latin typeface="Xyngia"/>
                <a:ea typeface="Helvetica Neue Medium"/>
                <a:cs typeface="Xyngia"/>
              </a:rPr>
              <a:t>—only moral “interpretations,” not moral/immoral actions.</a:t>
            </a:r>
          </a:p>
        </p:txBody>
      </p:sp>
    </p:spTree>
    <p:extLst>
      <p:ext uri="{BB962C8B-B14F-4D97-AF65-F5344CB8AC3E}">
        <p14:creationId xmlns:p14="http://schemas.microsoft.com/office/powerpoint/2010/main" val="3327246695"/>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5403" y="718953"/>
            <a:ext cx="10427396" cy="3529108"/>
          </a:xfrm>
          <a:prstGeom prst="rect">
            <a:avLst/>
          </a:prstGeom>
        </p:spPr>
        <p:txBody>
          <a:bodyPr wrap="square">
            <a:spAutoFit/>
          </a:bodyPr>
          <a:lstStyle/>
          <a:p>
            <a:pPr marL="380981" indent="-380981" defTabSz="609459">
              <a:buFont typeface="Wingdings" charset="2"/>
              <a:buChar char="Ø"/>
            </a:pPr>
            <a:r>
              <a:rPr lang="en-US" sz="3200" dirty="0">
                <a:solidFill>
                  <a:srgbClr val="000000"/>
                </a:solidFill>
                <a:latin typeface="Xyngia"/>
                <a:ea typeface="Helvetica Neue Medium"/>
                <a:cs typeface="Xyngia"/>
              </a:rPr>
              <a:t>Moral relativism is an absolute truth claim. That is, each person decides his or her own moral course.</a:t>
            </a:r>
          </a:p>
          <a:p>
            <a:pPr marL="380981" indent="-380981" defTabSz="609459">
              <a:buFont typeface="Wingdings" charset="2"/>
              <a:buChar char="Ø"/>
            </a:pPr>
            <a:r>
              <a:rPr lang="en-US" sz="3133" dirty="0">
                <a:solidFill>
                  <a:srgbClr val="000000"/>
                </a:solidFill>
                <a:latin typeface="Xyngia"/>
                <a:ea typeface="Helvetica Neue Medium"/>
                <a:cs typeface="Xyngia"/>
              </a:rPr>
              <a:t>Values (modern lingo) &gt; morals (classical parlance).</a:t>
            </a:r>
          </a:p>
          <a:p>
            <a:pPr marL="380981" indent="-380981" defTabSz="609459">
              <a:buFont typeface="Wingdings" charset="2"/>
              <a:buChar char="Ø"/>
            </a:pPr>
            <a:r>
              <a:rPr lang="en-US" sz="3200" dirty="0">
                <a:solidFill>
                  <a:srgbClr val="000000"/>
                </a:solidFill>
                <a:latin typeface="Xyngia"/>
                <a:ea typeface="Helvetica Neue Medium"/>
                <a:cs typeface="Xyngia"/>
              </a:rPr>
              <a:t>Nietzsche</a:t>
            </a:r>
            <a:r>
              <a:rPr lang="en-US" sz="3200" dirty="0">
                <a:solidFill>
                  <a:prstClr val="black"/>
                </a:solidFill>
                <a:latin typeface="Xyngia"/>
                <a:ea typeface="Helvetica Neue Medium"/>
                <a:cs typeface="Xyngia"/>
              </a:rPr>
              <a:t>—only moral “interpretations,” not moral/immoral actions.</a:t>
            </a:r>
          </a:p>
          <a:p>
            <a:pPr marL="380981" indent="-380981" defTabSz="609459">
              <a:buFont typeface="Wingdings" charset="2"/>
              <a:buChar char="Ø"/>
            </a:pPr>
            <a:r>
              <a:rPr lang="en-US" sz="3200" dirty="0">
                <a:solidFill>
                  <a:prstClr val="black"/>
                </a:solidFill>
                <a:latin typeface="Xyngia"/>
                <a:ea typeface="Helvetica Neue Medium"/>
                <a:cs typeface="Xyngia"/>
              </a:rPr>
              <a:t>Criminals have done no wrong; they’re only “</a:t>
            </a:r>
            <a:r>
              <a:rPr lang="en-US" sz="3200" dirty="0">
                <a:solidFill>
                  <a:srgbClr val="0000FF"/>
                </a:solidFill>
                <a:latin typeface="Xyngia"/>
                <a:ea typeface="Helvetica Neue Medium"/>
                <a:cs typeface="Xyngia"/>
              </a:rPr>
              <a:t>sick</a:t>
            </a:r>
            <a:r>
              <a:rPr lang="en-US" sz="3200" dirty="0">
                <a:solidFill>
                  <a:prstClr val="black"/>
                </a:solidFill>
                <a:latin typeface="Xyngia"/>
                <a:ea typeface="Helvetica Neue Medium"/>
                <a:cs typeface="Xyngia"/>
              </a:rPr>
              <a:t>.”</a:t>
            </a:r>
          </a:p>
          <a:p>
            <a:pPr defTabSz="609459"/>
            <a:endParaRPr lang="en-US" sz="3200" dirty="0">
              <a:solidFill>
                <a:prstClr val="black"/>
              </a:solidFill>
              <a:latin typeface="Xyngia"/>
              <a:ea typeface="Helvetica Neue Medium"/>
              <a:cs typeface="Xyngia"/>
            </a:endParaRPr>
          </a:p>
        </p:txBody>
      </p:sp>
    </p:spTree>
    <p:extLst>
      <p:ext uri="{BB962C8B-B14F-4D97-AF65-F5344CB8AC3E}">
        <p14:creationId xmlns:p14="http://schemas.microsoft.com/office/powerpoint/2010/main" val="2915964500"/>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5403" y="718953"/>
            <a:ext cx="10481584" cy="5016758"/>
          </a:xfrm>
          <a:prstGeom prst="rect">
            <a:avLst/>
          </a:prstGeom>
        </p:spPr>
        <p:txBody>
          <a:bodyPr wrap="square">
            <a:spAutoFit/>
          </a:bodyPr>
          <a:lstStyle/>
          <a:p>
            <a:pPr marL="380981" indent="-380981" defTabSz="609459">
              <a:buFont typeface="Wingdings" charset="2"/>
              <a:buChar char="Ø"/>
            </a:pPr>
            <a:r>
              <a:rPr lang="en-US" sz="3200" dirty="0">
                <a:solidFill>
                  <a:srgbClr val="000000"/>
                </a:solidFill>
                <a:latin typeface="Xyngia"/>
                <a:ea typeface="Helvetica Neue Medium"/>
                <a:cs typeface="Xyngia"/>
              </a:rPr>
              <a:t>Moral relativism is an absolute truth claim. That is, each person decides his or her own moral course.</a:t>
            </a:r>
          </a:p>
          <a:p>
            <a:pPr marL="380981" indent="-380981" defTabSz="609459">
              <a:buFont typeface="Wingdings" charset="2"/>
              <a:buChar char="Ø"/>
            </a:pPr>
            <a:r>
              <a:rPr lang="en-US" sz="3200" dirty="0">
                <a:solidFill>
                  <a:srgbClr val="000000"/>
                </a:solidFill>
                <a:latin typeface="Xyngia"/>
                <a:ea typeface="Helvetica Neue Medium"/>
                <a:cs typeface="Xyngia"/>
              </a:rPr>
              <a:t>Values (modern lingo) &gt; morals (classical parlance).</a:t>
            </a:r>
          </a:p>
          <a:p>
            <a:pPr marL="380981" indent="-380981" defTabSz="609459">
              <a:buFont typeface="Wingdings" charset="2"/>
              <a:buChar char="Ø"/>
            </a:pPr>
            <a:r>
              <a:rPr lang="en-US" sz="3200" dirty="0">
                <a:solidFill>
                  <a:srgbClr val="000000"/>
                </a:solidFill>
                <a:latin typeface="Xyngia"/>
                <a:ea typeface="Helvetica Neue Medium"/>
                <a:cs typeface="Xyngia"/>
              </a:rPr>
              <a:t>Nietzsche</a:t>
            </a:r>
            <a:r>
              <a:rPr lang="en-US" sz="3200" dirty="0">
                <a:solidFill>
                  <a:prstClr val="black"/>
                </a:solidFill>
                <a:latin typeface="Xyngia"/>
                <a:ea typeface="Helvetica Neue Medium"/>
                <a:cs typeface="Xyngia"/>
              </a:rPr>
              <a:t>—only moral “interpretations,” not moral/immoral actions.</a:t>
            </a:r>
          </a:p>
          <a:p>
            <a:pPr marL="380981" indent="-380981" defTabSz="609459">
              <a:buFont typeface="Wingdings" charset="2"/>
              <a:buChar char="Ø"/>
            </a:pPr>
            <a:r>
              <a:rPr lang="en-US" sz="3200" dirty="0">
                <a:solidFill>
                  <a:prstClr val="black"/>
                </a:solidFill>
                <a:latin typeface="Xyngia"/>
                <a:ea typeface="Helvetica Neue Medium"/>
                <a:cs typeface="Xyngia"/>
              </a:rPr>
              <a:t>Criminals have done no wrong; they’re </a:t>
            </a:r>
            <a:r>
              <a:rPr lang="en-US" sz="3200" dirty="0">
                <a:solidFill>
                  <a:srgbClr val="000000"/>
                </a:solidFill>
                <a:latin typeface="Xyngia"/>
                <a:ea typeface="Helvetica Neue Medium"/>
                <a:cs typeface="Xyngia"/>
              </a:rPr>
              <a:t>only “sick.”</a:t>
            </a:r>
          </a:p>
          <a:p>
            <a:pPr marL="380981" indent="-380981" defTabSz="609459">
              <a:buFont typeface="Wingdings" charset="2"/>
              <a:buChar char="Ø"/>
            </a:pPr>
            <a:r>
              <a:rPr lang="en-US" sz="3200" dirty="0">
                <a:solidFill>
                  <a:prstClr val="black"/>
                </a:solidFill>
                <a:latin typeface="Xyngia"/>
                <a:ea typeface="Helvetica Neue Medium"/>
                <a:cs typeface="Xyngia"/>
              </a:rPr>
              <a:t>PM reduces morality and ethics to the level of personal </a:t>
            </a:r>
            <a:r>
              <a:rPr lang="en-US" sz="3200" dirty="0">
                <a:solidFill>
                  <a:srgbClr val="0000FF"/>
                </a:solidFill>
                <a:latin typeface="Xyngia"/>
                <a:ea typeface="Helvetica Neue Medium"/>
                <a:cs typeface="Xyngia"/>
              </a:rPr>
              <a:t>preference</a:t>
            </a:r>
            <a:r>
              <a:rPr lang="en-US" sz="3200" dirty="0">
                <a:solidFill>
                  <a:prstClr val="black"/>
                </a:solidFill>
                <a:latin typeface="Xyngia"/>
                <a:ea typeface="Helvetica Neue Medium"/>
                <a:cs typeface="Xyngia"/>
              </a:rPr>
              <a:t>.</a:t>
            </a:r>
          </a:p>
          <a:p>
            <a:pPr defTabSz="609459"/>
            <a:endParaRPr lang="en-US" sz="3200" dirty="0">
              <a:solidFill>
                <a:prstClr val="black"/>
              </a:solidFill>
              <a:latin typeface="Xyngia"/>
              <a:ea typeface="Helvetica Neue Medium"/>
              <a:cs typeface="Xyngia"/>
            </a:endParaRPr>
          </a:p>
          <a:p>
            <a:pPr defTabSz="609459"/>
            <a:endParaRPr lang="en-US" sz="3200" dirty="0">
              <a:solidFill>
                <a:prstClr val="black"/>
              </a:solidFill>
              <a:latin typeface="Xyngia"/>
              <a:ea typeface="Helvetica Neue Medium"/>
              <a:cs typeface="Xyngia"/>
            </a:endParaRPr>
          </a:p>
        </p:txBody>
      </p:sp>
    </p:spTree>
    <p:extLst>
      <p:ext uri="{BB962C8B-B14F-4D97-AF65-F5344CB8AC3E}">
        <p14:creationId xmlns:p14="http://schemas.microsoft.com/office/powerpoint/2010/main" val="3500354137"/>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endParaRPr lang="en-US" sz="3733">
              <a:solidFill>
                <a:srgbClr val="FFFF00"/>
              </a:solidFill>
            </a:endParaRPr>
          </a:p>
        </p:txBody>
      </p:sp>
      <p:sp>
        <p:nvSpPr>
          <p:cNvPr id="124931" name="Rectangle 3"/>
          <p:cNvSpPr>
            <a:spLocks noGrp="1" noChangeArrowheads="1"/>
          </p:cNvSpPr>
          <p:nvPr>
            <p:ph type="body" idx="1"/>
          </p:nvPr>
        </p:nvSpPr>
        <p:spPr>
          <a:xfrm>
            <a:off x="812800" y="2362200"/>
            <a:ext cx="10972800" cy="4114800"/>
          </a:xfrm>
        </p:spPr>
        <p:txBody>
          <a:bodyPr/>
          <a:lstStyle/>
          <a:p>
            <a:pPr lvl="1" eaLnBrk="1" hangingPunct="1">
              <a:lnSpc>
                <a:spcPct val="90000"/>
              </a:lnSpc>
            </a:pPr>
            <a:endParaRPr lang="en-US" sz="4533" b="1">
              <a:solidFill>
                <a:schemeClr val="bg1"/>
              </a:solidFill>
            </a:endParaRPr>
          </a:p>
        </p:txBody>
      </p:sp>
      <p:pic>
        <p:nvPicPr>
          <p:cNvPr id="2" name="Picture 1"/>
          <p:cNvPicPr>
            <a:picLocks noChangeAspect="1"/>
          </p:cNvPicPr>
          <p:nvPr/>
        </p:nvPicPr>
        <p:blipFill>
          <a:blip r:embed="rId3"/>
          <a:stretch>
            <a:fillRect/>
          </a:stretch>
        </p:blipFill>
        <p:spPr>
          <a:xfrm>
            <a:off x="1226753" y="225779"/>
            <a:ext cx="9740535" cy="6487348"/>
          </a:xfrm>
          <a:prstGeom prst="rect">
            <a:avLst/>
          </a:prstGeom>
        </p:spPr>
      </p:pic>
    </p:spTree>
    <p:extLst>
      <p:ext uri="{BB962C8B-B14F-4D97-AF65-F5344CB8AC3E}">
        <p14:creationId xmlns:p14="http://schemas.microsoft.com/office/powerpoint/2010/main" val="225277150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43388" y="1381692"/>
            <a:ext cx="10915425" cy="2062103"/>
          </a:xfrm>
          <a:prstGeom prst="rect">
            <a:avLst/>
          </a:prstGeom>
        </p:spPr>
        <p:txBody>
          <a:bodyPr wrap="square">
            <a:spAutoFit/>
          </a:bodyPr>
          <a:lstStyle/>
          <a:p>
            <a:pPr algn="ctr" defTabSz="609459"/>
            <a:r>
              <a:rPr lang="en-US" sz="6400" cap="small" dirty="0">
                <a:solidFill>
                  <a:prstClr val="black"/>
                </a:solidFill>
                <a:latin typeface="Xyngia"/>
                <a:ea typeface="Helvetica Neue Medium"/>
                <a:cs typeface="Xyngia"/>
              </a:rPr>
              <a:t>Facet 3: </a:t>
            </a:r>
          </a:p>
          <a:p>
            <a:pPr algn="ctr" defTabSz="609459"/>
            <a:r>
              <a:rPr lang="en-US" sz="6400" cap="small" dirty="0">
                <a:ln>
                  <a:solidFill>
                    <a:prstClr val="black"/>
                  </a:solidFill>
                </a:ln>
                <a:solidFill>
                  <a:srgbClr val="880002"/>
                </a:solidFill>
                <a:latin typeface="Xyngia"/>
                <a:ea typeface="Helvetica Neue Medium"/>
                <a:cs typeface="Xyngia"/>
              </a:rPr>
              <a:t>Inclusion, not Exclusion</a:t>
            </a:r>
          </a:p>
        </p:txBody>
      </p:sp>
    </p:spTree>
    <p:extLst>
      <p:ext uri="{BB962C8B-B14F-4D97-AF65-F5344CB8AC3E}">
        <p14:creationId xmlns:p14="http://schemas.microsoft.com/office/powerpoint/2010/main" val="3165616927"/>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200139" y="1423938"/>
            <a:ext cx="6843063" cy="3785652"/>
          </a:xfrm>
          <a:prstGeom prst="rect">
            <a:avLst/>
          </a:prstGeom>
        </p:spPr>
        <p:txBody>
          <a:bodyPr wrap="square">
            <a:spAutoFit/>
          </a:bodyPr>
          <a:lstStyle/>
          <a:p>
            <a:pPr defTabSz="609459"/>
            <a:r>
              <a:rPr lang="en-US" sz="4000" dirty="0">
                <a:solidFill>
                  <a:prstClr val="black"/>
                </a:solidFill>
                <a:latin typeface="Xyngia"/>
                <a:ea typeface="Helvetica Neue Medium"/>
                <a:cs typeface="Xyngia"/>
              </a:rPr>
              <a:t>Marginalization &amp; </a:t>
            </a:r>
            <a:br>
              <a:rPr lang="en-US" sz="4000" dirty="0">
                <a:solidFill>
                  <a:prstClr val="black"/>
                </a:solidFill>
                <a:latin typeface="Xyngia"/>
                <a:ea typeface="Helvetica Neue Medium"/>
                <a:cs typeface="Xyngia"/>
              </a:rPr>
            </a:br>
            <a:r>
              <a:rPr lang="en-US" sz="4000" dirty="0">
                <a:solidFill>
                  <a:prstClr val="black"/>
                </a:solidFill>
                <a:latin typeface="Xyngia"/>
                <a:ea typeface="Helvetica Neue Medium"/>
                <a:cs typeface="Xyngia"/>
              </a:rPr>
              <a:t>exclusivism are bad. </a:t>
            </a:r>
          </a:p>
          <a:p>
            <a:pPr defTabSz="609459"/>
            <a:endParaRPr lang="en-US" sz="4000" dirty="0">
              <a:solidFill>
                <a:prstClr val="black"/>
              </a:solidFill>
              <a:latin typeface="Xyngia"/>
              <a:ea typeface="Helvetica Neue Medium"/>
              <a:cs typeface="Xyngia"/>
            </a:endParaRPr>
          </a:p>
          <a:p>
            <a:pPr defTabSz="609459"/>
            <a:r>
              <a:rPr lang="en-US" sz="4000" dirty="0">
                <a:solidFill>
                  <a:prstClr val="black"/>
                </a:solidFill>
                <a:latin typeface="Xyngia"/>
                <a:ea typeface="Helvetica Neue Medium"/>
                <a:cs typeface="Xyngia"/>
              </a:rPr>
              <a:t>Inclusion is good. </a:t>
            </a:r>
          </a:p>
          <a:p>
            <a:pPr defTabSz="609459"/>
            <a:endParaRPr lang="en-US" sz="4000" dirty="0">
              <a:solidFill>
                <a:prstClr val="black"/>
              </a:solidFill>
              <a:latin typeface="Xyngia"/>
              <a:ea typeface="Helvetica Neue Medium"/>
              <a:cs typeface="Xyngia"/>
            </a:endParaRPr>
          </a:p>
          <a:p>
            <a:pPr defTabSz="609459"/>
            <a:r>
              <a:rPr lang="en-US" sz="4000" dirty="0">
                <a:solidFill>
                  <a:prstClr val="black"/>
                </a:solidFill>
                <a:latin typeface="Xyngia"/>
                <a:ea typeface="Helvetica Neue Medium"/>
                <a:cs typeface="Xyngia"/>
              </a:rPr>
              <a:t>Christianity is exclusive. </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4447" y="1158992"/>
            <a:ext cx="2940023" cy="4425245"/>
          </a:xfrm>
          <a:prstGeom prst="rect">
            <a:avLst/>
          </a:prstGeom>
        </p:spPr>
      </p:pic>
    </p:spTree>
    <p:extLst>
      <p:ext uri="{BB962C8B-B14F-4D97-AF65-F5344CB8AC3E}">
        <p14:creationId xmlns:p14="http://schemas.microsoft.com/office/powerpoint/2010/main" val="166857264"/>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0.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Bible ppt">
  <a:themeElements>
    <a:clrScheme name="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ible pp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1"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1"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ible 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ible 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ible 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ible 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ible 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ible 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ible ppt">
  <a:themeElements>
    <a:clrScheme name="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ible pp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ible 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ible 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ible 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ible 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ible 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ible 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Bible ppt">
  <a:themeElements>
    <a:clrScheme name="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ible pp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1"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1"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ible 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ible 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ible 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ible 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ible 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ible 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Papyrus"/>
        <a:ea typeface="MS Gothic"/>
        <a:cs typeface=""/>
      </a:majorFont>
      <a:minorFont>
        <a:latin typeface="Papyrus"/>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ible ppt">
  <a:themeElements>
    <a:clrScheme name="1_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ible pp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ible 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ible 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ible 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ible 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ible 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ible 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817</TotalTime>
  <Words>6462</Words>
  <Application>Microsoft Macintosh PowerPoint</Application>
  <PresentationFormat>Widescreen</PresentationFormat>
  <Paragraphs>740</Paragraphs>
  <Slides>194</Slides>
  <Notes>48</Notes>
  <HiddenSlides>15</HiddenSlides>
  <MMClips>0</MMClips>
  <ScaleCrop>false</ScaleCrop>
  <HeadingPairs>
    <vt:vector size="8" baseType="variant">
      <vt:variant>
        <vt:lpstr>Fonts Used</vt:lpstr>
      </vt:variant>
      <vt:variant>
        <vt:i4>19</vt:i4>
      </vt:variant>
      <vt:variant>
        <vt:lpstr>Theme</vt:lpstr>
      </vt:variant>
      <vt:variant>
        <vt:i4>12</vt:i4>
      </vt:variant>
      <vt:variant>
        <vt:lpstr>Embedded OLE Servers</vt:lpstr>
      </vt:variant>
      <vt:variant>
        <vt:i4>1</vt:i4>
      </vt:variant>
      <vt:variant>
        <vt:lpstr>Slide Titles</vt:lpstr>
      </vt:variant>
      <vt:variant>
        <vt:i4>194</vt:i4>
      </vt:variant>
    </vt:vector>
  </HeadingPairs>
  <TitlesOfParts>
    <vt:vector size="226" baseType="lpstr">
      <vt:lpstr>Aparajita</vt:lpstr>
      <vt:lpstr>Apple Chancery</vt:lpstr>
      <vt:lpstr>Arial</vt:lpstr>
      <vt:lpstr>Book Antiqua</vt:lpstr>
      <vt:lpstr>Bwgrkl</vt:lpstr>
      <vt:lpstr>Calibri</vt:lpstr>
      <vt:lpstr>Calibri Light</vt:lpstr>
      <vt:lpstr>Century Gothic</vt:lpstr>
      <vt:lpstr>Garamond</vt:lpstr>
      <vt:lpstr>Gurmukhi MT</vt:lpstr>
      <vt:lpstr>Helvetica Neue</vt:lpstr>
      <vt:lpstr>Helvetica Neue Light</vt:lpstr>
      <vt:lpstr>Helvetica Neue Medium</vt:lpstr>
      <vt:lpstr>Papyrus</vt:lpstr>
      <vt:lpstr>Tahoma</vt:lpstr>
      <vt:lpstr>Times New Roman</vt:lpstr>
      <vt:lpstr>Wingdings</vt:lpstr>
      <vt:lpstr>Wingdings 3</vt:lpstr>
      <vt:lpstr>Xyngia</vt:lpstr>
      <vt:lpstr>Ion</vt:lpstr>
      <vt:lpstr>Bible ppt</vt:lpstr>
      <vt:lpstr>Black</vt:lpstr>
      <vt:lpstr>1_Bible ppt</vt:lpstr>
      <vt:lpstr>8_Office Theme</vt:lpstr>
      <vt:lpstr>2_Bible ppt</vt:lpstr>
      <vt:lpstr>Default Design</vt:lpstr>
      <vt:lpstr>1_Office Theme</vt:lpstr>
      <vt:lpstr>4_Office Theme</vt:lpstr>
      <vt:lpstr>Textured</vt:lpstr>
      <vt:lpstr>2_Office Theme</vt:lpstr>
      <vt:lpstr>3_Bible ppt</vt:lpstr>
      <vt:lpstr>Image</vt:lpstr>
      <vt:lpstr>Navigating the Modern / Postmodern Landscape</vt:lpstr>
      <vt:lpstr>PowerPoint Presentation</vt:lpstr>
      <vt:lpstr>The Postmodern Wave</vt:lpstr>
      <vt:lpstr>PowerPoint Presentation</vt:lpstr>
      <vt:lpstr>Navigating the Modern / Postmodern Landscape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⅝(p0 , pn)3   ∑(4/3pr3)∂2x∂y2 ______________  _    ______________  +  √(E1 - MC2)        √(E2 - MC2 )   ∫ ⅝(p1 , pn)2        ∑(4/3pr3)∂x∂y ______________  _    ______________   _    √(E1 - MC2)        √(E2 – MC2 )     ∞/7 . ∫⅝(p3 , pn)3  =  God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Navigating the Modern / Postmodern Landscape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Jacoby</dc:creator>
  <cp:lastModifiedBy>Douglas Jacoby</cp:lastModifiedBy>
  <cp:revision>40</cp:revision>
  <dcterms:created xsi:type="dcterms:W3CDTF">2020-03-04T15:07:37Z</dcterms:created>
  <dcterms:modified xsi:type="dcterms:W3CDTF">2020-03-07T20:21:00Z</dcterms:modified>
</cp:coreProperties>
</file>