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73" r:id="rId1"/>
  </p:sldMasterIdLst>
  <p:sldIdLst>
    <p:sldId id="256" r:id="rId2"/>
    <p:sldId id="258" r:id="rId3"/>
    <p:sldId id="261" r:id="rId4"/>
    <p:sldId id="315" r:id="rId5"/>
    <p:sldId id="316" r:id="rId6"/>
    <p:sldId id="317" r:id="rId7"/>
    <p:sldId id="263" r:id="rId8"/>
    <p:sldId id="271" r:id="rId9"/>
    <p:sldId id="319" r:id="rId10"/>
    <p:sldId id="322" r:id="rId11"/>
    <p:sldId id="320" r:id="rId12"/>
    <p:sldId id="321" r:id="rId13"/>
    <p:sldId id="272" r:id="rId14"/>
    <p:sldId id="276" r:id="rId15"/>
    <p:sldId id="275" r:id="rId16"/>
    <p:sldId id="313" r:id="rId17"/>
    <p:sldId id="277" r:id="rId18"/>
    <p:sldId id="278" r:id="rId19"/>
    <p:sldId id="280" r:id="rId20"/>
    <p:sldId id="274" r:id="rId21"/>
    <p:sldId id="282" r:id="rId22"/>
    <p:sldId id="293" r:id="rId23"/>
    <p:sldId id="294" r:id="rId24"/>
    <p:sldId id="281" r:id="rId25"/>
    <p:sldId id="295" r:id="rId26"/>
    <p:sldId id="273" r:id="rId27"/>
    <p:sldId id="283" r:id="rId28"/>
    <p:sldId id="284" r:id="rId29"/>
    <p:sldId id="285" r:id="rId30"/>
    <p:sldId id="290" r:id="rId31"/>
    <p:sldId id="286" r:id="rId32"/>
    <p:sldId id="287" r:id="rId33"/>
    <p:sldId id="288" r:id="rId34"/>
    <p:sldId id="314" r:id="rId35"/>
    <p:sldId id="291" r:id="rId36"/>
    <p:sldId id="292" r:id="rId37"/>
    <p:sldId id="296" r:id="rId38"/>
    <p:sldId id="298" r:id="rId39"/>
    <p:sldId id="299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2" r:id="rId51"/>
    <p:sldId id="311" r:id="rId52"/>
    <p:sldId id="300" r:id="rId53"/>
    <p:sldId id="297" r:id="rId5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96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2534771"/>
            <a:ext cx="7543801" cy="1953185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934961"/>
            <a:ext cx="5867400" cy="1102519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7565"/>
            <a:ext cx="5867400" cy="430306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476901" y="3332163"/>
            <a:ext cx="154305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99636" y="3332163"/>
            <a:ext cx="1543048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171450"/>
            <a:ext cx="4251960" cy="4790514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32204"/>
            <a:ext cx="3657600" cy="870966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171450"/>
            <a:ext cx="4251960" cy="4793742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506801"/>
            <a:ext cx="3657600" cy="194646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4725162"/>
            <a:ext cx="1298448" cy="273844"/>
          </a:xfrm>
        </p:spPr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4725162"/>
            <a:ext cx="2340864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4725162"/>
            <a:ext cx="448056" cy="273844"/>
          </a:xfrm>
        </p:spPr>
        <p:txBody>
          <a:bodyPr/>
          <a:lstStyle>
            <a:lvl1pPr algn="l">
              <a:defRPr/>
            </a:lvl1pPr>
          </a:lstStyle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3486151"/>
            <a:ext cx="8686800" cy="1472453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6150"/>
            <a:ext cx="8153400" cy="4572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3349"/>
            <a:ext cx="8156448" cy="61520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1" y="171450"/>
            <a:ext cx="8677835" cy="32004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280832"/>
            <a:ext cx="8686800" cy="3681132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171448"/>
            <a:ext cx="8686800" cy="958105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171450"/>
            <a:ext cx="8686800" cy="4790514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628651"/>
            <a:ext cx="1219200" cy="3829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628651"/>
            <a:ext cx="6307138" cy="38290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280832"/>
            <a:ext cx="8686800" cy="3681132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171448"/>
            <a:ext cx="8686800" cy="958105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2534771"/>
            <a:ext cx="7543801" cy="1953185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934961"/>
            <a:ext cx="5867400" cy="1102519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7565"/>
            <a:ext cx="5867400" cy="430306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476901" y="3332163"/>
            <a:ext cx="154305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99636" y="3332163"/>
            <a:ext cx="1543048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507626"/>
            <a:ext cx="7543800" cy="1940814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200" y="1595158"/>
            <a:ext cx="7543801" cy="1953185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1990165"/>
            <a:ext cx="5870448" cy="11041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3101161"/>
            <a:ext cx="5870448" cy="43205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262191" y="2560638"/>
            <a:ext cx="13716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886609" y="2560638"/>
            <a:ext cx="13716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8E80666-FB37-4B36-9149-507F3B0178E3}" type="datetimeFigureOut">
              <a:rPr lang="en-US" smtClean="0"/>
              <a:pPr/>
              <a:t>9/12/17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280832"/>
            <a:ext cx="8686800" cy="3681132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171448"/>
            <a:ext cx="8686800" cy="958105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21875"/>
            <a:ext cx="7583488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485901"/>
            <a:ext cx="3657600" cy="29813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485901"/>
            <a:ext cx="3657600" cy="29813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280832"/>
            <a:ext cx="8686800" cy="3681132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171448"/>
            <a:ext cx="8686800" cy="958105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21875"/>
            <a:ext cx="7583488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389319"/>
            <a:ext cx="3657600" cy="65127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057400"/>
            <a:ext cx="3657600" cy="24098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389319"/>
            <a:ext cx="3657600" cy="65127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057400"/>
            <a:ext cx="3657600" cy="24098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280832"/>
            <a:ext cx="8686800" cy="3681132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171448"/>
            <a:ext cx="8686800" cy="958105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171450"/>
            <a:ext cx="8686800" cy="4790514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171450"/>
            <a:ext cx="4251960" cy="4790514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171450"/>
            <a:ext cx="4251960" cy="4790514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1632977"/>
            <a:ext cx="3657600" cy="871538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457200"/>
            <a:ext cx="3657600" cy="40005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2514600"/>
            <a:ext cx="3657600" cy="19431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4723280"/>
            <a:ext cx="1295400" cy="273844"/>
          </a:xfrm>
        </p:spPr>
        <p:txBody>
          <a:bodyPr/>
          <a:lstStyle/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4723280"/>
            <a:ext cx="2339788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1" y="4723280"/>
            <a:ext cx="443753" cy="273844"/>
          </a:xfrm>
        </p:spPr>
        <p:txBody>
          <a:bodyPr/>
          <a:lstStyle>
            <a:lvl1pPr algn="l">
              <a:defRPr/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21875"/>
            <a:ext cx="7583488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62368"/>
            <a:ext cx="7583488" cy="3005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68293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6D62680-107C-9349-9A9B-62537AADA31E}" type="datetimeFigureOut">
              <a:rPr lang="en-US" smtClean="0"/>
              <a:t>9/12/17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468630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4686300"/>
            <a:ext cx="533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1B9C6CF-246F-C145-8736-D6BD5DAC52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  <p:sldLayoutId id="2147484380" r:id="rId7"/>
    <p:sldLayoutId id="2147484381" r:id="rId8"/>
    <p:sldLayoutId id="2147484382" r:id="rId9"/>
    <p:sldLayoutId id="2147484383" r:id="rId10"/>
    <p:sldLayoutId id="2147484384" r:id="rId11"/>
    <p:sldLayoutId id="2147484385" r:id="rId12"/>
    <p:sldLayoutId id="2147484386" r:id="rId13"/>
    <p:sldLayoutId id="2147484387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73858"/>
            <a:ext cx="5867400" cy="1157674"/>
          </a:xfrm>
        </p:spPr>
        <p:txBody>
          <a:bodyPr>
            <a:normAutofit/>
          </a:bodyPr>
          <a:lstStyle/>
          <a:p>
            <a:r>
              <a:rPr lang="en-US" sz="6600" dirty="0" smtClean="0">
                <a:latin typeface="Marker Felt"/>
                <a:cs typeface="Marker Felt"/>
              </a:rPr>
              <a:t>The Gospel</a:t>
            </a:r>
            <a:endParaRPr lang="en-US" sz="6600" dirty="0">
              <a:latin typeface="Marker Felt"/>
              <a:cs typeface="Marker Fe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5189" y="3731532"/>
            <a:ext cx="6193811" cy="746339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North </a:t>
            </a:r>
            <a:r>
              <a:rPr lang="en-US" sz="2200" b="1" dirty="0"/>
              <a:t>River Church of </a:t>
            </a:r>
            <a:r>
              <a:rPr lang="en-US" sz="2200" b="1" dirty="0" smtClean="0"/>
              <a:t>Christ</a:t>
            </a:r>
          </a:p>
          <a:p>
            <a:r>
              <a:rPr lang="en-US" sz="2200" b="1" dirty="0"/>
              <a:t>D. A. Jacoby</a:t>
            </a:r>
            <a:r>
              <a:rPr lang="en-US" sz="2200" b="1" dirty="0" smtClean="0"/>
              <a:t>, 13 September 2017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788915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. A common Greek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200" b="1" i="1" dirty="0" err="1" smtClean="0"/>
              <a:t>Evangelion</a:t>
            </a:r>
            <a:endParaRPr lang="en-US" sz="2200" b="1" i="1" dirty="0" smtClean="0"/>
          </a:p>
          <a:p>
            <a:pPr algn="l"/>
            <a:r>
              <a:rPr lang="en-US" sz="2200" b="1" dirty="0" smtClean="0"/>
              <a:t>Classical era: the reward for bringing good news</a:t>
            </a:r>
          </a:p>
          <a:p>
            <a:pPr algn="l"/>
            <a:r>
              <a:rPr lang="en-US" sz="2200" b="1" dirty="0" smtClean="0"/>
              <a:t>Not used in the NT sense in the (Greek) OT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70303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. A common Greek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200" b="1" i="1" dirty="0" err="1" smtClean="0"/>
              <a:t>Evangelion</a:t>
            </a:r>
            <a:endParaRPr lang="en-US" sz="2200" b="1" i="1" dirty="0" smtClean="0"/>
          </a:p>
          <a:p>
            <a:pPr algn="l"/>
            <a:r>
              <a:rPr lang="en-US" sz="2200" b="1" dirty="0" smtClean="0"/>
              <a:t>Classical era: the reward for bringing good news</a:t>
            </a:r>
          </a:p>
          <a:p>
            <a:pPr algn="l"/>
            <a:r>
              <a:rPr lang="en-US" sz="2200" b="1" dirty="0" smtClean="0"/>
              <a:t>Not used in the NT sense in the (Greek) OT</a:t>
            </a:r>
          </a:p>
          <a:p>
            <a:pPr algn="l"/>
            <a:r>
              <a:rPr lang="en-US" sz="2200" b="1" dirty="0" smtClean="0"/>
              <a:t>Roman times: message of good news (political)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450645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. A common Greek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200" b="1" i="1" dirty="0" err="1" smtClean="0"/>
              <a:t>Evangelion</a:t>
            </a:r>
            <a:endParaRPr lang="en-US" sz="2200" b="1" i="1" dirty="0" smtClean="0"/>
          </a:p>
          <a:p>
            <a:pPr algn="l"/>
            <a:r>
              <a:rPr lang="en-US" sz="2200" b="1" dirty="0" smtClean="0"/>
              <a:t>Classical era: the reward for bringing good news</a:t>
            </a:r>
          </a:p>
          <a:p>
            <a:pPr algn="l"/>
            <a:r>
              <a:rPr lang="en-US" sz="2200" b="1" dirty="0" smtClean="0"/>
              <a:t>Not used in the NT sense in the (Greek) OT</a:t>
            </a:r>
          </a:p>
          <a:p>
            <a:pPr algn="l"/>
            <a:r>
              <a:rPr lang="en-US" sz="2200" b="1" dirty="0" smtClean="0"/>
              <a:t>Roman times: message of good news (political)</a:t>
            </a:r>
          </a:p>
          <a:p>
            <a:pPr algn="l"/>
            <a:r>
              <a:rPr lang="en-US" sz="2200" b="1" dirty="0" smtClean="0"/>
              <a:t>The 4 “gospels” (2</a:t>
            </a:r>
            <a:r>
              <a:rPr lang="en-US" sz="2200" b="1" baseline="30000" dirty="0" smtClean="0"/>
              <a:t>nd</a:t>
            </a:r>
            <a:r>
              <a:rPr lang="en-US" sz="2200" b="1" dirty="0" smtClean="0"/>
              <a:t> century), written by “evangelists”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381695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145174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Death, burial, resurrection of Jesus (1 </a:t>
            </a:r>
            <a:r>
              <a:rPr lang="en-US" sz="2300" b="1" dirty="0" err="1"/>
              <a:t>Cor</a:t>
            </a:r>
            <a:r>
              <a:rPr lang="en-US" sz="2300" b="1" dirty="0"/>
              <a:t> 15:1-4</a:t>
            </a:r>
            <a:r>
              <a:rPr lang="en-US" sz="2300" b="1" dirty="0" smtClean="0"/>
              <a:t>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830128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96337"/>
            <a:ext cx="7529857" cy="1881534"/>
          </a:xfrm>
        </p:spPr>
        <p:txBody>
          <a:bodyPr>
            <a:noAutofit/>
          </a:bodyPr>
          <a:lstStyle/>
          <a:p>
            <a:pPr algn="l"/>
            <a:r>
              <a:rPr lang="en-US" sz="1900" b="1" dirty="0" smtClean="0"/>
              <a:t>Now</a:t>
            </a:r>
            <a:r>
              <a:rPr lang="en-US" sz="1900" b="1" dirty="0"/>
              <a:t>, </a:t>
            </a:r>
            <a:r>
              <a:rPr lang="en-US" sz="1900" b="1" dirty="0" smtClean="0"/>
              <a:t>brothers, </a:t>
            </a:r>
            <a:r>
              <a:rPr lang="en-US" sz="1900" b="1" dirty="0"/>
              <a:t>I want to remind you of the gospel I preached to you, which you received and on which you have taken your stand. </a:t>
            </a:r>
            <a:r>
              <a:rPr lang="en-US" sz="1900" b="1" dirty="0" smtClean="0"/>
              <a:t>By </a:t>
            </a:r>
            <a:r>
              <a:rPr lang="en-US" sz="1900" b="1" dirty="0"/>
              <a:t>this gospel you are saved, if you hold firmly to the word I preached to you. Otherwise, you have believed in </a:t>
            </a:r>
            <a:r>
              <a:rPr lang="en-US" sz="1900" b="1" dirty="0" smtClean="0"/>
              <a:t>vain. For </a:t>
            </a:r>
            <a:r>
              <a:rPr lang="en-US" sz="1900" b="1" dirty="0"/>
              <a:t>what I received I passed on to you as of first </a:t>
            </a:r>
            <a:r>
              <a:rPr lang="en-US" sz="1900" b="1" dirty="0" smtClean="0"/>
              <a:t>importance: </a:t>
            </a:r>
            <a:r>
              <a:rPr lang="en-US" sz="1900" b="1" dirty="0"/>
              <a:t>that Christ died for our </a:t>
            </a:r>
            <a:r>
              <a:rPr lang="en-US" sz="1900" b="1" dirty="0" smtClean="0"/>
              <a:t>sins</a:t>
            </a:r>
            <a:r>
              <a:rPr lang="mr-IN" sz="1900" b="1" dirty="0" smtClean="0"/>
              <a:t>…</a:t>
            </a:r>
            <a:r>
              <a:rPr lang="en-US" sz="1900" b="1" dirty="0" smtClean="0"/>
              <a:t> that </a:t>
            </a:r>
            <a:r>
              <a:rPr lang="en-US" sz="1900" b="1" dirty="0"/>
              <a:t>he was buried, that he was </a:t>
            </a:r>
            <a:r>
              <a:rPr lang="en-US" sz="1900" b="1" dirty="0" smtClean="0"/>
              <a:t>raised</a:t>
            </a:r>
            <a:r>
              <a:rPr lang="mr-IN" sz="1900" b="1" dirty="0" smtClean="0"/>
              <a:t>…</a:t>
            </a:r>
            <a:r>
              <a:rPr lang="en-US" sz="1900" b="1" dirty="0" smtClean="0"/>
              <a:t> and </a:t>
            </a:r>
            <a:r>
              <a:rPr lang="en-US" sz="1900" b="1" dirty="0"/>
              <a:t>that he </a:t>
            </a:r>
            <a:r>
              <a:rPr lang="en-US" sz="1900" b="1" dirty="0" smtClean="0"/>
              <a:t>appeared</a:t>
            </a:r>
            <a:r>
              <a:rPr lang="mr-IN" sz="1900" b="1" dirty="0" smtClean="0"/>
              <a:t>…</a:t>
            </a:r>
            <a:r>
              <a:rPr lang="en-US" sz="1900" b="1" dirty="0" smtClean="0"/>
              <a:t> (1 </a:t>
            </a:r>
            <a:r>
              <a:rPr lang="en-US" sz="1900" b="1" dirty="0" err="1" smtClean="0"/>
              <a:t>Cor</a:t>
            </a:r>
            <a:r>
              <a:rPr lang="en-US" sz="1900" b="1" dirty="0" smtClean="0"/>
              <a:t> 15:1-4)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477118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Death, burial, resurrection of Jesus (1 </a:t>
            </a:r>
            <a:r>
              <a:rPr lang="en-US" sz="2300" b="1" dirty="0" err="1"/>
              <a:t>Cor</a:t>
            </a:r>
            <a:r>
              <a:rPr lang="en-US" sz="2300" b="1" dirty="0"/>
              <a:t> 15:1-4</a:t>
            </a:r>
            <a:r>
              <a:rPr lang="en-US" sz="2300" b="1" dirty="0" smtClean="0"/>
              <a:t>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449238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Death, burial, resurrection of Jesus (1 </a:t>
            </a:r>
            <a:r>
              <a:rPr lang="en-US" sz="2300" b="1" dirty="0" err="1"/>
              <a:t>Cor</a:t>
            </a:r>
            <a:r>
              <a:rPr lang="en-US" sz="2300" b="1" dirty="0"/>
              <a:t> 15:1-4)</a:t>
            </a:r>
          </a:p>
          <a:p>
            <a:pPr algn="l"/>
            <a:r>
              <a:rPr lang="en-US" sz="2300" b="1" dirty="0"/>
              <a:t>Message about Kingdom—central Christian  </a:t>
            </a:r>
            <a:r>
              <a:rPr lang="en-US" sz="2300" b="1" dirty="0" smtClean="0"/>
              <a:t>  </a:t>
            </a:r>
          </a:p>
          <a:p>
            <a:pPr algn="l"/>
            <a:r>
              <a:rPr lang="en-US" sz="2300" b="1" dirty="0"/>
              <a:t> </a:t>
            </a:r>
            <a:r>
              <a:rPr lang="en-US" sz="2300" b="1" dirty="0" smtClean="0"/>
              <a:t>    proclamation </a:t>
            </a:r>
            <a:r>
              <a:rPr lang="en-US" sz="2300" b="1" dirty="0"/>
              <a:t>(Matt, Mark, Luke</a:t>
            </a:r>
            <a:r>
              <a:rPr lang="en-US" sz="2300" b="1" dirty="0" smtClean="0"/>
              <a:t>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82925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Death, burial, resurrection of Jesus (1 </a:t>
            </a:r>
            <a:r>
              <a:rPr lang="en-US" sz="2300" b="1" dirty="0" err="1"/>
              <a:t>Cor</a:t>
            </a:r>
            <a:r>
              <a:rPr lang="en-US" sz="2300" b="1" dirty="0"/>
              <a:t> 15:1-4)</a:t>
            </a:r>
          </a:p>
          <a:p>
            <a:pPr algn="l"/>
            <a:r>
              <a:rPr lang="en-US" sz="2300" b="1" dirty="0"/>
              <a:t>Message about Kingdom—central Christian </a:t>
            </a:r>
            <a:endParaRPr lang="en-US" sz="2300" b="1" dirty="0" smtClean="0"/>
          </a:p>
          <a:p>
            <a:pPr algn="l"/>
            <a:r>
              <a:rPr lang="en-US" sz="2300" b="1" dirty="0"/>
              <a:t> </a:t>
            </a:r>
            <a:r>
              <a:rPr lang="en-US" sz="2300" b="1" dirty="0" smtClean="0"/>
              <a:t>    proclamation </a:t>
            </a:r>
            <a:r>
              <a:rPr lang="en-US" sz="2300" b="1" dirty="0"/>
              <a:t>(Matt, Mark, Luke)</a:t>
            </a:r>
          </a:p>
          <a:p>
            <a:pPr algn="l"/>
            <a:r>
              <a:rPr lang="en-US" sz="2300" b="1" dirty="0"/>
              <a:t>OT component (2 Tim 2:8</a:t>
            </a:r>
            <a:r>
              <a:rPr lang="en-US" sz="2300" b="1" dirty="0" smtClean="0"/>
              <a:t>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05534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Death, burial, resurrection of Jesus (1 </a:t>
            </a:r>
            <a:r>
              <a:rPr lang="en-US" sz="2300" b="1" dirty="0" err="1"/>
              <a:t>Cor</a:t>
            </a:r>
            <a:r>
              <a:rPr lang="en-US" sz="2300" b="1" dirty="0"/>
              <a:t> 15:1-4)</a:t>
            </a:r>
          </a:p>
          <a:p>
            <a:pPr algn="l"/>
            <a:r>
              <a:rPr lang="en-US" sz="2300" b="1" dirty="0"/>
              <a:t>Message about Kingdom—central Christian </a:t>
            </a:r>
            <a:endParaRPr lang="en-US" sz="2300" b="1" dirty="0" smtClean="0"/>
          </a:p>
          <a:p>
            <a:pPr algn="l"/>
            <a:r>
              <a:rPr lang="en-US" sz="2300" b="1" dirty="0"/>
              <a:t> </a:t>
            </a:r>
            <a:r>
              <a:rPr lang="en-US" sz="2300" b="1" dirty="0" smtClean="0"/>
              <a:t>    proclamation </a:t>
            </a:r>
            <a:r>
              <a:rPr lang="en-US" sz="2300" b="1" dirty="0"/>
              <a:t>(Matt, Mark, Luke)</a:t>
            </a:r>
          </a:p>
          <a:p>
            <a:pPr algn="l"/>
            <a:r>
              <a:rPr lang="en-US" sz="2300" b="1" dirty="0"/>
              <a:t>OT component (2 Tim 2:8</a:t>
            </a:r>
            <a:r>
              <a:rPr lang="en-US" sz="2300" b="1" dirty="0" smtClean="0"/>
              <a:t>)</a:t>
            </a:r>
          </a:p>
          <a:p>
            <a:pPr algn="l"/>
            <a:r>
              <a:rPr lang="en-US" sz="2300" b="1" dirty="0" smtClean="0"/>
              <a:t>Jesus Christ (John 14:6)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162839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 An odd &amp; old English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843607"/>
            <a:ext cx="6979166" cy="1634264"/>
          </a:xfrm>
        </p:spPr>
        <p:txBody>
          <a:bodyPr>
            <a:noAutofit/>
          </a:bodyPr>
          <a:lstStyle/>
          <a:p>
            <a:pPr algn="l"/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165300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798647"/>
            <a:ext cx="6979166" cy="1679223"/>
          </a:xfrm>
        </p:spPr>
        <p:txBody>
          <a:bodyPr>
            <a:noAutofit/>
          </a:bodyPr>
          <a:lstStyle/>
          <a:p>
            <a:pPr algn="l"/>
            <a:r>
              <a:rPr lang="en-US" sz="2600" b="1" dirty="0"/>
              <a:t>Jesus answered, “I am the way and the truth and the life. No one comes to the Father except through </a:t>
            </a:r>
            <a:r>
              <a:rPr lang="en-US" sz="2600" b="1" dirty="0" smtClean="0"/>
              <a:t>me”  (John </a:t>
            </a:r>
            <a:r>
              <a:rPr lang="en-US" sz="2600" b="1" dirty="0"/>
              <a:t>14:</a:t>
            </a:r>
            <a:r>
              <a:rPr lang="en-US" sz="2600" b="1" dirty="0" smtClean="0"/>
              <a:t>6).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5031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300" dirty="0" smtClean="0">
                <a:solidFill>
                  <a:srgbClr val="FFFF00"/>
                </a:solidFill>
              </a:rPr>
              <a:t>3. Content of gospel / good news</a:t>
            </a:r>
            <a:endParaRPr lang="en-US" sz="43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Death, burial, resurrection of Jesus (1 </a:t>
            </a:r>
            <a:r>
              <a:rPr lang="en-US" sz="2300" b="1" dirty="0" err="1"/>
              <a:t>Cor</a:t>
            </a:r>
            <a:r>
              <a:rPr lang="en-US" sz="2300" b="1" dirty="0"/>
              <a:t> 15:1-4)</a:t>
            </a:r>
          </a:p>
          <a:p>
            <a:pPr algn="l"/>
            <a:r>
              <a:rPr lang="en-US" sz="2300" b="1" dirty="0"/>
              <a:t>Message about Kingdom—central Christian </a:t>
            </a:r>
            <a:endParaRPr lang="en-US" sz="2300" b="1" dirty="0" smtClean="0"/>
          </a:p>
          <a:p>
            <a:pPr algn="l"/>
            <a:r>
              <a:rPr lang="en-US" sz="2300" b="1" dirty="0"/>
              <a:t> </a:t>
            </a:r>
            <a:r>
              <a:rPr lang="en-US" sz="2300" b="1" dirty="0" smtClean="0"/>
              <a:t>    proclamation </a:t>
            </a:r>
            <a:r>
              <a:rPr lang="en-US" sz="2300" b="1" dirty="0"/>
              <a:t>(Matt, Mark, Luke)</a:t>
            </a:r>
          </a:p>
          <a:p>
            <a:pPr algn="l"/>
            <a:r>
              <a:rPr lang="en-US" sz="2300" b="1" dirty="0"/>
              <a:t>OT component (2 Tim 2:8</a:t>
            </a:r>
            <a:r>
              <a:rPr lang="en-US" sz="2300" b="1" dirty="0" smtClean="0"/>
              <a:t>)</a:t>
            </a:r>
          </a:p>
          <a:p>
            <a:pPr algn="l"/>
            <a:r>
              <a:rPr lang="en-US" sz="2300" b="1" dirty="0" smtClean="0"/>
              <a:t>Jesus Christ (John 14:6)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8005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>
                <a:solidFill>
                  <a:srgbClr val="FFFF00"/>
                </a:solidFill>
              </a:rPr>
              <a:t>4</a:t>
            </a:r>
            <a:r>
              <a:rPr lang="en-US" sz="4700" dirty="0" smtClean="0">
                <a:solidFill>
                  <a:srgbClr val="FFFF00"/>
                </a:solidFill>
              </a:rPr>
              <a:t>. False gospels (modern)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630055"/>
            <a:ext cx="6979166" cy="1847815"/>
          </a:xfrm>
        </p:spPr>
        <p:txBody>
          <a:bodyPr>
            <a:noAutofit/>
          </a:bodyPr>
          <a:lstStyle/>
          <a:p>
            <a:pPr algn="l"/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866634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>
                <a:solidFill>
                  <a:srgbClr val="FFFF00"/>
                </a:solidFill>
              </a:rPr>
              <a:t>4</a:t>
            </a:r>
            <a:r>
              <a:rPr lang="en-US" sz="4700" dirty="0" smtClean="0">
                <a:solidFill>
                  <a:srgbClr val="FFFF00"/>
                </a:solidFill>
              </a:rPr>
              <a:t>. False gospels (modern)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630055"/>
            <a:ext cx="6979166" cy="1847815"/>
          </a:xfrm>
        </p:spPr>
        <p:txBody>
          <a:bodyPr>
            <a:noAutofit/>
          </a:bodyPr>
          <a:lstStyle/>
          <a:p>
            <a:pPr algn="l"/>
            <a:r>
              <a:rPr lang="en-US" sz="2600" b="1" dirty="0"/>
              <a:t>Health &amp; Wealth</a:t>
            </a:r>
          </a:p>
          <a:p>
            <a:pPr algn="l"/>
            <a:r>
              <a:rPr lang="en-US" sz="2600" b="1" dirty="0" smtClean="0"/>
              <a:t>	Signs </a:t>
            </a:r>
            <a:r>
              <a:rPr lang="en-US" sz="2600" b="1" dirty="0"/>
              <a:t>&amp; Wonders</a:t>
            </a:r>
          </a:p>
          <a:p>
            <a:pPr algn="l"/>
            <a:r>
              <a:rPr lang="en-US" sz="2600" b="1" dirty="0" smtClean="0"/>
              <a:t>		Rapture </a:t>
            </a:r>
            <a:r>
              <a:rPr lang="en-US" sz="2600" b="1" dirty="0"/>
              <a:t>&amp; </a:t>
            </a:r>
            <a:r>
              <a:rPr lang="en-US" sz="2600" b="1" dirty="0" smtClean="0"/>
              <a:t>Tribulation</a:t>
            </a:r>
          </a:p>
          <a:p>
            <a:pPr algn="l"/>
            <a:r>
              <a:rPr lang="en-US" sz="2600" b="1" dirty="0"/>
              <a:t>	</a:t>
            </a:r>
            <a:r>
              <a:rPr lang="en-US" sz="2600" b="1" dirty="0" smtClean="0"/>
              <a:t>		Et cetera</a:t>
            </a:r>
            <a:r>
              <a:rPr lang="mr-IN" sz="2600" b="1" dirty="0" smtClean="0"/>
              <a:t>…</a:t>
            </a:r>
            <a:endParaRPr lang="en-US" sz="2600" b="1" dirty="0" smtClean="0"/>
          </a:p>
          <a:p>
            <a:pPr algn="l"/>
            <a:r>
              <a:rPr lang="en-US" sz="2600" b="1" dirty="0"/>
              <a:t>	</a:t>
            </a:r>
            <a:r>
              <a:rPr lang="en-US" sz="2600" b="1" dirty="0" smtClean="0"/>
              <a:t>		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851782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5. False gospels (ancient)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630055"/>
            <a:ext cx="6979166" cy="1847815"/>
          </a:xfrm>
        </p:spPr>
        <p:txBody>
          <a:bodyPr>
            <a:noAutofit/>
          </a:bodyPr>
          <a:lstStyle/>
          <a:p>
            <a:pPr algn="l"/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141658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False gospels (ancient)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630055"/>
            <a:ext cx="6979166" cy="1847815"/>
          </a:xfrm>
        </p:spPr>
        <p:txBody>
          <a:bodyPr>
            <a:noAutofit/>
          </a:bodyPr>
          <a:lstStyle/>
          <a:p>
            <a:pPr algn="l"/>
            <a:r>
              <a:rPr lang="en-US" sz="2600" b="1" dirty="0"/>
              <a:t>Thomas (170)</a:t>
            </a:r>
          </a:p>
          <a:p>
            <a:pPr algn="l"/>
            <a:r>
              <a:rPr lang="en-US" sz="2600" b="1" dirty="0" smtClean="0"/>
              <a:t>	Peter </a:t>
            </a:r>
            <a:r>
              <a:rPr lang="en-US" sz="2600" b="1" dirty="0"/>
              <a:t>(180)</a:t>
            </a:r>
          </a:p>
          <a:p>
            <a:pPr algn="l"/>
            <a:r>
              <a:rPr lang="en-US" sz="2600" b="1" dirty="0" smtClean="0"/>
              <a:t>		Philip </a:t>
            </a:r>
            <a:r>
              <a:rPr lang="en-US" sz="2600" b="1" dirty="0"/>
              <a:t>(3rd century</a:t>
            </a:r>
            <a:r>
              <a:rPr lang="en-US" sz="2600" b="1" dirty="0" smtClean="0"/>
              <a:t>)</a:t>
            </a:r>
          </a:p>
          <a:p>
            <a:pPr algn="l"/>
            <a:r>
              <a:rPr lang="en-US" sz="2600" b="1" dirty="0"/>
              <a:t>	</a:t>
            </a:r>
            <a:r>
              <a:rPr lang="en-US" sz="2600" b="1" dirty="0" smtClean="0"/>
              <a:t>		</a:t>
            </a:r>
            <a:r>
              <a:rPr lang="en-US" sz="2600" b="1" dirty="0" err="1" smtClean="0"/>
              <a:t>Etc</a:t>
            </a:r>
            <a:r>
              <a:rPr lang="mr-IN" sz="2600" b="1" dirty="0" smtClean="0"/>
              <a:t>…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554052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15783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/>
              <a:t>The Gospel is opposed </a:t>
            </a:r>
            <a:r>
              <a:rPr lang="en-US" sz="2000" b="1" dirty="0"/>
              <a:t>to </a:t>
            </a:r>
            <a:r>
              <a:rPr lang="en-US" sz="2000" b="1" dirty="0" smtClean="0"/>
              <a:t>obedience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7021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The Gospel is opposed to obedience</a:t>
            </a:r>
          </a:p>
          <a:p>
            <a:pPr algn="l"/>
            <a:r>
              <a:rPr lang="en-US" sz="2000" b="1" dirty="0" smtClean="0"/>
              <a:t>Luther </a:t>
            </a:r>
            <a:r>
              <a:rPr lang="en-US" sz="2000" b="1" dirty="0"/>
              <a:t>(1500s)—opposition to law (but Torah, not obedience)</a:t>
            </a:r>
          </a:p>
          <a:p>
            <a:pPr algn="l"/>
            <a:r>
              <a:rPr lang="en-US" sz="2000" b="1" dirty="0" smtClean="0"/>
              <a:t>     2 </a:t>
            </a:r>
            <a:r>
              <a:rPr lang="en-US" sz="2000" b="1" dirty="0" err="1"/>
              <a:t>Thess</a:t>
            </a:r>
            <a:r>
              <a:rPr lang="en-US" sz="2000" b="1" dirty="0"/>
              <a:t> 1:8; Acts 5:42; Rom 1:5; 16:26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71079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618816"/>
            <a:ext cx="6979166" cy="1859055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He will punish those who do not know God and do not obey the gospel of our Lord </a:t>
            </a:r>
            <a:r>
              <a:rPr lang="en-US" sz="2300" b="1" dirty="0" smtClean="0"/>
              <a:t>Jesus</a:t>
            </a:r>
            <a:r>
              <a:rPr lang="en-US" sz="2300" b="1" dirty="0"/>
              <a:t> </a:t>
            </a:r>
            <a:r>
              <a:rPr lang="en-US" sz="2300" b="1" dirty="0" smtClean="0"/>
              <a:t>(2 </a:t>
            </a:r>
            <a:r>
              <a:rPr lang="en-US" sz="2300" b="1" dirty="0" err="1"/>
              <a:t>Thess</a:t>
            </a:r>
            <a:r>
              <a:rPr lang="en-US" sz="2300" b="1" dirty="0"/>
              <a:t> 1</a:t>
            </a:r>
            <a:r>
              <a:rPr lang="en-US" sz="2300" b="1" dirty="0" smtClean="0"/>
              <a:t>:8).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1790513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 An odd &amp; old English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203" y="2843607"/>
            <a:ext cx="7203938" cy="1634264"/>
          </a:xfrm>
        </p:spPr>
        <p:txBody>
          <a:bodyPr>
            <a:noAutofit/>
          </a:bodyPr>
          <a:lstStyle/>
          <a:p>
            <a:pPr algn="l"/>
            <a:r>
              <a:rPr lang="en-US" sz="2300" b="1" dirty="0" smtClean="0"/>
              <a:t>Good news, from the Old English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766856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618816"/>
            <a:ext cx="6979166" cy="1859055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He will punish those who do not know God and do not obey the gospel of our Lord </a:t>
            </a:r>
            <a:r>
              <a:rPr lang="en-US" sz="2300" b="1" dirty="0" smtClean="0"/>
              <a:t>Jesus</a:t>
            </a:r>
            <a:r>
              <a:rPr lang="en-US" sz="2300" b="1" dirty="0"/>
              <a:t> </a:t>
            </a:r>
            <a:r>
              <a:rPr lang="en-US" sz="2300" b="1" dirty="0" smtClean="0"/>
              <a:t>(2 </a:t>
            </a:r>
            <a:r>
              <a:rPr lang="en-US" sz="2300" b="1" dirty="0" err="1"/>
              <a:t>Thess</a:t>
            </a:r>
            <a:r>
              <a:rPr lang="en-US" sz="2300" b="1" dirty="0"/>
              <a:t> 1</a:t>
            </a:r>
            <a:r>
              <a:rPr lang="en-US" sz="2300" b="1" dirty="0" smtClean="0"/>
              <a:t>:8).</a:t>
            </a:r>
          </a:p>
          <a:p>
            <a:pPr algn="l"/>
            <a:endParaRPr lang="en-US" sz="2300" b="1" dirty="0"/>
          </a:p>
          <a:p>
            <a:pPr algn="l"/>
            <a:r>
              <a:rPr lang="en-US" sz="2300" b="1" dirty="0" smtClean="0"/>
              <a:t> </a:t>
            </a:r>
            <a:r>
              <a:rPr lang="en-US" sz="2300" b="1" dirty="0"/>
              <a:t>Acts </a:t>
            </a:r>
            <a:r>
              <a:rPr lang="en-US" sz="2300" b="1" dirty="0" smtClean="0"/>
              <a:t>2:37: “What should we do?”</a:t>
            </a:r>
          </a:p>
          <a:p>
            <a:pPr algn="l"/>
            <a:r>
              <a:rPr lang="en-US" sz="2300" b="1" dirty="0" smtClean="0"/>
              <a:t> Acts 5</a:t>
            </a:r>
            <a:r>
              <a:rPr lang="en-US" sz="2300" b="1" dirty="0"/>
              <a:t>:42; Rom 1:5; 16:</a:t>
            </a:r>
            <a:r>
              <a:rPr lang="en-US" sz="2300" b="1" dirty="0" smtClean="0"/>
              <a:t>26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400225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The Gospel is opposed to </a:t>
            </a:r>
            <a:r>
              <a:rPr lang="en-US" sz="2000" b="1" dirty="0" smtClean="0"/>
              <a:t>obedience </a:t>
            </a:r>
          </a:p>
          <a:p>
            <a:pPr algn="l"/>
            <a:r>
              <a:rPr lang="en-US" sz="2000" b="1" dirty="0"/>
              <a:t>Luther (1500s)—opposition to law (but Torah, not obedience)</a:t>
            </a:r>
          </a:p>
          <a:p>
            <a:pPr algn="l"/>
            <a:r>
              <a:rPr lang="en-US" sz="2000" b="1" dirty="0"/>
              <a:t>     2 </a:t>
            </a:r>
            <a:r>
              <a:rPr lang="en-US" sz="2000" b="1" dirty="0" err="1"/>
              <a:t>Thess</a:t>
            </a:r>
            <a:r>
              <a:rPr lang="en-US" sz="2000" b="1" dirty="0"/>
              <a:t> 1:8; Acts 5:42; Rom 1:5; 16:26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02414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The Gospel is opposed to obedience</a:t>
            </a:r>
          </a:p>
          <a:p>
            <a:pPr algn="l"/>
            <a:r>
              <a:rPr lang="en-US" sz="2000" b="1" dirty="0" smtClean="0"/>
              <a:t>Luther </a:t>
            </a:r>
            <a:r>
              <a:rPr lang="en-US" sz="2000" b="1" dirty="0"/>
              <a:t>(1500s)—opposition to law (but Torah, not obedience)</a:t>
            </a:r>
          </a:p>
          <a:p>
            <a:pPr algn="l"/>
            <a:r>
              <a:rPr lang="en-US" sz="2000" b="1" dirty="0" smtClean="0"/>
              <a:t>     2 </a:t>
            </a:r>
            <a:r>
              <a:rPr lang="en-US" sz="2000" b="1" dirty="0" err="1"/>
              <a:t>Thess</a:t>
            </a:r>
            <a:r>
              <a:rPr lang="en-US" sz="2000" b="1" dirty="0"/>
              <a:t> 1:8; Acts 5:42; Rom 1:5; 16:26)</a:t>
            </a:r>
          </a:p>
          <a:p>
            <a:pPr algn="l"/>
            <a:r>
              <a:rPr lang="en-US" sz="2000" b="1" dirty="0"/>
              <a:t>“Faith alone” (Luther’s phrase, contradicting James 2:24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7052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675013"/>
            <a:ext cx="6979166" cy="1802858"/>
          </a:xfrm>
        </p:spPr>
        <p:txBody>
          <a:bodyPr>
            <a:noAutofit/>
          </a:bodyPr>
          <a:lstStyle/>
          <a:p>
            <a:pPr algn="l"/>
            <a:r>
              <a:rPr lang="en-US" sz="2400" b="1" dirty="0"/>
              <a:t>You see that a person is considered righteous by what they do and not by faith </a:t>
            </a:r>
            <a:r>
              <a:rPr lang="en-US" sz="2400" b="1" dirty="0" smtClean="0"/>
              <a:t>alone</a:t>
            </a:r>
            <a:r>
              <a:rPr lang="mr-IN" sz="2400" b="1" dirty="0" smtClean="0"/>
              <a:t>…</a:t>
            </a:r>
            <a:r>
              <a:rPr lang="en-US" sz="2400" b="1" dirty="0" smtClean="0"/>
              <a:t> As the </a:t>
            </a:r>
            <a:r>
              <a:rPr lang="en-US" sz="2400" b="1" dirty="0"/>
              <a:t>body without the spirit is dead, so faith without deeds is </a:t>
            </a:r>
            <a:r>
              <a:rPr lang="en-US" sz="2400" b="1" dirty="0" smtClean="0"/>
              <a:t>dead (James 2:24, 26).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94425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The Gospel is opposed to obedience</a:t>
            </a:r>
          </a:p>
          <a:p>
            <a:pPr algn="l"/>
            <a:r>
              <a:rPr lang="en-US" sz="2000" b="1" dirty="0" smtClean="0"/>
              <a:t>Luther </a:t>
            </a:r>
            <a:r>
              <a:rPr lang="en-US" sz="2000" b="1" dirty="0"/>
              <a:t>(1500s)—opposition to law (but Torah, not obedience)</a:t>
            </a:r>
          </a:p>
          <a:p>
            <a:pPr algn="l"/>
            <a:r>
              <a:rPr lang="en-US" sz="2000" b="1" dirty="0" smtClean="0"/>
              <a:t>     2 </a:t>
            </a:r>
            <a:r>
              <a:rPr lang="en-US" sz="2000" b="1" dirty="0" err="1"/>
              <a:t>Thess</a:t>
            </a:r>
            <a:r>
              <a:rPr lang="en-US" sz="2000" b="1" dirty="0"/>
              <a:t> 1:8; Acts 5:42; Rom 1:5; 16:26)</a:t>
            </a:r>
          </a:p>
          <a:p>
            <a:pPr algn="l"/>
            <a:r>
              <a:rPr lang="en-US" sz="2000" b="1" dirty="0"/>
              <a:t>“Faith alone” (Luther’s phrase, contradicting James 2:24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17934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The Gospel is opposed to obedience</a:t>
            </a:r>
          </a:p>
          <a:p>
            <a:pPr algn="l"/>
            <a:r>
              <a:rPr lang="en-US" sz="2000" b="1" dirty="0" smtClean="0"/>
              <a:t>Luther </a:t>
            </a:r>
            <a:r>
              <a:rPr lang="en-US" sz="2000" b="1" dirty="0"/>
              <a:t>(1500s)—opposition to law (but Torah, not obedience)</a:t>
            </a:r>
          </a:p>
          <a:p>
            <a:pPr algn="l"/>
            <a:r>
              <a:rPr lang="en-US" sz="2000" b="1" dirty="0" smtClean="0"/>
              <a:t>     2 </a:t>
            </a:r>
            <a:r>
              <a:rPr lang="en-US" sz="2000" b="1" dirty="0" err="1"/>
              <a:t>Thess</a:t>
            </a:r>
            <a:r>
              <a:rPr lang="en-US" sz="2000" b="1" dirty="0"/>
              <a:t> 1:8; Acts 5:42; Rom 1:5; 16:26)</a:t>
            </a:r>
          </a:p>
          <a:p>
            <a:pPr algn="l"/>
            <a:r>
              <a:rPr lang="en-US" sz="2000" b="1" dirty="0"/>
              <a:t>“Faith alone” (Luther’s phrase, contradicting James 2:24)</a:t>
            </a:r>
          </a:p>
          <a:p>
            <a:pPr algn="l"/>
            <a:r>
              <a:rPr lang="en-US" sz="2000" b="1" dirty="0"/>
              <a:t>No “gospel plus” (epistle to the Galatians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6492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6. Misunderstandings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The Gospel is opposed to obedience</a:t>
            </a:r>
          </a:p>
          <a:p>
            <a:pPr algn="l"/>
            <a:r>
              <a:rPr lang="en-US" sz="2000" b="1" dirty="0" smtClean="0"/>
              <a:t>Luther </a:t>
            </a:r>
            <a:r>
              <a:rPr lang="en-US" sz="2000" b="1" dirty="0"/>
              <a:t>(1500s)—opposition to law (but Torah, not obedience)</a:t>
            </a:r>
          </a:p>
          <a:p>
            <a:pPr algn="l"/>
            <a:r>
              <a:rPr lang="en-US" sz="2000" b="1" dirty="0" smtClean="0"/>
              <a:t>     2 </a:t>
            </a:r>
            <a:r>
              <a:rPr lang="en-US" sz="2000" b="1" dirty="0" err="1"/>
              <a:t>Thess</a:t>
            </a:r>
            <a:r>
              <a:rPr lang="en-US" sz="2000" b="1" dirty="0"/>
              <a:t> 1:8; Acts 5:42; Rom 1:5; 16:26)</a:t>
            </a:r>
          </a:p>
          <a:p>
            <a:pPr algn="l"/>
            <a:r>
              <a:rPr lang="en-US" sz="2000" b="1" dirty="0"/>
              <a:t>“Faith alone” (Luther’s phrase, contradicting James 2:24)</a:t>
            </a:r>
          </a:p>
          <a:p>
            <a:pPr algn="l"/>
            <a:r>
              <a:rPr lang="en-US" sz="2000" b="1" dirty="0"/>
              <a:t>No “gospel plus” (epistle to the Galatians</a:t>
            </a:r>
            <a:r>
              <a:rPr lang="en-US" sz="2000" b="1" dirty="0" smtClean="0"/>
              <a:t>)</a:t>
            </a:r>
          </a:p>
          <a:p>
            <a:pPr algn="l"/>
            <a:r>
              <a:rPr lang="en-US" sz="2000" b="1" dirty="0" smtClean="0"/>
              <a:t>Predestination (Calvinism)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447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731211"/>
            <a:ext cx="6979166" cy="1746659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512981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731211"/>
            <a:ext cx="6979166" cy="1746659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/>
              <a:t>Good news &gt; bad news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/>
              <a:t>Relational &gt; mechanical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/>
              <a:t>Urgency &gt; complacency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002718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lvl="0" algn="l">
              <a:buClr>
                <a:srgbClr val="FF7F01"/>
              </a:buClr>
            </a:pPr>
            <a:r>
              <a:rPr lang="en-US" sz="2800" b="1" i="1" dirty="0">
                <a:solidFill>
                  <a:srgbClr val="DA5AF4">
                    <a:lumMod val="75000"/>
                  </a:srgbClr>
                </a:solidFill>
              </a:rPr>
              <a:t>Good news &gt; bad news</a:t>
            </a:r>
          </a:p>
        </p:txBody>
      </p:sp>
    </p:spTree>
    <p:extLst>
      <p:ext uri="{BB962C8B-B14F-4D97-AF65-F5344CB8AC3E}">
        <p14:creationId xmlns:p14="http://schemas.microsoft.com/office/powerpoint/2010/main" val="2587019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 An odd &amp; old English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203" y="2843607"/>
            <a:ext cx="7203938" cy="1634264"/>
          </a:xfrm>
        </p:spPr>
        <p:txBody>
          <a:bodyPr>
            <a:noAutofit/>
          </a:bodyPr>
          <a:lstStyle/>
          <a:p>
            <a:pPr algn="l"/>
            <a:r>
              <a:rPr lang="en-US" sz="2300" b="1" dirty="0" smtClean="0"/>
              <a:t>Good news, from the Old English.</a:t>
            </a:r>
          </a:p>
          <a:p>
            <a:pPr algn="l"/>
            <a:r>
              <a:rPr lang="en-US" sz="2300" b="1" dirty="0" smtClean="0"/>
              <a:t>Parallel confusion: “church”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446769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lvl="0" algn="l">
              <a:buClr>
                <a:srgbClr val="FF7F01"/>
              </a:buClr>
            </a:pPr>
            <a:r>
              <a:rPr lang="en-US" sz="2800" b="1" i="1" dirty="0">
                <a:solidFill>
                  <a:srgbClr val="DA5AF4">
                    <a:lumMod val="75000"/>
                  </a:srgbClr>
                </a:solidFill>
              </a:rPr>
              <a:t>Good news &gt; bad news</a:t>
            </a: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200" b="1" dirty="0" smtClean="0"/>
              <a:t>Resurrection </a:t>
            </a:r>
            <a:r>
              <a:rPr lang="en-US" sz="2200" b="1" dirty="0"/>
              <a:t>emphasized </a:t>
            </a:r>
            <a:r>
              <a:rPr lang="en-US" sz="2200" b="1" dirty="0" smtClean="0"/>
              <a:t>&gt; bad </a:t>
            </a:r>
            <a:r>
              <a:rPr lang="en-US" sz="2200" b="1" dirty="0"/>
              <a:t>news of Cross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672057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lvl="0" algn="l">
              <a:buClr>
                <a:srgbClr val="FF7F01"/>
              </a:buClr>
            </a:pPr>
            <a:r>
              <a:rPr lang="en-US" sz="2800" b="1" i="1" dirty="0">
                <a:solidFill>
                  <a:srgbClr val="DA5AF4">
                    <a:lumMod val="75000"/>
                  </a:srgbClr>
                </a:solidFill>
              </a:rPr>
              <a:t>Good news &gt; bad news</a:t>
            </a: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200" b="1" dirty="0" smtClean="0"/>
              <a:t>Resurrection </a:t>
            </a:r>
            <a:r>
              <a:rPr lang="en-US" sz="2200" b="1" dirty="0"/>
              <a:t>emphasized </a:t>
            </a:r>
            <a:r>
              <a:rPr lang="en-US" sz="2200" b="1" dirty="0" smtClean="0"/>
              <a:t>&gt; bad </a:t>
            </a:r>
            <a:r>
              <a:rPr lang="en-US" sz="2200" b="1" dirty="0"/>
              <a:t>news of Cross.</a:t>
            </a:r>
          </a:p>
          <a:p>
            <a:pPr algn="l"/>
            <a:r>
              <a:rPr lang="en-US" sz="2200" b="1" dirty="0"/>
              <a:t>Power of Spirit emphasized </a:t>
            </a:r>
            <a:r>
              <a:rPr lang="en-US" sz="2200" b="1" dirty="0" smtClean="0"/>
              <a:t>&gt; personal </a:t>
            </a:r>
            <a:r>
              <a:rPr lang="en-US" sz="2200" b="1" dirty="0"/>
              <a:t>effort / self-reliance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515536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Good news &gt; bad news</a:t>
            </a: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200" b="1" dirty="0" smtClean="0"/>
              <a:t>Resurrection </a:t>
            </a:r>
            <a:r>
              <a:rPr lang="en-US" sz="2200" b="1" dirty="0"/>
              <a:t>emphasized </a:t>
            </a:r>
            <a:r>
              <a:rPr lang="en-US" sz="2200" b="1" dirty="0" smtClean="0"/>
              <a:t>&gt; bad </a:t>
            </a:r>
            <a:r>
              <a:rPr lang="en-US" sz="2200" b="1" dirty="0"/>
              <a:t>news of Cross.</a:t>
            </a:r>
          </a:p>
          <a:p>
            <a:pPr algn="l"/>
            <a:r>
              <a:rPr lang="en-US" sz="2200" b="1" dirty="0"/>
              <a:t>Power of Spirit emphasized </a:t>
            </a:r>
            <a:r>
              <a:rPr lang="en-US" sz="2200" b="1" dirty="0" smtClean="0"/>
              <a:t>&gt; personal </a:t>
            </a:r>
            <a:r>
              <a:rPr lang="en-US" sz="2200" b="1" dirty="0"/>
              <a:t>effort / self-reliance.</a:t>
            </a:r>
          </a:p>
          <a:p>
            <a:pPr algn="l"/>
            <a:r>
              <a:rPr lang="en-US" sz="2200" b="1" dirty="0"/>
              <a:t>Freedom in Christ emphasized </a:t>
            </a:r>
            <a:r>
              <a:rPr lang="en-US" sz="2200" b="1" dirty="0" smtClean="0"/>
              <a:t>&gt; rule</a:t>
            </a:r>
            <a:r>
              <a:rPr lang="en-US" sz="2200" b="1" dirty="0"/>
              <a:t>-keeping.</a:t>
            </a:r>
          </a:p>
        </p:txBody>
      </p:sp>
    </p:spTree>
    <p:extLst>
      <p:ext uri="{BB962C8B-B14F-4D97-AF65-F5344CB8AC3E}">
        <p14:creationId xmlns:p14="http://schemas.microsoft.com/office/powerpoint/2010/main" val="1105720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Relational &gt; mechanical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89688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lvl="0" algn="l">
              <a:buClr>
                <a:srgbClr val="FF7F01"/>
              </a:buClr>
            </a:pPr>
            <a:r>
              <a:rPr lang="en-US" sz="2800" b="1" i="1" dirty="0">
                <a:solidFill>
                  <a:srgbClr val="DA5AF4">
                    <a:lumMod val="75000"/>
                  </a:srgbClr>
                </a:solidFill>
              </a:rPr>
              <a:t>Relational &gt; mechanical</a:t>
            </a:r>
            <a:endParaRPr lang="en-US" sz="2800" b="1" dirty="0">
              <a:solidFill>
                <a:srgbClr val="103154">
                  <a:lumMod val="90000"/>
                  <a:lumOff val="10000"/>
                </a:srgbClr>
              </a:solidFill>
            </a:endParaRP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200" b="1" dirty="0"/>
              <a:t>Christianity is a person </a:t>
            </a:r>
            <a:r>
              <a:rPr lang="en-US" sz="2200" b="1" dirty="0" smtClean="0"/>
              <a:t>&gt; </a:t>
            </a:r>
            <a:r>
              <a:rPr lang="en-US" sz="2200" b="1" dirty="0"/>
              <a:t>a system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731256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lvl="0" algn="l">
              <a:buClr>
                <a:srgbClr val="FF7F01"/>
              </a:buClr>
            </a:pPr>
            <a:r>
              <a:rPr lang="en-US" sz="2800" b="1" i="1" dirty="0">
                <a:solidFill>
                  <a:srgbClr val="DA5AF4">
                    <a:lumMod val="75000"/>
                  </a:srgbClr>
                </a:solidFill>
              </a:rPr>
              <a:t>Relational &gt; mechanical</a:t>
            </a:r>
            <a:endParaRPr lang="en-US" sz="2800" b="1" dirty="0">
              <a:solidFill>
                <a:srgbClr val="103154">
                  <a:lumMod val="90000"/>
                  <a:lumOff val="10000"/>
                </a:srgbClr>
              </a:solidFill>
            </a:endParaRP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200" b="1" dirty="0"/>
              <a:t>Christianity is a person </a:t>
            </a:r>
            <a:r>
              <a:rPr lang="en-US" sz="2200" b="1" dirty="0" smtClean="0"/>
              <a:t>&gt; </a:t>
            </a:r>
            <a:r>
              <a:rPr lang="en-US" sz="2200" b="1" dirty="0"/>
              <a:t>a system.</a:t>
            </a:r>
          </a:p>
          <a:p>
            <a:pPr algn="l"/>
            <a:r>
              <a:rPr lang="en-US" sz="2200" b="1" dirty="0"/>
              <a:t>Truth isn’t merely abstract, but concrete—in Christ </a:t>
            </a:r>
          </a:p>
        </p:txBody>
      </p:sp>
    </p:spTree>
    <p:extLst>
      <p:ext uri="{BB962C8B-B14F-4D97-AF65-F5344CB8AC3E}">
        <p14:creationId xmlns:p14="http://schemas.microsoft.com/office/powerpoint/2010/main" val="577672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Relational &gt; mechanical</a:t>
            </a: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200" b="1" dirty="0"/>
              <a:t>Christianity is a person </a:t>
            </a:r>
            <a:r>
              <a:rPr lang="en-US" sz="2200" b="1" dirty="0" smtClean="0"/>
              <a:t>&gt; a </a:t>
            </a:r>
            <a:r>
              <a:rPr lang="en-US" sz="2200" b="1" dirty="0"/>
              <a:t>system.</a:t>
            </a:r>
          </a:p>
          <a:p>
            <a:pPr algn="l"/>
            <a:r>
              <a:rPr lang="en-US" sz="2200" b="1" dirty="0"/>
              <a:t>Truth isn’t merely abstract, but concrete—in Christ </a:t>
            </a:r>
          </a:p>
          <a:p>
            <a:pPr algn="l"/>
            <a:r>
              <a:rPr lang="en-US" sz="2200" b="1" dirty="0"/>
              <a:t>The best possible motivation</a:t>
            </a:r>
          </a:p>
        </p:txBody>
      </p:sp>
    </p:spTree>
    <p:extLst>
      <p:ext uri="{BB962C8B-B14F-4D97-AF65-F5344CB8AC3E}">
        <p14:creationId xmlns:p14="http://schemas.microsoft.com/office/powerpoint/2010/main" val="1521409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Urgency &gt; complacency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82612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Urgency &gt; complacency</a:t>
            </a: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400" b="1" dirty="0"/>
              <a:t>1 </a:t>
            </a:r>
            <a:r>
              <a:rPr lang="en-US" sz="2400" b="1" dirty="0" err="1"/>
              <a:t>Cor</a:t>
            </a:r>
            <a:r>
              <a:rPr lang="en-US" sz="2400" b="1" dirty="0"/>
              <a:t> 15:9-</a:t>
            </a:r>
            <a:r>
              <a:rPr lang="en-US" sz="2400" b="1" dirty="0" smtClean="0"/>
              <a:t>11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989495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300" b="1" dirty="0"/>
              <a:t>But by the grace of God I am what I am, and his grace to me was not without effect. No, I worked harder than all of them—yet not I, but the grace of God that was with me</a:t>
            </a:r>
            <a:r>
              <a:rPr lang="en-US" sz="2300" b="1" dirty="0" smtClean="0"/>
              <a:t>.</a:t>
            </a:r>
            <a:r>
              <a:rPr lang="en-US" sz="2300" b="1" dirty="0"/>
              <a:t> Whether, then, it is I or they, this is what we preach, and this is what you </a:t>
            </a:r>
            <a:r>
              <a:rPr lang="en-US" sz="2300" b="1" dirty="0" smtClean="0"/>
              <a:t>believed (1 </a:t>
            </a:r>
            <a:r>
              <a:rPr lang="en-US" sz="2300" b="1" dirty="0" err="1" smtClean="0"/>
              <a:t>Cor</a:t>
            </a:r>
            <a:r>
              <a:rPr lang="en-US" sz="2300" b="1" dirty="0" smtClean="0"/>
              <a:t> 15:10-11).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74824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 An odd &amp; old English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203" y="2843607"/>
            <a:ext cx="7203938" cy="1634264"/>
          </a:xfrm>
        </p:spPr>
        <p:txBody>
          <a:bodyPr>
            <a:noAutofit/>
          </a:bodyPr>
          <a:lstStyle/>
          <a:p>
            <a:pPr algn="l"/>
            <a:r>
              <a:rPr lang="en-US" sz="2300" b="1" dirty="0" smtClean="0"/>
              <a:t>Good news, from the Old English.</a:t>
            </a:r>
          </a:p>
          <a:p>
            <a:pPr algn="l"/>
            <a:r>
              <a:rPr lang="en-US" sz="2300" b="1" dirty="0" smtClean="0"/>
              <a:t>Parallel confusion: “church”</a:t>
            </a:r>
          </a:p>
          <a:p>
            <a:pPr algn="l"/>
            <a:r>
              <a:rPr lang="en-US" sz="2300" b="1" dirty="0" smtClean="0"/>
              <a:t>Important to define terms!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995924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Urgency &gt; complacency</a:t>
            </a: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400" b="1" dirty="0"/>
              <a:t>1 </a:t>
            </a:r>
            <a:r>
              <a:rPr lang="en-US" sz="2400" b="1" dirty="0" err="1"/>
              <a:t>Cor</a:t>
            </a:r>
            <a:r>
              <a:rPr lang="en-US" sz="2400" b="1" dirty="0"/>
              <a:t> 15:9-</a:t>
            </a:r>
            <a:r>
              <a:rPr lang="en-US" sz="2400" b="1" dirty="0" smtClean="0"/>
              <a:t>11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13075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86" y="2618817"/>
            <a:ext cx="7406233" cy="1859054"/>
          </a:xfrm>
        </p:spPr>
        <p:txBody>
          <a:bodyPr>
            <a:noAutofit/>
          </a:bodyPr>
          <a:lstStyle/>
          <a:p>
            <a:pPr algn="l"/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Urgency &gt; complacency</a:t>
            </a:r>
          </a:p>
          <a:p>
            <a:pPr algn="l"/>
            <a:endParaRPr lang="en-US" sz="11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400" b="1" dirty="0"/>
              <a:t>1 </a:t>
            </a:r>
            <a:r>
              <a:rPr lang="en-US" sz="2400" b="1" dirty="0" err="1"/>
              <a:t>Cor</a:t>
            </a:r>
            <a:r>
              <a:rPr lang="en-US" sz="2400" b="1" dirty="0"/>
              <a:t> 15:9-11</a:t>
            </a:r>
          </a:p>
          <a:p>
            <a:pPr algn="l"/>
            <a:endParaRPr lang="en-US" sz="1800" b="1" dirty="0" smtClean="0"/>
          </a:p>
          <a:p>
            <a:pPr algn="l"/>
            <a:r>
              <a:rPr lang="en-US" sz="2700" b="1" dirty="0" smtClean="0"/>
              <a:t>Let’s </a:t>
            </a:r>
            <a:r>
              <a:rPr lang="en-US" sz="2700" b="1" dirty="0"/>
              <a:t>proclaim it!</a:t>
            </a:r>
          </a:p>
        </p:txBody>
      </p:sp>
    </p:spTree>
    <p:extLst>
      <p:ext uri="{BB962C8B-B14F-4D97-AF65-F5344CB8AC3E}">
        <p14:creationId xmlns:p14="http://schemas.microsoft.com/office/powerpoint/2010/main" val="1899509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72" y="842966"/>
            <a:ext cx="7552334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7. Implications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731211"/>
            <a:ext cx="6979166" cy="1746659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/>
              <a:t>Good news &gt; bad news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/>
              <a:t>Relational &gt; mechanical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000" b="1" dirty="0" smtClean="0"/>
              <a:t>Urgency &gt; complacency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048105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394993" cy="1000321"/>
          </a:xfrm>
        </p:spPr>
        <p:txBody>
          <a:bodyPr>
            <a:noAutofit/>
          </a:bodyPr>
          <a:lstStyle/>
          <a:p>
            <a:pPr algn="l"/>
            <a:r>
              <a:rPr lang="en-US" sz="4700" dirty="0" smtClean="0">
                <a:solidFill>
                  <a:srgbClr val="FFFF00"/>
                </a:solidFill>
              </a:rPr>
              <a:t>Further study</a:t>
            </a:r>
            <a:endParaRPr lang="en-US" sz="47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102" y="2854846"/>
            <a:ext cx="7215177" cy="1623024"/>
          </a:xfrm>
        </p:spPr>
        <p:txBody>
          <a:bodyPr>
            <a:no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400" b="1" i="1" dirty="0"/>
              <a:t>A Quick Overview of the Bible </a:t>
            </a:r>
            <a:r>
              <a:rPr lang="en-US" sz="2400" b="1" dirty="0" smtClean="0"/>
              <a:t>(chapter </a:t>
            </a:r>
            <a:r>
              <a:rPr lang="en-US" sz="2400" b="1" dirty="0"/>
              <a:t>on Gospels</a:t>
            </a:r>
            <a:r>
              <a:rPr lang="en-US" sz="2400" b="1" dirty="0" smtClean="0"/>
              <a:t>)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b="1" dirty="0" smtClean="0"/>
              <a:t>“</a:t>
            </a:r>
            <a:r>
              <a:rPr lang="en-US" sz="2400" b="1" dirty="0"/>
              <a:t>Why I am Not a Protestant” (podcast) @ </a:t>
            </a:r>
            <a:r>
              <a:rPr lang="en-US" sz="2400" b="1" dirty="0" err="1" smtClean="0"/>
              <a:t>douglasjacoby.com</a:t>
            </a:r>
            <a:endParaRPr lang="en-US" sz="2400" b="1" dirty="0"/>
          </a:p>
          <a:p>
            <a:pPr marL="342900" indent="-342900" algn="l">
              <a:buFont typeface="Arial"/>
              <a:buChar char="•"/>
            </a:pPr>
            <a:r>
              <a:rPr lang="en-US" sz="2400" b="1" dirty="0" smtClean="0"/>
              <a:t>Romans podcast series (31 in all)</a:t>
            </a:r>
          </a:p>
        </p:txBody>
      </p:sp>
    </p:spTree>
    <p:extLst>
      <p:ext uri="{BB962C8B-B14F-4D97-AF65-F5344CB8AC3E}">
        <p14:creationId xmlns:p14="http://schemas.microsoft.com/office/powerpoint/2010/main" val="3720460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1. An odd &amp; old English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203" y="2843607"/>
            <a:ext cx="7203938" cy="1634264"/>
          </a:xfrm>
        </p:spPr>
        <p:txBody>
          <a:bodyPr>
            <a:noAutofit/>
          </a:bodyPr>
          <a:lstStyle/>
          <a:p>
            <a:pPr algn="l"/>
            <a:r>
              <a:rPr lang="en-US" sz="2300" b="1" dirty="0" smtClean="0"/>
              <a:t>Good news, from the Old English.</a:t>
            </a:r>
          </a:p>
          <a:p>
            <a:pPr algn="l"/>
            <a:r>
              <a:rPr lang="en-US" sz="2300" b="1" dirty="0" smtClean="0"/>
              <a:t>Parallel confusion: “church”</a:t>
            </a:r>
          </a:p>
          <a:p>
            <a:pPr algn="l"/>
            <a:r>
              <a:rPr lang="en-US" sz="2300" b="1" dirty="0" smtClean="0"/>
              <a:t>Important to define terms!</a:t>
            </a:r>
          </a:p>
          <a:p>
            <a:pPr algn="l"/>
            <a:r>
              <a:rPr lang="en-US" sz="2300" b="1" dirty="0" smtClean="0"/>
              <a:t>Note: NIV renders the word both “good news” &amp; gospel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223070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. A common Greek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843607"/>
            <a:ext cx="6979166" cy="1634264"/>
          </a:xfrm>
        </p:spPr>
        <p:txBody>
          <a:bodyPr>
            <a:noAutofit/>
          </a:bodyPr>
          <a:lstStyle/>
          <a:p>
            <a:pPr algn="l"/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2260453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. A common Greek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200" b="1" i="1" dirty="0" err="1" smtClean="0"/>
              <a:t>Evangelion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57284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12" y="842966"/>
            <a:ext cx="7114029" cy="1000321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. A common Greek word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13" y="2573857"/>
            <a:ext cx="6979166" cy="1904014"/>
          </a:xfrm>
        </p:spPr>
        <p:txBody>
          <a:bodyPr>
            <a:noAutofit/>
          </a:bodyPr>
          <a:lstStyle/>
          <a:p>
            <a:pPr algn="l"/>
            <a:r>
              <a:rPr lang="en-US" sz="2200" b="1" i="1" dirty="0" err="1" smtClean="0"/>
              <a:t>Evangelion</a:t>
            </a:r>
            <a:endParaRPr lang="en-US" sz="2200" b="1" i="1" dirty="0" smtClean="0"/>
          </a:p>
          <a:p>
            <a:pPr algn="l"/>
            <a:r>
              <a:rPr lang="en-US" sz="2200" b="1" dirty="0" smtClean="0"/>
              <a:t>Classical era: the reward for bringing good news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86626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171</TotalTime>
  <Words>1535</Words>
  <Application>Microsoft Macintosh PowerPoint</Application>
  <PresentationFormat>On-screen Show (16:9)</PresentationFormat>
  <Paragraphs>190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Pixel</vt:lpstr>
      <vt:lpstr>The Gospel</vt:lpstr>
      <vt:lpstr>1. An odd &amp; old English word</vt:lpstr>
      <vt:lpstr>1. An odd &amp; old English word</vt:lpstr>
      <vt:lpstr>1. An odd &amp; old English word</vt:lpstr>
      <vt:lpstr>1. An odd &amp; old English word</vt:lpstr>
      <vt:lpstr>1. An odd &amp; old English word</vt:lpstr>
      <vt:lpstr>2. A common Greek word</vt:lpstr>
      <vt:lpstr>2. A common Greek word</vt:lpstr>
      <vt:lpstr>2. A common Greek word</vt:lpstr>
      <vt:lpstr>2. A common Greek word</vt:lpstr>
      <vt:lpstr>2. A common Greek word</vt:lpstr>
      <vt:lpstr>2. A common Greek word</vt:lpstr>
      <vt:lpstr>3. Content of gospel / good news</vt:lpstr>
      <vt:lpstr>3. Content of gospel / good news</vt:lpstr>
      <vt:lpstr>3. Content of gospel / good news</vt:lpstr>
      <vt:lpstr>3. Content of gospel / good news</vt:lpstr>
      <vt:lpstr>3. Content of gospel / good news</vt:lpstr>
      <vt:lpstr>3. Content of gospel / good news</vt:lpstr>
      <vt:lpstr>3. Content of gospel / good news</vt:lpstr>
      <vt:lpstr>3. Content of gospel / good news</vt:lpstr>
      <vt:lpstr>3. Content of gospel / good news</vt:lpstr>
      <vt:lpstr>4. False gospels (modern)</vt:lpstr>
      <vt:lpstr>4. False gospels (modern)</vt:lpstr>
      <vt:lpstr>5. False gospels (ancient)</vt:lpstr>
      <vt:lpstr>6. False gospels (ancient)</vt:lpstr>
      <vt:lpstr>6. Misunderstandings</vt:lpstr>
      <vt:lpstr>6. Misunderstandings</vt:lpstr>
      <vt:lpstr>6. Misunderstandings</vt:lpstr>
      <vt:lpstr>6. Misunderstandings</vt:lpstr>
      <vt:lpstr>6. Misunderstandings</vt:lpstr>
      <vt:lpstr>6. Misunderstandings</vt:lpstr>
      <vt:lpstr>6. Misunderstandings</vt:lpstr>
      <vt:lpstr>6. Misunderstandings</vt:lpstr>
      <vt:lpstr>6. Misunderstandings</vt:lpstr>
      <vt:lpstr>6. Misunderstandings</vt:lpstr>
      <vt:lpstr>6. Misunderstandings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7. Implications</vt:lpstr>
      <vt:lpstr>Further study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</dc:title>
  <dc:creator>Douglas Jacoby</dc:creator>
  <cp:lastModifiedBy>Douglas Jacoby</cp:lastModifiedBy>
  <cp:revision>7</cp:revision>
  <dcterms:created xsi:type="dcterms:W3CDTF">2017-09-12T23:17:58Z</dcterms:created>
  <dcterms:modified xsi:type="dcterms:W3CDTF">2017-09-13T02:09:56Z</dcterms:modified>
</cp:coreProperties>
</file>