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0" r:id="rId2"/>
    <p:sldMasterId id="2147483723" r:id="rId3"/>
    <p:sldMasterId id="2147483736" r:id="rId4"/>
    <p:sldMasterId id="2147483750" r:id="rId5"/>
  </p:sldMasterIdLst>
  <p:notesMasterIdLst>
    <p:notesMasterId r:id="rId30"/>
  </p:notesMasterIdLst>
  <p:sldIdLst>
    <p:sldId id="280" r:id="rId6"/>
    <p:sldId id="257" r:id="rId7"/>
    <p:sldId id="6829" r:id="rId8"/>
    <p:sldId id="277" r:id="rId9"/>
    <p:sldId id="6807" r:id="rId10"/>
    <p:sldId id="6814" r:id="rId11"/>
    <p:sldId id="6830" r:id="rId12"/>
    <p:sldId id="6831" r:id="rId13"/>
    <p:sldId id="6889" r:id="rId14"/>
    <p:sldId id="6812" r:id="rId15"/>
    <p:sldId id="6839" r:id="rId16"/>
    <p:sldId id="6815" r:id="rId17"/>
    <p:sldId id="6817" r:id="rId18"/>
    <p:sldId id="6890" r:id="rId19"/>
    <p:sldId id="6869" r:id="rId20"/>
    <p:sldId id="6868" r:id="rId21"/>
    <p:sldId id="6891" r:id="rId22"/>
    <p:sldId id="6888" r:id="rId23"/>
    <p:sldId id="6821" r:id="rId24"/>
    <p:sldId id="6858" r:id="rId25"/>
    <p:sldId id="6861" r:id="rId26"/>
    <p:sldId id="6808" r:id="rId27"/>
    <p:sldId id="6874" r:id="rId28"/>
    <p:sldId id="680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p:cViewPr varScale="1">
        <p:scale>
          <a:sx n="121" d="100"/>
          <a:sy n="121"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E208CF-3C5A-2242-A849-7E53279D842A}" type="datetimeFigureOut">
              <a:rPr lang="en-US" smtClean="0"/>
              <a:t>8/1/22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B1402-96B8-724B-9718-F8EC6313119D}" type="slidenum">
              <a:rPr lang="en-US" smtClean="0"/>
              <a:t>‹#›</a:t>
            </a:fld>
            <a:endParaRPr lang="en-US"/>
          </a:p>
        </p:txBody>
      </p:sp>
    </p:spTree>
    <p:extLst>
      <p:ext uri="{BB962C8B-B14F-4D97-AF65-F5344CB8AC3E}">
        <p14:creationId xmlns:p14="http://schemas.microsoft.com/office/powerpoint/2010/main" val="213385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4147703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4"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DF9616B-4642-4492-9BD8-4565F0B732BB}"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white"/>
              </a:solidFill>
              <a:effectLst/>
              <a:uLnTx/>
              <a:uFillTx/>
              <a:latin typeface="Calibri"/>
              <a:ea typeface="+mn-ea"/>
              <a:cs typeface="+mn-cs"/>
            </a:endParaRPr>
          </a:p>
        </p:txBody>
      </p:sp>
      <p:sp>
        <p:nvSpPr>
          <p:cNvPr id="806915" name="Rectangle 2"/>
          <p:cNvSpPr>
            <a:spLocks noGrp="1" noRot="1" noChangeAspect="1" noChangeArrowheads="1" noTextEdit="1"/>
          </p:cNvSpPr>
          <p:nvPr>
            <p:ph type="sldImg"/>
          </p:nvPr>
        </p:nvSpPr>
        <p:spPr>
          <a:xfrm>
            <a:off x="381000" y="685800"/>
            <a:ext cx="6096000" cy="3429000"/>
          </a:xfrm>
          <a:ln/>
        </p:spPr>
      </p:sp>
      <p:sp>
        <p:nvSpPr>
          <p:cNvPr id="8069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9735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52682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370079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1941555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3683438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1536039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4261692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201963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2179502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1026343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2746404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300231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2596666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413608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36172C-E9EB-41B6-A8CE-07D93CA6691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190467" name="Rectangle 2"/>
          <p:cNvSpPr>
            <a:spLocks noGrp="1" noRot="1" noChangeAspect="1" noChangeArrowheads="1" noTextEdit="1"/>
          </p:cNvSpPr>
          <p:nvPr>
            <p:ph type="sldImg"/>
          </p:nvPr>
        </p:nvSpPr>
        <p:spPr>
          <a:xfrm>
            <a:off x="381000" y="685800"/>
            <a:ext cx="6096000" cy="3429000"/>
          </a:xfrm>
          <a:ln/>
        </p:spPr>
      </p:sp>
      <p:sp>
        <p:nvSpPr>
          <p:cNvPr id="19046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extLst>
      <p:ext uri="{BB962C8B-B14F-4D97-AF65-F5344CB8AC3E}">
        <p14:creationId xmlns:p14="http://schemas.microsoft.com/office/powerpoint/2010/main" val="1647339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431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3121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137676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chor="t">
            <a:normAutofit/>
          </a:bodyPr>
          <a:lstStyle>
            <a:lvl1pPr marL="0" indent="0" algn="ctr">
              <a:buNone/>
              <a:defRPr sz="2800">
                <a:solidFill>
                  <a:schemeClr val="tx2"/>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954140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668815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2"/>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683471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1407516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5"/>
            <a:ext cx="5386917" cy="639763"/>
          </a:xfrm>
        </p:spPr>
        <p:txBody>
          <a:bodyPr anchor="t"/>
          <a:lstStyle>
            <a:lvl1pPr marL="0" indent="0">
              <a:buNone/>
              <a:defRPr sz="20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3"/>
          </a:xfrm>
        </p:spPr>
        <p:txBody>
          <a:bodyPr anchor="t"/>
          <a:lstStyle>
            <a:lvl1pPr marL="0" indent="0">
              <a:buNone/>
              <a:defRPr sz="20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latin typeface="Corbel"/>
            </a:endParaRPr>
          </a:p>
        </p:txBody>
      </p:sp>
      <p:sp>
        <p:nvSpPr>
          <p:cNvPr id="9" name="Slide Number Placeholder 8"/>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20476371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latin typeface="Corbel"/>
            </a:endParaRPr>
          </a:p>
        </p:txBody>
      </p:sp>
      <p:sp>
        <p:nvSpPr>
          <p:cNvPr id="5" name="Slide Number Placeholder 4"/>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2490297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latin typeface="Corbel"/>
            </a:endParaRPr>
          </a:p>
        </p:txBody>
      </p:sp>
      <p:sp>
        <p:nvSpPr>
          <p:cNvPr id="4" name="Slide Number Placeholder 3"/>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1564638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1"/>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solidFill>
                  <a:schemeClr val="accent2">
                    <a:lumMod val="40000"/>
                    <a:lumOff val="60000"/>
                  </a:schemeClr>
                </a:solidFill>
              </a:defRPr>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47814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2631038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40"/>
            <a:ext cx="7315200" cy="804863"/>
          </a:xfrm>
        </p:spPr>
        <p:txBody>
          <a:bodyPr anchor="t"/>
          <a:lstStyle>
            <a:lvl1pPr marL="0" indent="0">
              <a:buNone/>
              <a:defRPr sz="1400">
                <a:solidFill>
                  <a:schemeClr val="accent2">
                    <a:lumMod val="40000"/>
                    <a:lumOff val="60000"/>
                  </a:schemeClr>
                </a:solidFill>
              </a:defRPr>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11245418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9678718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41"/>
            <a:ext cx="8026400" cy="5851525"/>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25176642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prstClr val="white">
                  <a:tint val="75000"/>
                </a:prstClr>
              </a:solidFill>
              <a:latin typeface="Corbe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prstClr val="white">
                  <a:tint val="75000"/>
                </a:prstClr>
              </a:solidFill>
              <a:latin typeface="Corbe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97F9237-4F56-446C-8A27-12780D232D42}" type="slidenum">
              <a:rPr lang="en-US">
                <a:solidFill>
                  <a:prstClr val="white">
                    <a:tint val="75000"/>
                  </a:prstClr>
                </a:solidFill>
                <a:latin typeface="Corbel"/>
              </a:rPr>
              <a:pPr>
                <a:def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346197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chor="t">
            <a:normAutofit/>
          </a:bodyPr>
          <a:lstStyle>
            <a:lvl1pPr marL="0" indent="0" algn="ctr">
              <a:buNone/>
              <a:defRPr sz="2800">
                <a:solidFill>
                  <a:schemeClr val="tx2"/>
                </a:solidFill>
              </a:defRPr>
            </a:lvl1pPr>
            <a:lvl2pPr marL="457178" indent="0" algn="ctr">
              <a:buNone/>
              <a:defRPr>
                <a:solidFill>
                  <a:schemeClr val="tx1">
                    <a:tint val="75000"/>
                  </a:schemeClr>
                </a:solidFill>
              </a:defRPr>
            </a:lvl2pPr>
            <a:lvl3pPr marL="914356"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6641797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1855476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2"/>
                </a:solidFill>
              </a:defRPr>
            </a:lvl1pPr>
            <a:lvl2pPr marL="457178" indent="0">
              <a:buNone/>
              <a:defRPr sz="1800">
                <a:solidFill>
                  <a:schemeClr val="tx1">
                    <a:tint val="75000"/>
                  </a:schemeClr>
                </a:solidFill>
              </a:defRPr>
            </a:lvl2pPr>
            <a:lvl3pPr marL="914356"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3"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156348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28999358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535115"/>
            <a:ext cx="5386917" cy="639763"/>
          </a:xfrm>
        </p:spPr>
        <p:txBody>
          <a:bodyPr anchor="t"/>
          <a:lstStyle>
            <a:lvl1pPr marL="0" indent="0">
              <a:buNone/>
              <a:defRPr sz="20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5"/>
            <a:ext cx="5389033" cy="639763"/>
          </a:xfrm>
        </p:spPr>
        <p:txBody>
          <a:bodyPr anchor="t"/>
          <a:lstStyle>
            <a:lvl1pPr marL="0" indent="0">
              <a:buNone/>
              <a:defRPr sz="2000" b="1"/>
            </a:lvl1pPr>
            <a:lvl2pPr marL="457178" indent="0">
              <a:buNone/>
              <a:defRPr sz="2000" b="1"/>
            </a:lvl2pPr>
            <a:lvl3pPr marL="914356"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latin typeface="Corbel"/>
            </a:endParaRPr>
          </a:p>
        </p:txBody>
      </p:sp>
      <p:sp>
        <p:nvSpPr>
          <p:cNvPr id="9" name="Slide Number Placeholder 8"/>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2555354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latin typeface="Corbel"/>
            </a:endParaRPr>
          </a:p>
        </p:txBody>
      </p:sp>
      <p:sp>
        <p:nvSpPr>
          <p:cNvPr id="5" name="Slide Number Placeholder 4"/>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83227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6253413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latin typeface="Corbel"/>
            </a:endParaRPr>
          </a:p>
        </p:txBody>
      </p:sp>
      <p:sp>
        <p:nvSpPr>
          <p:cNvPr id="4" name="Slide Number Placeholder 3"/>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7037758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51"/>
            <a:ext cx="4011084" cy="1162051"/>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5" y="1435104"/>
            <a:ext cx="4011084" cy="4691063"/>
          </a:xfrm>
        </p:spPr>
        <p:txBody>
          <a:bodyPr/>
          <a:lstStyle>
            <a:lvl1pPr marL="0" indent="0">
              <a:buNone/>
              <a:defRPr sz="1400">
                <a:solidFill>
                  <a:schemeClr val="accent2">
                    <a:lumMod val="40000"/>
                    <a:lumOff val="60000"/>
                  </a:schemeClr>
                </a:solidFill>
              </a:defRPr>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8076792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8" indent="0">
              <a:buNone/>
              <a:defRPr sz="2800"/>
            </a:lvl2pPr>
            <a:lvl3pPr marL="914356" indent="0">
              <a:buNone/>
              <a:defRPr sz="2400"/>
            </a:lvl3pPr>
            <a:lvl4pPr marL="1371532"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8"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41"/>
            <a:ext cx="7315200" cy="804863"/>
          </a:xfrm>
        </p:spPr>
        <p:txBody>
          <a:bodyPr anchor="t"/>
          <a:lstStyle>
            <a:lvl1pPr marL="0" indent="0">
              <a:buNone/>
              <a:defRPr sz="1400">
                <a:solidFill>
                  <a:schemeClr val="accent2">
                    <a:lumMod val="40000"/>
                    <a:lumOff val="60000"/>
                  </a:schemeClr>
                </a:solidFill>
              </a:defRPr>
            </a:lvl1pPr>
            <a:lvl2pPr marL="457178" indent="0">
              <a:buNone/>
              <a:defRPr sz="1200"/>
            </a:lvl2pPr>
            <a:lvl3pPr marL="914356"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orbel"/>
            </a:endParaRPr>
          </a:p>
        </p:txBody>
      </p:sp>
      <p:sp>
        <p:nvSpPr>
          <p:cNvPr id="7" name="Slide Number Placeholder 6"/>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652285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18782707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40"/>
            <a:ext cx="8026400" cy="5851525"/>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solidFill>
                  <a:prstClr val="white">
                    <a:tint val="75000"/>
                  </a:prstClr>
                </a:solidFill>
                <a:latin typeface="Corbel"/>
              </a:rPr>
              <a:pPr/>
              <a:t>8/1/22</a:t>
            </a:fld>
            <a:endParaRPr lang="en-US">
              <a:solidFill>
                <a:prstClr val="white">
                  <a:tint val="75000"/>
                </a:prstClr>
              </a:solidFill>
              <a:latin typeface="Corbe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orbel"/>
            </a:endParaRPr>
          </a:p>
        </p:txBody>
      </p:sp>
      <p:sp>
        <p:nvSpPr>
          <p:cNvPr id="6" name="Slide Number Placeholder 5"/>
          <p:cNvSpPr>
            <a:spLocks noGrp="1"/>
          </p:cNvSpPr>
          <p:nvPr>
            <p:ph type="sldNum" sz="quarter" idx="12"/>
          </p:nvPr>
        </p:nvSpPr>
        <p:spPr/>
        <p:txBody>
          <a:bodyPr/>
          <a:lstStyle/>
          <a:p>
            <a:fld id="{DF28FB93-0A08-4E7D-8E63-9EFA29F1E093}" type="slidenum">
              <a:rPr lang="en-US" smtClean="0">
                <a:solidFill>
                  <a:prstClr val="white">
                    <a:tint val="75000"/>
                  </a:prstClr>
                </a:solidFill>
                <a:latin typeface="Corbel"/>
              </a: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34017910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prstClr val="white">
                  <a:tint val="75000"/>
                </a:prstClr>
              </a:solidFill>
              <a:latin typeface="Corbe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prstClr val="white">
                  <a:tint val="75000"/>
                </a:prstClr>
              </a:solidFill>
              <a:latin typeface="Corbe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97F9237-4F56-446C-8A27-12780D232D42}" type="slidenum">
              <a:rPr lang="en-US">
                <a:solidFill>
                  <a:prstClr val="white">
                    <a:tint val="75000"/>
                  </a:prstClr>
                </a:solidFill>
                <a:latin typeface="Corbel"/>
              </a:rPr>
              <a:pPr>
                <a:defRPr/>
              </a:pPr>
              <a:t>‹#›</a:t>
            </a:fld>
            <a:endParaRPr lang="en-US">
              <a:solidFill>
                <a:prstClr val="white">
                  <a:tint val="75000"/>
                </a:prstClr>
              </a:solidFill>
              <a:latin typeface="Corbel"/>
            </a:endParaRPr>
          </a:p>
        </p:txBody>
      </p:sp>
    </p:spTree>
    <p:extLst>
      <p:ext uri="{BB962C8B-B14F-4D97-AF65-F5344CB8AC3E}">
        <p14:creationId xmlns:p14="http://schemas.microsoft.com/office/powerpoint/2010/main" val="928508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8" indent="0" algn="ctr">
              <a:buNone/>
              <a:defRPr/>
            </a:lvl3pPr>
            <a:lvl4pPr marL="1371566" indent="0" algn="ctr">
              <a:buNone/>
              <a:defRPr/>
            </a:lvl4pPr>
            <a:lvl5pPr marL="1828754" indent="0" algn="ctr">
              <a:buNone/>
              <a:defRPr/>
            </a:lvl5pPr>
            <a:lvl6pPr marL="2285943" indent="0" algn="ctr">
              <a:buNone/>
              <a:defRPr/>
            </a:lvl6pPr>
            <a:lvl7pPr marL="2743132"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970C273-DE54-495E-AE4B-462256206FA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611215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6225D10-92F3-4775-A2A3-1093652C3F1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33480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8" indent="0">
              <a:buNone/>
              <a:defRPr sz="1600"/>
            </a:lvl3pPr>
            <a:lvl4pPr marL="1371566" indent="0">
              <a:buNone/>
              <a:defRPr sz="1400"/>
            </a:lvl4pPr>
            <a:lvl5pPr marL="1828754" indent="0">
              <a:buNone/>
              <a:defRPr sz="1400"/>
            </a:lvl5pPr>
            <a:lvl6pPr marL="2285943" indent="0">
              <a:buNone/>
              <a:defRPr sz="1400"/>
            </a:lvl6pPr>
            <a:lvl7pPr marL="2743132"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B44A60-8F30-478C-BE0A-0C7BF212A3B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23962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F33632-3EBE-47E1-8995-4AEF3F7FED8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9340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5282045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BB73CEB-AC9A-4839-A7C5-165FFE3719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830727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2C4DA46-D870-4E02-994C-B04C89EA68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404257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37F3C77-749E-4ED7-AF34-73E447641C8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36832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4"/>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6B1958-929B-4FB5-A1AD-BD9530C31C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25488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40"/>
            <a:ext cx="7315200" cy="8048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3468FED-F819-4125-BD38-02A3E787BBF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97813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6FB00A-B95B-4724-B46F-05CE39B50D0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62175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85D288-6B37-4257-853D-A5A4A780C6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800608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EFF0E5B-8398-4993-957A-ECEFB98C3C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091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hart Placeholder 2"/>
          <p:cNvSpPr>
            <a:spLocks noGrp="1"/>
          </p:cNvSpPr>
          <p:nvPr>
            <p:ph type="chart"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485E8F-5230-42BE-9094-4F3461AE3D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34892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6956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8/1/22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1532424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5627862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1395764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8715517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8/1/22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02708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8/1/22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6338931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77001111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401430308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3892373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7491147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8/1/22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001829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8/1/22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88685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8/1/22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79919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44051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8/1/22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588536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BFECD78-3C8E-49F2-8FAB-59489D168ABB}" type="datetimeFigureOut">
              <a:rPr lang="en-US" smtClean="0"/>
              <a:t>8/1/22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39249462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57200"/>
            <a:ext cx="10972800" cy="11430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78"/>
            <a:fld id="{8E36636D-D922-432D-A958-524484B5923D}" type="datetimeFigureOut">
              <a:rPr lang="en-US" smtClean="0">
                <a:solidFill>
                  <a:prstClr val="white">
                    <a:tint val="75000"/>
                  </a:prstClr>
                </a:solidFill>
              </a:rPr>
              <a:pPr defTabSz="914378"/>
              <a:t>8/1/22</a:t>
            </a:fld>
            <a:endParaRPr lang="en-US">
              <a:solidFill>
                <a:prstClr val="white">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78"/>
            <a:endParaRPr lang="en-US" dirty="0">
              <a:solidFill>
                <a:prstClr val="white">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78"/>
            <a:fld id="{DF28FB93-0A08-4E7D-8E63-9EFA29F1E093}" type="slidenum">
              <a:rPr lang="en-US" smtClean="0">
                <a:solidFill>
                  <a:prstClr val="white">
                    <a:tint val="75000"/>
                  </a:prstClr>
                </a:solidFill>
              </a:rPr>
              <a:pPr defTabSz="914378"/>
              <a:t>‹#›</a:t>
            </a:fld>
            <a:endParaRPr lang="en-US">
              <a:solidFill>
                <a:prstClr val="white">
                  <a:tint val="75000"/>
                </a:prstClr>
              </a:solidFill>
            </a:endParaRPr>
          </a:p>
        </p:txBody>
      </p:sp>
    </p:spTree>
    <p:extLst>
      <p:ext uri="{BB962C8B-B14F-4D97-AF65-F5344CB8AC3E}">
        <p14:creationId xmlns:p14="http://schemas.microsoft.com/office/powerpoint/2010/main" val="2485161467"/>
      </p:ext>
    </p:extLst>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ctr" defTabSz="914378"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2" indent="-342892" algn="l" defTabSz="914378"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31" indent="-285743" algn="l" defTabSz="914378"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2972" indent="-228594" algn="l" defTabSz="914378"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8"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348" indent="-228594" algn="l" defTabSz="914378"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57200"/>
            <a:ext cx="10972800" cy="11430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56"/>
            <a:fld id="{8E36636D-D922-432D-A958-524484B5923D}" type="datetimeFigureOut">
              <a:rPr lang="en-US" smtClean="0">
                <a:solidFill>
                  <a:prstClr val="white">
                    <a:tint val="75000"/>
                  </a:prstClr>
                </a:solidFill>
              </a:rPr>
              <a:pPr defTabSz="914356"/>
              <a:t>8/1/22</a:t>
            </a:fld>
            <a:endParaRPr lang="en-US">
              <a:solidFill>
                <a:prstClr val="white">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56"/>
            <a:endParaRPr lang="en-US" dirty="0">
              <a:solidFill>
                <a:prstClr val="white">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56"/>
            <a:fld id="{DF28FB93-0A08-4E7D-8E63-9EFA29F1E093}" type="slidenum">
              <a:rPr lang="en-US" smtClean="0">
                <a:solidFill>
                  <a:prstClr val="white">
                    <a:tint val="75000"/>
                  </a:prstClr>
                </a:solidFill>
              </a:rPr>
              <a:pPr defTabSz="914356"/>
              <a:t>‹#›</a:t>
            </a:fld>
            <a:endParaRPr lang="en-US">
              <a:solidFill>
                <a:prstClr val="white">
                  <a:tint val="75000"/>
                </a:prstClr>
              </a:solidFill>
            </a:endParaRPr>
          </a:p>
        </p:txBody>
      </p:sp>
    </p:spTree>
    <p:extLst>
      <p:ext uri="{BB962C8B-B14F-4D97-AF65-F5344CB8AC3E}">
        <p14:creationId xmlns:p14="http://schemas.microsoft.com/office/powerpoint/2010/main" val="1773000538"/>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ctr" defTabSz="914356"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83" indent="-342883" algn="l" defTabSz="914356"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12" indent="-285736" algn="l" defTabSz="914356"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2943" indent="-228589" algn="l" defTabSz="914356"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120" indent="-228589" algn="l" defTabSz="914356"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297" indent="-228589" algn="l" defTabSz="914356"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474"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6" rtl="0" eaLnBrk="1" latinLnBrk="0" hangingPunct="1">
        <a:defRPr sz="1800" kern="1200">
          <a:solidFill>
            <a:schemeClr val="tx1"/>
          </a:solidFill>
          <a:latin typeface="+mn-lt"/>
          <a:ea typeface="+mn-ea"/>
          <a:cs typeface="+mn-cs"/>
        </a:defRPr>
      </a:lvl1pPr>
      <a:lvl2pPr marL="457178" algn="l" defTabSz="914356" rtl="0" eaLnBrk="1" latinLnBrk="0" hangingPunct="1">
        <a:defRPr sz="1800" kern="1200">
          <a:solidFill>
            <a:schemeClr val="tx1"/>
          </a:solidFill>
          <a:latin typeface="+mn-lt"/>
          <a:ea typeface="+mn-ea"/>
          <a:cs typeface="+mn-cs"/>
        </a:defRPr>
      </a:lvl2pPr>
      <a:lvl3pPr marL="914356" algn="l" defTabSz="914356" rtl="0" eaLnBrk="1" latinLnBrk="0" hangingPunct="1">
        <a:defRPr sz="1800" kern="1200">
          <a:solidFill>
            <a:schemeClr val="tx1"/>
          </a:solidFill>
          <a:latin typeface="+mn-lt"/>
          <a:ea typeface="+mn-ea"/>
          <a:cs typeface="+mn-cs"/>
        </a:defRPr>
      </a:lvl3pPr>
      <a:lvl4pPr marL="1371532" algn="l" defTabSz="914356" rtl="0" eaLnBrk="1" latinLnBrk="0" hangingPunct="1">
        <a:defRPr sz="1800" kern="1200">
          <a:solidFill>
            <a:schemeClr val="tx1"/>
          </a:solidFill>
          <a:latin typeface="+mn-lt"/>
          <a:ea typeface="+mn-ea"/>
          <a:cs typeface="+mn-cs"/>
        </a:defRPr>
      </a:lvl4pPr>
      <a:lvl5pPr marL="1828709" algn="l" defTabSz="914356" rtl="0" eaLnBrk="1" latinLnBrk="0" hangingPunct="1">
        <a:defRPr sz="1800" kern="1200">
          <a:solidFill>
            <a:schemeClr val="tx1"/>
          </a:solidFill>
          <a:latin typeface="+mn-lt"/>
          <a:ea typeface="+mn-ea"/>
          <a:cs typeface="+mn-cs"/>
        </a:defRPr>
      </a:lvl5pPr>
      <a:lvl6pPr marL="2285886" algn="l" defTabSz="914356" rtl="0" eaLnBrk="1" latinLnBrk="0" hangingPunct="1">
        <a:defRPr sz="1800" kern="1200">
          <a:solidFill>
            <a:schemeClr val="tx1"/>
          </a:solidFill>
          <a:latin typeface="+mn-lt"/>
          <a:ea typeface="+mn-ea"/>
          <a:cs typeface="+mn-cs"/>
        </a:defRPr>
      </a:lvl6pPr>
      <a:lvl7pPr marL="2743063" algn="l" defTabSz="914356" rtl="0" eaLnBrk="1" latinLnBrk="0" hangingPunct="1">
        <a:defRPr sz="1800" kern="1200">
          <a:solidFill>
            <a:schemeClr val="tx1"/>
          </a:solidFill>
          <a:latin typeface="+mn-lt"/>
          <a:ea typeface="+mn-ea"/>
          <a:cs typeface="+mn-cs"/>
        </a:defRPr>
      </a:lvl7pPr>
      <a:lvl8pPr marL="3200240" algn="l" defTabSz="914356" rtl="0" eaLnBrk="1" latinLnBrk="0" hangingPunct="1">
        <a:defRPr sz="1800" kern="1200">
          <a:solidFill>
            <a:schemeClr val="tx1"/>
          </a:solidFill>
          <a:latin typeface="+mn-lt"/>
          <a:ea typeface="+mn-ea"/>
          <a:cs typeface="+mn-cs"/>
        </a:defRPr>
      </a:lvl8pPr>
      <a:lvl9pPr marL="3657418" algn="l" defTabSz="914356"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5059"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18884"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chemeClr val="tx1"/>
                </a:solidFill>
              </a:defRPr>
            </a:lvl1pPr>
          </a:lstStyle>
          <a:p>
            <a:pPr defTabSz="914378" eaLnBrk="0" fontAlgn="base" hangingPunct="0">
              <a:spcBef>
                <a:spcPct val="0"/>
              </a:spcBef>
              <a:spcAft>
                <a:spcPct val="0"/>
              </a:spcAft>
              <a:defRPr/>
            </a:pPr>
            <a:endParaRPr lang="en-US">
              <a:solidFill>
                <a:srgbClr val="000000"/>
              </a:solidFill>
            </a:endParaRPr>
          </a:p>
        </p:txBody>
      </p:sp>
      <p:sp>
        <p:nvSpPr>
          <p:cNvPr id="1018885"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chemeClr val="tx1"/>
                </a:solidFill>
              </a:defRPr>
            </a:lvl1pPr>
          </a:lstStyle>
          <a:p>
            <a:pPr defTabSz="914378" eaLnBrk="0" fontAlgn="base" hangingPunct="0">
              <a:spcBef>
                <a:spcPct val="0"/>
              </a:spcBef>
              <a:spcAft>
                <a:spcPct val="0"/>
              </a:spcAft>
              <a:defRPr/>
            </a:pPr>
            <a:endParaRPr lang="en-US">
              <a:solidFill>
                <a:srgbClr val="000000"/>
              </a:solidFill>
            </a:endParaRPr>
          </a:p>
        </p:txBody>
      </p:sp>
      <p:sp>
        <p:nvSpPr>
          <p:cNvPr id="1018886"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chemeClr val="tx1"/>
                </a:solidFill>
              </a:defRPr>
            </a:lvl1pPr>
          </a:lstStyle>
          <a:p>
            <a:pPr defTabSz="914378" eaLnBrk="0" fontAlgn="base" hangingPunct="0">
              <a:spcBef>
                <a:spcPct val="0"/>
              </a:spcBef>
              <a:spcAft>
                <a:spcPct val="0"/>
              </a:spcAft>
              <a:defRPr/>
            </a:pPr>
            <a:fld id="{33B49B85-31C9-4B2B-809E-919C5FEA0624}" type="slidenum">
              <a:rPr lang="en-US" smtClean="0">
                <a:solidFill>
                  <a:srgbClr val="000000"/>
                </a:solidFill>
              </a:rPr>
              <a:pPr defTabSz="914378"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441545220"/>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189" algn="ctr" rtl="0" fontAlgn="base">
        <a:spcBef>
          <a:spcPct val="0"/>
        </a:spcBef>
        <a:spcAft>
          <a:spcPct val="0"/>
        </a:spcAft>
        <a:defRPr sz="4400">
          <a:solidFill>
            <a:schemeClr val="tx2"/>
          </a:solidFill>
          <a:latin typeface="Times New Roman" pitchFamily="18" charset="0"/>
        </a:defRPr>
      </a:lvl6pPr>
      <a:lvl7pPr marL="914378" algn="ctr" rtl="0" fontAlgn="base">
        <a:spcBef>
          <a:spcPct val="0"/>
        </a:spcBef>
        <a:spcAft>
          <a:spcPct val="0"/>
        </a:spcAft>
        <a:defRPr sz="4400">
          <a:solidFill>
            <a:schemeClr val="tx2"/>
          </a:solidFill>
          <a:latin typeface="Times New Roman" pitchFamily="18" charset="0"/>
        </a:defRPr>
      </a:lvl7pPr>
      <a:lvl8pPr marL="1371566" algn="ctr" rtl="0" fontAlgn="base">
        <a:spcBef>
          <a:spcPct val="0"/>
        </a:spcBef>
        <a:spcAft>
          <a:spcPct val="0"/>
        </a:spcAft>
        <a:defRPr sz="4400">
          <a:solidFill>
            <a:schemeClr val="tx2"/>
          </a:solidFill>
          <a:latin typeface="Times New Roman" pitchFamily="18" charset="0"/>
        </a:defRPr>
      </a:lvl8pPr>
      <a:lvl9pPr marL="1828754" algn="ctr" rtl="0" fontAlgn="base">
        <a:spcBef>
          <a:spcPct val="0"/>
        </a:spcBef>
        <a:spcAft>
          <a:spcPct val="0"/>
        </a:spcAft>
        <a:defRPr sz="4400">
          <a:solidFill>
            <a:schemeClr val="tx2"/>
          </a:solidFill>
          <a:latin typeface="Times New Roman" pitchFamily="18" charset="0"/>
        </a:defRPr>
      </a:lvl9pPr>
    </p:titleStyle>
    <p:bodyStyle>
      <a:lvl1pPr marL="342892" indent="-342892" algn="l" rtl="0" eaLnBrk="0" fontAlgn="base" hangingPunct="0">
        <a:spcBef>
          <a:spcPct val="20000"/>
        </a:spcBef>
        <a:spcAft>
          <a:spcPct val="0"/>
        </a:spcAft>
        <a:buChar char="•"/>
        <a:defRPr sz="3200">
          <a:solidFill>
            <a:schemeClr val="tx1"/>
          </a:solidFill>
          <a:latin typeface="+mn-lt"/>
          <a:ea typeface="+mn-ea"/>
          <a:cs typeface="+mn-cs"/>
        </a:defRPr>
      </a:lvl1pPr>
      <a:lvl2pPr marL="742931" indent="-285743" algn="l" rtl="0" eaLnBrk="0" fontAlgn="base" hangingPunct="0">
        <a:spcBef>
          <a:spcPct val="20000"/>
        </a:spcBef>
        <a:spcAft>
          <a:spcPct val="0"/>
        </a:spcAft>
        <a:buChar char="–"/>
        <a:defRPr sz="2800">
          <a:solidFill>
            <a:schemeClr val="tx1"/>
          </a:solidFill>
          <a:latin typeface="+mn-lt"/>
        </a:defRPr>
      </a:lvl2pPr>
      <a:lvl3pPr marL="1142972"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8"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5"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8/1/22</a:t>
            </a:fld>
            <a:endParaRPr lang="en-US"/>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888925774"/>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2" name="Picture 1" descr="FullLogo_LargeFont_Rev (1).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65740" y="1686560"/>
            <a:ext cx="9260520" cy="3484880"/>
          </a:xfrm>
          <a:prstGeom prst="rect">
            <a:avLst/>
          </a:prstGeom>
        </p:spPr>
      </p:pic>
    </p:spTree>
    <p:extLst>
      <p:ext uri="{BB962C8B-B14F-4D97-AF65-F5344CB8AC3E}">
        <p14:creationId xmlns:p14="http://schemas.microsoft.com/office/powerpoint/2010/main" val="328230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9000"/>
                    </a14:imgEffect>
                    <a14:imgEffect>
                      <a14:brightnessContrast bright="-13000" contrast="30000"/>
                    </a14:imgEffect>
                  </a14:imgLayer>
                </a14:imgProps>
              </a:ext>
            </a:extLst>
          </a:blip>
          <a:stretch>
            <a:fillRect/>
          </a:stretch>
        </p:blipFill>
        <p:spPr>
          <a:xfrm>
            <a:off x="3684693" y="2072640"/>
            <a:ext cx="8507307" cy="4785360"/>
          </a:xfrm>
          <a:prstGeom prst="rect">
            <a:avLst/>
          </a:prstGeom>
        </p:spPr>
      </p:pic>
      <p:sp>
        <p:nvSpPr>
          <p:cNvPr id="2" name="TextBox 1"/>
          <p:cNvSpPr txBox="1"/>
          <p:nvPr/>
        </p:nvSpPr>
        <p:spPr>
          <a:xfrm>
            <a:off x="593017" y="984454"/>
            <a:ext cx="8046486" cy="4393254"/>
          </a:xfrm>
          <a:prstGeom prst="rect">
            <a:avLst/>
          </a:prstGeom>
          <a:noFill/>
        </p:spPr>
        <p:txBody>
          <a:bodyPr wrap="square" rtlCol="0">
            <a:spAutoFit/>
          </a:bodyPr>
          <a:lstStyle/>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2ED5F6"/>
                </a:solidFill>
                <a:effectLst/>
                <a:uLnTx/>
                <a:uFillTx/>
                <a:latin typeface="Arial"/>
                <a:ea typeface="+mn-ea"/>
                <a:cs typeface="Arial"/>
              </a:rPr>
              <a:t>Colossians 1:28-29</a:t>
            </a:r>
          </a:p>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3400" b="1" i="0" u="none" strike="noStrike" kern="1200" cap="none" spc="0" normalizeH="0" baseline="30000" noProof="0" dirty="0">
                <a:ln>
                  <a:noFill/>
                </a:ln>
                <a:solidFill>
                  <a:prstClr val="white"/>
                </a:solidFill>
                <a:effectLst/>
                <a:uLnTx/>
                <a:uFillTx/>
                <a:latin typeface="Corbel"/>
                <a:ea typeface="+mn-ea"/>
                <a:cs typeface="+mn-cs"/>
              </a:rPr>
              <a:t>28 </a:t>
            </a:r>
            <a:r>
              <a:rPr kumimoji="0" lang="en-US" sz="3400" b="0" i="0" u="none" strike="noStrike" kern="1200" cap="none" spc="0" normalizeH="0" baseline="0" noProof="0" dirty="0">
                <a:ln>
                  <a:noFill/>
                </a:ln>
                <a:solidFill>
                  <a:prstClr val="white"/>
                </a:solidFill>
                <a:effectLst/>
                <a:uLnTx/>
                <a:uFillTx/>
                <a:latin typeface="Corbel"/>
                <a:ea typeface="+mn-ea"/>
                <a:cs typeface="+mn-cs"/>
              </a:rPr>
              <a:t>He is the one we proclaim, admonishing and teaching everyone with all wisdom, so </a:t>
            </a:r>
            <a:r>
              <a:rPr kumimoji="0" lang="en-US" sz="3400" b="1" i="0" u="none" strike="noStrike" kern="1200" cap="none" spc="0" normalizeH="0" baseline="0" noProof="0" dirty="0">
                <a:ln>
                  <a:noFill/>
                </a:ln>
                <a:solidFill>
                  <a:srgbClr val="FFFF00"/>
                </a:solidFill>
                <a:effectLst/>
                <a:uLnTx/>
                <a:uFillTx/>
                <a:latin typeface="Corbel"/>
                <a:ea typeface="+mn-ea"/>
                <a:cs typeface="+mn-cs"/>
              </a:rPr>
              <a:t>that we may present everyone fully mature in Christ</a:t>
            </a:r>
            <a:r>
              <a:rPr kumimoji="0" lang="en-US" sz="3400" b="0" i="0" u="none" strike="noStrike" kern="1200" cap="none" spc="0" normalizeH="0" baseline="0" noProof="0" dirty="0">
                <a:ln>
                  <a:noFill/>
                </a:ln>
                <a:solidFill>
                  <a:prstClr val="white"/>
                </a:solidFill>
                <a:effectLst/>
                <a:uLnTx/>
                <a:uFillTx/>
                <a:latin typeface="Corbel"/>
                <a:ea typeface="+mn-ea"/>
                <a:cs typeface="+mn-cs"/>
              </a:rPr>
              <a:t>. </a:t>
            </a:r>
            <a:r>
              <a:rPr kumimoji="0" lang="en-US" sz="3400" b="1" i="0" u="none" strike="noStrike" kern="1200" cap="none" spc="0" normalizeH="0" baseline="30000" noProof="0" dirty="0">
                <a:ln>
                  <a:noFill/>
                </a:ln>
                <a:solidFill>
                  <a:prstClr val="white"/>
                </a:solidFill>
                <a:effectLst/>
                <a:uLnTx/>
                <a:uFillTx/>
                <a:latin typeface="Corbel"/>
                <a:ea typeface="+mn-ea"/>
                <a:cs typeface="+mn-cs"/>
              </a:rPr>
              <a:t>29 </a:t>
            </a:r>
            <a:r>
              <a:rPr kumimoji="0" lang="en-US" sz="3400" b="0" i="0" u="none" strike="noStrike" kern="1200" cap="none" spc="0" normalizeH="0" baseline="0" noProof="0" dirty="0">
                <a:ln>
                  <a:noFill/>
                </a:ln>
                <a:solidFill>
                  <a:prstClr val="white"/>
                </a:solidFill>
                <a:effectLst/>
                <a:uLnTx/>
                <a:uFillTx/>
                <a:latin typeface="Corbel"/>
                <a:ea typeface="+mn-ea"/>
                <a:cs typeface="+mn-cs"/>
              </a:rPr>
              <a:t>To this end I </a:t>
            </a:r>
            <a:r>
              <a:rPr kumimoji="0" lang="en-US" sz="3400" b="1" i="0" u="none" strike="noStrike" kern="1200" cap="none" spc="0" normalizeH="0" baseline="0" noProof="0" dirty="0">
                <a:ln>
                  <a:noFill/>
                </a:ln>
                <a:solidFill>
                  <a:srgbClr val="FFFF00"/>
                </a:solidFill>
                <a:effectLst/>
                <a:uLnTx/>
                <a:uFillTx/>
                <a:latin typeface="Corbel"/>
                <a:ea typeface="+mn-ea"/>
                <a:cs typeface="+mn-cs"/>
              </a:rPr>
              <a:t>strenuously</a:t>
            </a:r>
            <a:r>
              <a:rPr kumimoji="0" lang="en-US" sz="3400" b="0" i="0" u="none" strike="noStrike" kern="1200" cap="none" spc="0" normalizeH="0" baseline="0" noProof="0" dirty="0">
                <a:ln>
                  <a:noFill/>
                </a:ln>
                <a:solidFill>
                  <a:prstClr val="white"/>
                </a:solidFill>
                <a:effectLst/>
                <a:uLnTx/>
                <a:uFillTx/>
                <a:latin typeface="Corbel"/>
                <a:ea typeface="+mn-ea"/>
                <a:cs typeface="+mn-cs"/>
              </a:rPr>
              <a:t> contend with all the energy Christ so powerfully works in me.</a:t>
            </a:r>
            <a:endParaRPr kumimoji="0" lang="en-US" sz="3400" b="0" i="0" u="none" strike="noStrike" kern="1200" cap="none" spc="0" normalizeH="0" baseline="0" noProof="0" dirty="0">
              <a:ln>
                <a:noFill/>
              </a:ln>
              <a:solidFill>
                <a:prstClr val="white"/>
              </a:solidFill>
              <a:effectLst/>
              <a:uLnTx/>
              <a:uFillTx/>
              <a:latin typeface="Arial Narrow"/>
              <a:ea typeface="+mn-ea"/>
              <a:cs typeface="Arial Narrow"/>
            </a:endParaRPr>
          </a:p>
        </p:txBody>
      </p:sp>
    </p:spTree>
    <p:extLst>
      <p:ext uri="{BB962C8B-B14F-4D97-AF65-F5344CB8AC3E}">
        <p14:creationId xmlns:p14="http://schemas.microsoft.com/office/powerpoint/2010/main" val="3440099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992542" y="240804"/>
            <a:ext cx="10516286" cy="6386364"/>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2. The verb "disciple" in Matt 28 and Acts 14</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It’s so much mentoring or enrolling in a program as directing people to Christ.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The noun “disciple” in the NT—only Gospels and Acts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Phrase “[</a:t>
            </a:r>
            <a:r>
              <a:rPr kumimoji="0" lang="en-US" sz="2800" b="0" i="0" u="none" strike="noStrike" kern="1200" cap="none" spc="0" normalizeH="0" baseline="0" noProof="0" dirty="0" err="1">
                <a:ln>
                  <a:noFill/>
                </a:ln>
                <a:solidFill>
                  <a:prstClr val="white"/>
                </a:solidFill>
                <a:effectLst/>
                <a:uLnTx/>
                <a:uFillTx/>
                <a:latin typeface="Corbel"/>
                <a:ea typeface="+mn-ea"/>
                <a:cs typeface="+mn-cs"/>
              </a:rPr>
              <a:t>pn</a:t>
            </a:r>
            <a:r>
              <a:rPr kumimoji="0" lang="en-US" sz="2800" b="0" i="0" u="none" strike="noStrike" kern="1200" cap="none" spc="0" normalizeH="0" baseline="0" noProof="0" dirty="0">
                <a:ln>
                  <a:noFill/>
                </a:ln>
                <a:solidFill>
                  <a:prstClr val="white"/>
                </a:solidFill>
                <a:effectLst/>
                <a:uLnTx/>
                <a:uFillTx/>
                <a:latin typeface="Corbel"/>
                <a:ea typeface="+mn-ea"/>
                <a:cs typeface="+mn-cs"/>
              </a:rPr>
              <a:t>.] disciples” (Acts 9:25) — 1x in NT</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Believers—c.60x</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Brothers—c.27x</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We should strongly support discipleship—yet we have construed the word too narrowly.</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Heb 3:12 (one-another)</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4:12 (Word)</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5:12 (teachers)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6:12 (dead [and living] examples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12:12 (self)</a:t>
            </a:r>
            <a:endParaRPr kumimoji="0" lang="en-US" sz="2800" b="1" i="0" u="none" strike="noStrike" kern="1200" cap="none" spc="0" normalizeH="0" baseline="0" noProof="0" dirty="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369320022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65506" y="1148295"/>
            <a:ext cx="8068696" cy="144655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3. Titus 2:4</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Titus 2—discipling in what?</a:t>
            </a:r>
          </a:p>
        </p:txBody>
      </p:sp>
    </p:spTree>
    <p:extLst>
      <p:ext uri="{BB962C8B-B14F-4D97-AF65-F5344CB8AC3E}">
        <p14:creationId xmlns:p14="http://schemas.microsoft.com/office/powerpoint/2010/main" val="251497868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9000"/>
                    </a14:imgEffect>
                    <a14:imgEffect>
                      <a14:brightnessContrast bright="-13000" contrast="30000"/>
                    </a14:imgEffect>
                  </a14:imgLayer>
                </a14:imgProps>
              </a:ext>
            </a:extLst>
          </a:blip>
          <a:stretch>
            <a:fillRect/>
          </a:stretch>
        </p:blipFill>
        <p:spPr>
          <a:xfrm>
            <a:off x="3684693" y="2072640"/>
            <a:ext cx="8507307" cy="4785360"/>
          </a:xfrm>
          <a:prstGeom prst="rect">
            <a:avLst/>
          </a:prstGeom>
        </p:spPr>
      </p:pic>
      <p:sp>
        <p:nvSpPr>
          <p:cNvPr id="2" name="TextBox 1"/>
          <p:cNvSpPr txBox="1"/>
          <p:nvPr/>
        </p:nvSpPr>
        <p:spPr>
          <a:xfrm>
            <a:off x="614038" y="241738"/>
            <a:ext cx="8046486" cy="6209905"/>
          </a:xfrm>
          <a:prstGeom prst="rect">
            <a:avLst/>
          </a:prstGeom>
          <a:noFill/>
        </p:spPr>
        <p:txBody>
          <a:bodyPr wrap="square" rtlCol="0">
            <a:spAutoFit/>
          </a:bodyPr>
          <a:lstStyle/>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2ED5F6"/>
                </a:solidFill>
                <a:effectLst/>
                <a:uLnTx/>
                <a:uFillTx/>
                <a:latin typeface="Arial"/>
                <a:ea typeface="+mn-ea"/>
                <a:cs typeface="Arial"/>
              </a:rPr>
              <a:t>Titus 2</a:t>
            </a:r>
          </a:p>
          <a:p>
            <a:pPr marL="0" marR="0" lvl="0" indent="0" algn="l" defTabSz="1219170" rtl="0" eaLnBrk="1" fontAlgn="auto" latinLnBrk="0" hangingPunct="1">
              <a:lnSpc>
                <a:spcPct val="110000"/>
              </a:lnSpc>
              <a:spcBef>
                <a:spcPts val="0"/>
              </a:spcBef>
              <a:spcAft>
                <a:spcPts val="0"/>
              </a:spcAft>
              <a:buClrTx/>
              <a:buSzTx/>
              <a:buFontTx/>
              <a:buNone/>
              <a:tabLst/>
              <a:defRPr/>
            </a:pPr>
            <a:endParaRPr kumimoji="0" lang="en-US" sz="400" b="1" i="0" u="none" strike="noStrike" kern="1200" cap="none" spc="0" normalizeH="0" baseline="30000" noProof="0" dirty="0">
              <a:ln>
                <a:noFill/>
              </a:ln>
              <a:solidFill>
                <a:prstClr val="white"/>
              </a:solidFill>
              <a:effectLst/>
              <a:uLnTx/>
              <a:uFillTx/>
              <a:latin typeface="Corbel"/>
              <a:ea typeface="+mn-ea"/>
              <a:cs typeface="+mn-cs"/>
            </a:endParaRPr>
          </a:p>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2550" b="1" i="0" u="none" strike="noStrike" kern="1200" cap="none" spc="0" normalizeH="0" baseline="0" noProof="0" dirty="0">
                <a:ln>
                  <a:noFill/>
                </a:ln>
                <a:solidFill>
                  <a:prstClr val="white"/>
                </a:solidFill>
                <a:effectLst/>
                <a:uLnTx/>
                <a:uFillTx/>
                <a:latin typeface="Corbel"/>
                <a:ea typeface="+mn-ea"/>
                <a:cs typeface="+mn-cs"/>
              </a:rPr>
              <a:t>2</a:t>
            </a:r>
            <a:r>
              <a:rPr kumimoji="0" lang="en-US" sz="2550" b="1" i="0" u="none" strike="noStrike" kern="1200" cap="none" spc="0" normalizeH="0" baseline="30000" noProof="0" dirty="0">
                <a:ln>
                  <a:noFill/>
                </a:ln>
                <a:solidFill>
                  <a:prstClr val="white"/>
                </a:solidFill>
                <a:effectLst/>
                <a:uLnTx/>
                <a:uFillTx/>
                <a:latin typeface="Corbel"/>
                <a:ea typeface="+mn-ea"/>
                <a:cs typeface="+mn-cs"/>
              </a:rPr>
              <a:t>1</a:t>
            </a:r>
            <a:r>
              <a:rPr kumimoji="0" lang="en-US" sz="2550" b="1" i="0" u="none" strike="noStrike" kern="1200" cap="none" spc="0" normalizeH="0" baseline="0" noProof="0" dirty="0">
                <a:ln>
                  <a:noFill/>
                </a:ln>
                <a:solidFill>
                  <a:prstClr val="white"/>
                </a:solidFill>
                <a:effectLst/>
                <a:uLnTx/>
                <a:uFillTx/>
                <a:latin typeface="Corbel"/>
                <a:ea typeface="+mn-ea"/>
                <a:cs typeface="+mn-cs"/>
              </a:rPr>
              <a:t> You, however, must teach what is appropriate to </a:t>
            </a:r>
            <a:r>
              <a:rPr kumimoji="0" lang="en-US" sz="2550" b="1" i="0" u="none" strike="noStrike" kern="1200" cap="none" spc="0" normalizeH="0" baseline="0" noProof="0" dirty="0">
                <a:ln>
                  <a:noFill/>
                </a:ln>
                <a:solidFill>
                  <a:srgbClr val="FFFF00"/>
                </a:solidFill>
                <a:effectLst/>
                <a:uLnTx/>
                <a:uFillTx/>
                <a:latin typeface="Corbel"/>
                <a:ea typeface="+mn-ea"/>
                <a:cs typeface="+mn-cs"/>
              </a:rPr>
              <a:t>sound doctrine</a:t>
            </a:r>
            <a:r>
              <a:rPr kumimoji="0" lang="en-US" sz="2550" b="1" i="0" u="none" strike="noStrike" kern="1200" cap="none" spc="0" normalizeH="0" baseline="0" noProof="0" dirty="0">
                <a:ln>
                  <a:noFill/>
                </a:ln>
                <a:solidFill>
                  <a:prstClr val="white"/>
                </a:solidFill>
                <a:effectLst/>
                <a:uLnTx/>
                <a:uFillTx/>
                <a:latin typeface="Corbel"/>
                <a:ea typeface="+mn-ea"/>
                <a:cs typeface="+mn-cs"/>
              </a:rPr>
              <a:t>. </a:t>
            </a:r>
            <a:r>
              <a:rPr kumimoji="0" lang="en-US" sz="2550" b="1" i="0" u="none" strike="noStrike" kern="1200" cap="none" spc="0" normalizeH="0" baseline="30000" noProof="0" dirty="0">
                <a:ln>
                  <a:noFill/>
                </a:ln>
                <a:solidFill>
                  <a:prstClr val="white"/>
                </a:solidFill>
                <a:effectLst/>
                <a:uLnTx/>
                <a:uFillTx/>
                <a:latin typeface="Corbel"/>
                <a:ea typeface="+mn-ea"/>
                <a:cs typeface="+mn-cs"/>
              </a:rPr>
              <a:t>2 </a:t>
            </a:r>
            <a:r>
              <a:rPr kumimoji="0" lang="en-US" sz="2550" b="1" i="0" u="none" strike="noStrike" kern="1200" cap="none" spc="0" normalizeH="0" baseline="0" noProof="0" dirty="0">
                <a:ln>
                  <a:noFill/>
                </a:ln>
                <a:solidFill>
                  <a:prstClr val="white"/>
                </a:solidFill>
                <a:effectLst/>
                <a:uLnTx/>
                <a:uFillTx/>
                <a:latin typeface="Corbel"/>
                <a:ea typeface="+mn-ea"/>
                <a:cs typeface="+mn-cs"/>
              </a:rPr>
              <a:t>Teach the </a:t>
            </a:r>
            <a:r>
              <a:rPr kumimoji="0" lang="en-US" sz="2550" b="1" i="0" u="none" strike="noStrike" kern="1200" cap="none" spc="0" normalizeH="0" baseline="0" noProof="0" dirty="0">
                <a:ln>
                  <a:noFill/>
                </a:ln>
                <a:solidFill>
                  <a:srgbClr val="FFFF00"/>
                </a:solidFill>
                <a:effectLst/>
                <a:uLnTx/>
                <a:uFillTx/>
                <a:latin typeface="Corbel"/>
                <a:ea typeface="+mn-ea"/>
                <a:cs typeface="+mn-cs"/>
              </a:rPr>
              <a:t>older men </a:t>
            </a:r>
            <a:r>
              <a:rPr kumimoji="0" lang="en-US" sz="2550" b="1" i="0" u="none" strike="noStrike" kern="1200" cap="none" spc="0" normalizeH="0" baseline="0" noProof="0" dirty="0">
                <a:ln>
                  <a:noFill/>
                </a:ln>
                <a:solidFill>
                  <a:prstClr val="white"/>
                </a:solidFill>
                <a:effectLst/>
                <a:uLnTx/>
                <a:uFillTx/>
                <a:latin typeface="Corbel"/>
                <a:ea typeface="+mn-ea"/>
                <a:cs typeface="+mn-cs"/>
              </a:rPr>
              <a:t>to be temperate, worthy of respect, self-controlled, and sound in faith, in love and in endurance. </a:t>
            </a:r>
            <a:r>
              <a:rPr kumimoji="0" lang="en-US" sz="2550" b="1" i="0" u="none" strike="noStrike" kern="1200" cap="none" spc="0" normalizeH="0" baseline="30000" noProof="0" dirty="0">
                <a:ln>
                  <a:noFill/>
                </a:ln>
                <a:solidFill>
                  <a:prstClr val="white"/>
                </a:solidFill>
                <a:effectLst/>
                <a:uLnTx/>
                <a:uFillTx/>
                <a:latin typeface="Corbel"/>
                <a:ea typeface="+mn-ea"/>
                <a:cs typeface="+mn-cs"/>
              </a:rPr>
              <a:t>3</a:t>
            </a:r>
            <a:r>
              <a:rPr kumimoji="0" lang="en-US" sz="2550" b="1" i="0" u="none" strike="noStrike" kern="1200" cap="none" spc="0" normalizeH="0" baseline="0" noProof="0" dirty="0">
                <a:ln>
                  <a:noFill/>
                </a:ln>
                <a:solidFill>
                  <a:prstClr val="white"/>
                </a:solidFill>
                <a:effectLst/>
                <a:uLnTx/>
                <a:uFillTx/>
                <a:latin typeface="Corbel"/>
                <a:ea typeface="+mn-ea"/>
                <a:cs typeface="+mn-cs"/>
              </a:rPr>
              <a:t> Likewise, teach the </a:t>
            </a:r>
            <a:r>
              <a:rPr kumimoji="0" lang="en-US" sz="2550" b="1" i="0" u="none" strike="noStrike" kern="1200" cap="none" spc="0" normalizeH="0" baseline="0" noProof="0" dirty="0">
                <a:ln>
                  <a:noFill/>
                </a:ln>
                <a:solidFill>
                  <a:srgbClr val="FFFF00"/>
                </a:solidFill>
                <a:effectLst/>
                <a:uLnTx/>
                <a:uFillTx/>
                <a:latin typeface="Corbel"/>
                <a:ea typeface="+mn-ea"/>
                <a:cs typeface="+mn-cs"/>
              </a:rPr>
              <a:t>older women </a:t>
            </a:r>
            <a:r>
              <a:rPr kumimoji="0" lang="en-US" sz="2550" b="1" i="0" u="none" strike="noStrike" kern="1200" cap="none" spc="0" normalizeH="0" baseline="0" noProof="0" dirty="0">
                <a:ln>
                  <a:noFill/>
                </a:ln>
                <a:solidFill>
                  <a:prstClr val="white"/>
                </a:solidFill>
                <a:effectLst/>
                <a:uLnTx/>
                <a:uFillTx/>
                <a:latin typeface="Corbel"/>
                <a:ea typeface="+mn-ea"/>
                <a:cs typeface="+mn-cs"/>
              </a:rPr>
              <a:t>to be reverent in the way they live, not to be slanderers or addicted to much wine, but to teach what is good. </a:t>
            </a:r>
            <a:r>
              <a:rPr kumimoji="0" lang="en-US" sz="2550" b="1" i="0" u="none" strike="noStrike" kern="1200" cap="none" spc="0" normalizeH="0" baseline="30000" noProof="0" dirty="0">
                <a:ln>
                  <a:noFill/>
                </a:ln>
                <a:solidFill>
                  <a:prstClr val="white"/>
                </a:solidFill>
                <a:effectLst/>
                <a:uLnTx/>
                <a:uFillTx/>
                <a:latin typeface="Corbel"/>
                <a:ea typeface="+mn-ea"/>
                <a:cs typeface="+mn-cs"/>
              </a:rPr>
              <a:t>4</a:t>
            </a:r>
            <a:r>
              <a:rPr kumimoji="0" lang="en-US" sz="2550" b="1" i="0" u="none" strike="noStrike" kern="1200" cap="none" spc="0" normalizeH="0" baseline="0" noProof="0" dirty="0">
                <a:ln>
                  <a:noFill/>
                </a:ln>
                <a:solidFill>
                  <a:prstClr val="white"/>
                </a:solidFill>
                <a:effectLst/>
                <a:uLnTx/>
                <a:uFillTx/>
                <a:latin typeface="Corbel"/>
                <a:ea typeface="+mn-ea"/>
                <a:cs typeface="+mn-cs"/>
              </a:rPr>
              <a:t> Then they can urge the </a:t>
            </a:r>
            <a:r>
              <a:rPr kumimoji="0" lang="en-US" sz="2550" b="1" i="0" u="none" strike="noStrike" kern="1200" cap="none" spc="0" normalizeH="0" baseline="0" noProof="0" dirty="0">
                <a:ln>
                  <a:noFill/>
                </a:ln>
                <a:solidFill>
                  <a:srgbClr val="FFFF00"/>
                </a:solidFill>
                <a:effectLst/>
                <a:uLnTx/>
                <a:uFillTx/>
                <a:latin typeface="Corbel"/>
                <a:ea typeface="+mn-ea"/>
                <a:cs typeface="+mn-cs"/>
              </a:rPr>
              <a:t>younger women </a:t>
            </a:r>
            <a:r>
              <a:rPr kumimoji="0" lang="en-US" sz="2550" b="1" i="0" u="none" strike="noStrike" kern="1200" cap="none" spc="0" normalizeH="0" baseline="0" noProof="0" dirty="0">
                <a:ln>
                  <a:noFill/>
                </a:ln>
                <a:solidFill>
                  <a:prstClr val="white"/>
                </a:solidFill>
                <a:effectLst/>
                <a:uLnTx/>
                <a:uFillTx/>
                <a:latin typeface="Corbel"/>
                <a:ea typeface="+mn-ea"/>
                <a:cs typeface="+mn-cs"/>
              </a:rPr>
              <a:t>to love their husbands and children, </a:t>
            </a:r>
            <a:r>
              <a:rPr kumimoji="0" lang="en-US" sz="2550" b="1" i="0" u="none" strike="noStrike" kern="1200" cap="none" spc="0" normalizeH="0" baseline="30000" noProof="0" dirty="0">
                <a:ln>
                  <a:noFill/>
                </a:ln>
                <a:solidFill>
                  <a:prstClr val="white"/>
                </a:solidFill>
                <a:effectLst/>
                <a:uLnTx/>
                <a:uFillTx/>
                <a:latin typeface="Corbel"/>
                <a:ea typeface="+mn-ea"/>
                <a:cs typeface="+mn-cs"/>
              </a:rPr>
              <a:t>5</a:t>
            </a:r>
            <a:r>
              <a:rPr kumimoji="0" lang="en-US" sz="2550" b="1" i="0" u="none" strike="noStrike" kern="1200" cap="none" spc="0" normalizeH="0" baseline="0" noProof="0" dirty="0">
                <a:ln>
                  <a:noFill/>
                </a:ln>
                <a:solidFill>
                  <a:prstClr val="white"/>
                </a:solidFill>
                <a:effectLst/>
                <a:uLnTx/>
                <a:uFillTx/>
                <a:latin typeface="Corbel"/>
                <a:ea typeface="+mn-ea"/>
                <a:cs typeface="+mn-cs"/>
              </a:rPr>
              <a:t> to be self-controlled and pure, to be busy at home, to be kind, and to be subject to their husbands, so that no one will malign the word of God. </a:t>
            </a:r>
            <a:r>
              <a:rPr kumimoji="0" lang="en-US" sz="2550" b="1" i="0" u="none" strike="noStrike" kern="1200" cap="none" spc="0" normalizeH="0" baseline="30000" noProof="0" dirty="0">
                <a:ln>
                  <a:noFill/>
                </a:ln>
                <a:solidFill>
                  <a:prstClr val="white"/>
                </a:solidFill>
                <a:effectLst/>
                <a:uLnTx/>
                <a:uFillTx/>
                <a:latin typeface="Corbel"/>
                <a:ea typeface="+mn-ea"/>
                <a:cs typeface="+mn-cs"/>
              </a:rPr>
              <a:t>6</a:t>
            </a:r>
            <a:r>
              <a:rPr kumimoji="0" lang="en-US" sz="2550" b="1" i="0" u="none" strike="noStrike" kern="1200" cap="none" spc="0" normalizeH="0" baseline="0" noProof="0" dirty="0">
                <a:ln>
                  <a:noFill/>
                </a:ln>
                <a:solidFill>
                  <a:prstClr val="white"/>
                </a:solidFill>
                <a:effectLst/>
                <a:uLnTx/>
                <a:uFillTx/>
                <a:latin typeface="Corbel"/>
                <a:ea typeface="+mn-ea"/>
                <a:cs typeface="+mn-cs"/>
              </a:rPr>
              <a:t> Similarly, encourage the </a:t>
            </a:r>
            <a:r>
              <a:rPr kumimoji="0" lang="en-US" sz="2550" b="1" i="0" u="none" strike="noStrike" kern="1200" cap="none" spc="0" normalizeH="0" baseline="0" noProof="0" dirty="0">
                <a:ln>
                  <a:noFill/>
                </a:ln>
                <a:solidFill>
                  <a:srgbClr val="FFFF00"/>
                </a:solidFill>
                <a:effectLst/>
                <a:uLnTx/>
                <a:uFillTx/>
                <a:latin typeface="Corbel"/>
                <a:ea typeface="+mn-ea"/>
                <a:cs typeface="+mn-cs"/>
              </a:rPr>
              <a:t>young men </a:t>
            </a:r>
            <a:r>
              <a:rPr kumimoji="0" lang="en-US" sz="2550" b="1" i="0" u="none" strike="noStrike" kern="1200" cap="none" spc="0" normalizeH="0" baseline="0" noProof="0" dirty="0">
                <a:ln>
                  <a:noFill/>
                </a:ln>
                <a:solidFill>
                  <a:prstClr val="white"/>
                </a:solidFill>
                <a:effectLst/>
                <a:uLnTx/>
                <a:uFillTx/>
                <a:latin typeface="Corbel"/>
                <a:ea typeface="+mn-ea"/>
                <a:cs typeface="+mn-cs"/>
              </a:rPr>
              <a:t>to be self-controlled….</a:t>
            </a:r>
          </a:p>
        </p:txBody>
      </p:sp>
    </p:spTree>
    <p:extLst>
      <p:ext uri="{BB962C8B-B14F-4D97-AF65-F5344CB8AC3E}">
        <p14:creationId xmlns:p14="http://schemas.microsoft.com/office/powerpoint/2010/main" val="4063254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p:nvPr/>
        </p:nvSpPr>
        <p:spPr>
          <a:xfrm>
            <a:off x="1465506" y="1148295"/>
            <a:ext cx="8068696" cy="446276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3. Titus 2:4</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Titus 2—discipling in what? Living a Christian life.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Groups: How is the congregation divided up?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Rebuke </a:t>
            </a:r>
            <a:r>
              <a:rPr kumimoji="0" lang="en-US" sz="2800" b="0" i="1" u="none" strike="noStrike" kern="1200" cap="none" spc="0" normalizeH="0" baseline="0" noProof="0" dirty="0">
                <a:ln>
                  <a:noFill/>
                </a:ln>
                <a:solidFill>
                  <a:prstClr val="white"/>
                </a:solidFill>
                <a:effectLst/>
                <a:uLnTx/>
                <a:uFillTx/>
                <a:latin typeface="Corbel"/>
                <a:ea typeface="+mn-ea"/>
                <a:cs typeface="+mn-cs"/>
              </a:rPr>
              <a:t>whom</a:t>
            </a:r>
            <a:r>
              <a:rPr kumimoji="0" lang="en-US" sz="2800" b="0" i="0" u="none" strike="noStrike" kern="1200" cap="none" spc="0" normalizeH="0" baseline="0" noProof="0" dirty="0">
                <a:ln>
                  <a:noFill/>
                </a:ln>
                <a:solidFill>
                  <a:prstClr val="white"/>
                </a:solidFill>
                <a:effectLst/>
                <a:uLnTx/>
                <a:uFillTx/>
                <a:latin typeface="Corbel"/>
                <a:ea typeface="+mn-ea"/>
                <a:cs typeface="+mn-cs"/>
              </a:rPr>
              <a:t> with all authority? Not people who missed a QT, but heretical teachers and egotistical maniacs!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Grow personally, but also help others!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Continued productivity even into old age (Psalm 92:14).</a:t>
            </a:r>
          </a:p>
        </p:txBody>
      </p:sp>
    </p:spTree>
    <p:extLst>
      <p:ext uri="{BB962C8B-B14F-4D97-AF65-F5344CB8AC3E}">
        <p14:creationId xmlns:p14="http://schemas.microsoft.com/office/powerpoint/2010/main" val="292824654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2279893" y="2219857"/>
            <a:ext cx="8068696" cy="3170099"/>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4. New covenant discipleship</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Internalize principles (Heb 8; </a:t>
            </a:r>
            <a:r>
              <a:rPr kumimoji="0" lang="en-US" sz="2800" b="0" i="0" u="none" strike="noStrike" kern="1200" cap="none" spc="0" normalizeH="0" baseline="0" noProof="0" dirty="0" err="1">
                <a:ln>
                  <a:noFill/>
                </a:ln>
                <a:solidFill>
                  <a:prstClr val="white"/>
                </a:solidFill>
                <a:effectLst/>
                <a:uLnTx/>
                <a:uFillTx/>
                <a:latin typeface="Corbel"/>
                <a:ea typeface="+mn-ea"/>
                <a:cs typeface="+mn-cs"/>
              </a:rPr>
              <a:t>Jer</a:t>
            </a:r>
            <a:r>
              <a:rPr kumimoji="0" lang="en-US" sz="2800" b="0" i="0" u="none" strike="noStrike" kern="1200" cap="none" spc="0" normalizeH="0" baseline="0" noProof="0" dirty="0">
                <a:ln>
                  <a:noFill/>
                </a:ln>
                <a:solidFill>
                  <a:prstClr val="white"/>
                </a:solidFill>
                <a:effectLst/>
                <a:uLnTx/>
                <a:uFillTx/>
                <a:latin typeface="Corbel"/>
                <a:ea typeface="+mn-ea"/>
                <a:cs typeface="+mn-cs"/>
              </a:rPr>
              <a:t> 31)</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 Cor 11:1?</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err="1">
                <a:ln>
                  <a:noFill/>
                </a:ln>
                <a:solidFill>
                  <a:srgbClr val="FFFF00"/>
                </a:solidFill>
                <a:effectLst/>
                <a:uLnTx/>
                <a:uFillTx/>
                <a:latin typeface="Corbel"/>
                <a:ea typeface="+mn-ea"/>
                <a:cs typeface="+mn-cs"/>
              </a:rPr>
              <a:t>Cruciformity</a:t>
            </a:r>
            <a:r>
              <a:rPr kumimoji="0" lang="en-US" sz="2800" b="0" i="0" u="none" strike="noStrike" kern="1200" cap="none" spc="0" normalizeH="0" baseline="0" noProof="0" dirty="0">
                <a:ln>
                  <a:noFill/>
                </a:ln>
                <a:solidFill>
                  <a:prstClr val="white"/>
                </a:solidFill>
                <a:effectLst/>
                <a:uLnTx/>
                <a:uFillTx/>
                <a:latin typeface="Corbel"/>
                <a:ea typeface="+mn-ea"/>
                <a:cs typeface="+mn-cs"/>
              </a:rPr>
              <a:t> (Rom 6:6; Gal 2:20; 5:24; 6:14; Col 2:20; 3:1)</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This is refreshing!</a:t>
            </a:r>
          </a:p>
        </p:txBody>
      </p:sp>
    </p:spTree>
    <p:extLst>
      <p:ext uri="{BB962C8B-B14F-4D97-AF65-F5344CB8AC3E}">
        <p14:creationId xmlns:p14="http://schemas.microsoft.com/office/powerpoint/2010/main" val="94738341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ChangeArrowheads="1"/>
          </p:cNvSpPr>
          <p:nvPr/>
        </p:nvSpPr>
        <p:spPr bwMode="auto">
          <a:xfrm>
            <a:off x="1525588" y="3318272"/>
            <a:ext cx="9144000" cy="523220"/>
          </a:xfrm>
          <a:prstGeom prst="rect">
            <a:avLst/>
          </a:prstGeom>
          <a:noFill/>
          <a:ln w="9525">
            <a:noFill/>
            <a:miter lim="800000"/>
            <a:headEnd/>
            <a:tailEnd/>
          </a:ln>
        </p:spPr>
        <p:txBody>
          <a:bodyPr>
            <a:spAutoFit/>
          </a:bodyPr>
          <a:lstStyle/>
          <a:p>
            <a:pPr marL="0" marR="0" lvl="0" indent="0" algn="l" defTabSz="914378" rtl="0" eaLnBrk="0" fontAlgn="base" latinLnBrk="0" hangingPunct="0">
              <a:lnSpc>
                <a:spcPct val="100000"/>
              </a:lnSpc>
              <a:spcBef>
                <a:spcPct val="0"/>
              </a:spcBef>
              <a:spcAft>
                <a:spcPct val="0"/>
              </a:spcAft>
              <a:buClrTx/>
              <a:buSzTx/>
              <a:buFontTx/>
              <a:buNone/>
              <a:tabLst/>
              <a:defRPr/>
            </a:pPr>
            <a:endParaRPr kumimoji="0" lang="en-US" sz="2800" b="0" i="1"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287747" name="AutoShape 3" descr="@raster?filename=frontispiece"/>
          <p:cNvSpPr>
            <a:spLocks noChangeAspect="1" noChangeArrowheads="1"/>
          </p:cNvSpPr>
          <p:nvPr/>
        </p:nvSpPr>
        <p:spPr bwMode="auto">
          <a:xfrm>
            <a:off x="5948363" y="3318274"/>
            <a:ext cx="296862" cy="222647"/>
          </a:xfrm>
          <a:prstGeom prst="rect">
            <a:avLst/>
          </a:prstGeom>
          <a:noFill/>
          <a:ln w="9525">
            <a:noFill/>
            <a:miter lim="800000"/>
            <a:headEnd/>
            <a:tailEnd/>
          </a:ln>
        </p:spPr>
        <p:txBody>
          <a:bodyPr/>
          <a:lstStyle/>
          <a:p>
            <a:pPr marL="0" marR="0" lvl="0" indent="0" algn="l" defTabSz="914378" rtl="0" eaLnBrk="0" fontAlgn="base" latinLnBrk="0" hangingPunct="0">
              <a:lnSpc>
                <a:spcPct val="100000"/>
              </a:lnSpc>
              <a:spcBef>
                <a:spcPct val="0"/>
              </a:spcBef>
              <a:spcAft>
                <a:spcPct val="0"/>
              </a:spcAft>
              <a:buClrTx/>
              <a:buSzTx/>
              <a:buFontTx/>
              <a:buNone/>
              <a:tabLst/>
              <a:defRPr/>
            </a:pPr>
            <a:endParaRPr kumimoji="0" lang="en-US" sz="2800" b="0" i="1"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287748" name="Rectangle 4"/>
          <p:cNvSpPr>
            <a:spLocks noChangeArrowheads="1"/>
          </p:cNvSpPr>
          <p:nvPr/>
        </p:nvSpPr>
        <p:spPr bwMode="auto">
          <a:xfrm>
            <a:off x="1525588" y="3318272"/>
            <a:ext cx="9144000" cy="523220"/>
          </a:xfrm>
          <a:prstGeom prst="rect">
            <a:avLst/>
          </a:prstGeom>
          <a:noFill/>
          <a:ln w="9525">
            <a:noFill/>
            <a:miter lim="800000"/>
            <a:headEnd/>
            <a:tailEnd/>
          </a:ln>
        </p:spPr>
        <p:txBody>
          <a:bodyPr>
            <a:spAutoFit/>
          </a:bodyPr>
          <a:lstStyle/>
          <a:p>
            <a:pPr marL="0" marR="0" lvl="0" indent="0" algn="l" defTabSz="914378" rtl="0" eaLnBrk="0" fontAlgn="base" latinLnBrk="0" hangingPunct="0">
              <a:lnSpc>
                <a:spcPct val="100000"/>
              </a:lnSpc>
              <a:spcBef>
                <a:spcPct val="0"/>
              </a:spcBef>
              <a:spcAft>
                <a:spcPct val="0"/>
              </a:spcAft>
              <a:buClrTx/>
              <a:buSzTx/>
              <a:buFontTx/>
              <a:buNone/>
              <a:tabLst/>
              <a:defRPr/>
            </a:pPr>
            <a:endParaRPr kumimoji="0" lang="en-US" sz="2800" b="0" i="1"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287749" name="AutoShape 5" descr="@raster?filename=frontispiece"/>
          <p:cNvSpPr>
            <a:spLocks noChangeAspect="1" noChangeArrowheads="1"/>
          </p:cNvSpPr>
          <p:nvPr/>
        </p:nvSpPr>
        <p:spPr bwMode="auto">
          <a:xfrm>
            <a:off x="5948363" y="3318274"/>
            <a:ext cx="296862" cy="222647"/>
          </a:xfrm>
          <a:prstGeom prst="rect">
            <a:avLst/>
          </a:prstGeom>
          <a:noFill/>
          <a:ln w="9525">
            <a:noFill/>
            <a:miter lim="800000"/>
            <a:headEnd/>
            <a:tailEnd/>
          </a:ln>
        </p:spPr>
        <p:txBody>
          <a:bodyPr/>
          <a:lstStyle/>
          <a:p>
            <a:pPr marL="0" marR="0" lvl="0" indent="0" algn="l" defTabSz="914378" rtl="0" eaLnBrk="0" fontAlgn="base" latinLnBrk="0" hangingPunct="0">
              <a:lnSpc>
                <a:spcPct val="100000"/>
              </a:lnSpc>
              <a:spcBef>
                <a:spcPct val="0"/>
              </a:spcBef>
              <a:spcAft>
                <a:spcPct val="0"/>
              </a:spcAft>
              <a:buClrTx/>
              <a:buSzTx/>
              <a:buFontTx/>
              <a:buNone/>
              <a:tabLst/>
              <a:defRPr/>
            </a:pPr>
            <a:endParaRPr kumimoji="0" lang="en-US" sz="2800" b="0" i="1"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6" name="Rectangle 7">
            <a:extLst>
              <a:ext uri="{FF2B5EF4-FFF2-40B4-BE49-F238E27FC236}">
                <a16:creationId xmlns:a16="http://schemas.microsoft.com/office/drawing/2014/main" id="{A9A34E1A-FD3D-6591-F8D1-E07EB6A4710A}"/>
              </a:ext>
            </a:extLst>
          </p:cNvPr>
          <p:cNvSpPr>
            <a:spLocks noChangeArrowheads="1"/>
          </p:cNvSpPr>
          <p:nvPr/>
        </p:nvSpPr>
        <p:spPr bwMode="auto">
          <a:xfrm>
            <a:off x="336332" y="612844"/>
            <a:ext cx="1150882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“The Christian spiritual journey requires us to overcome the temptation to follow other people rather than Jesus himself. If we are blessed, we will have experiences of seeing him in spiritual friends or other Christians who share our journey.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In these circumstances it is sometimes tempting to think that following them is following Jesus. But it is not. Spiritual friends help us most when they make clear that their job is to point the way, not to lead the way. And the Way to which they should point is Jesus.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An equally important temptation for those seeking to offer spiritual friendship is to assume that one's own route is best for others. How easy it is to think that everyone should meet God in the way and places that I do. How easily I imagine that everyone should follow the same path of prayer, devotion or service as I have followed.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The task of spiritual friends is to help us discern the presence, will and leading of the Spirit of God. Spiritual friends provide a serious disservice when they authoritatively dictate the specific path we should follow. In so doing they seek to give us a map of their own creation. At best, this will distract us from a focus on Jesus and his Spirit. At worst, it leads us to focus on a map rather than God himself—and that is the sin of idolatry.” </a:t>
            </a:r>
            <a:r>
              <a:rPr kumimoji="0" lang="en-US" altLang="en-US" sz="2100" b="0" i="1" u="none" strike="noStrike" kern="1200" cap="none" spc="0" normalizeH="0" baseline="0" noProof="0" dirty="0">
                <a:ln>
                  <a:noFill/>
                </a:ln>
                <a:solidFill>
                  <a:srgbClr val="FFFFFF"/>
                </a:solidFill>
                <a:effectLst/>
                <a:uLnTx/>
                <a:uFillTx/>
                <a:latin typeface="Times New Roman" panose="02020603050405020304" pitchFamily="18" charset="0"/>
                <a:ea typeface="+mn-ea"/>
                <a:cs typeface="Times New Roman" panose="02020603050405020304" pitchFamily="18" charset="0"/>
              </a:rPr>
              <a:t>– David Benner</a:t>
            </a:r>
          </a:p>
        </p:txBody>
      </p:sp>
      <p:pic>
        <p:nvPicPr>
          <p:cNvPr id="1032" name="Picture 8" descr="page36image62882176">
            <a:extLst>
              <a:ext uri="{FF2B5EF4-FFF2-40B4-BE49-F238E27FC236}">
                <a16:creationId xmlns:a16="http://schemas.microsoft.com/office/drawing/2014/main" id="{B134448B-2C5C-6F06-B309-69D2BA47FB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7895" y="1178754"/>
            <a:ext cx="3263900" cy="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80238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65506" y="1148295"/>
            <a:ext cx="8666466" cy="446276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5. NT focus</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Giving, evangelism, having quiet times, showing up?</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Relationships, grace, Christ, unity, reconciliation…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(Do we really think the early church had accountability for evangelism?)</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Character</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Not personality!</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Rom 8:29; 12:1-2</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This is a lifelong endeavor!</a:t>
            </a:r>
            <a:endParaRPr kumimoji="0" lang="en-US" sz="2400" b="0" i="0" u="none" strike="noStrike" kern="1200" cap="none" spc="0" normalizeH="0" baseline="0" noProof="0" dirty="0">
              <a:ln>
                <a:noFill/>
              </a:ln>
              <a:solidFill>
                <a:prstClr val="white"/>
              </a:solidFill>
              <a:effectLst/>
              <a:uLnTx/>
              <a:uFillTx/>
              <a:latin typeface="Corbel"/>
              <a:ea typeface="+mn-ea"/>
              <a:cs typeface="+mn-cs"/>
            </a:endParaRPr>
          </a:p>
        </p:txBody>
      </p:sp>
    </p:spTree>
    <p:extLst>
      <p:ext uri="{BB962C8B-B14F-4D97-AF65-F5344CB8AC3E}">
        <p14:creationId xmlns:p14="http://schemas.microsoft.com/office/powerpoint/2010/main" val="61478173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018843" y="635927"/>
            <a:ext cx="10154313" cy="597856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6. Some concerns</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2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srgbClr val="FFFF00"/>
                </a:solidFill>
                <a:effectLst/>
                <a:uLnTx/>
                <a:uFillTx/>
                <a:latin typeface="Corbel"/>
                <a:ea typeface="+mn-ea"/>
                <a:cs typeface="+mn-cs"/>
              </a:rPr>
              <a:t>The “discipling pyramid”</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Unhealthy distance between top and bottom—and not good for man at the top (or his family)</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No trace of this in the NT.</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Don't rely on </a:t>
            </a:r>
            <a:r>
              <a:rPr kumimoji="0" lang="en-US" sz="2550" b="0" i="0" u="none" strike="noStrike" kern="1200" cap="none" spc="0" normalizeH="0" baseline="0" noProof="0" dirty="0" err="1">
                <a:ln>
                  <a:noFill/>
                </a:ln>
                <a:solidFill>
                  <a:prstClr val="white"/>
                </a:solidFill>
                <a:effectLst/>
                <a:uLnTx/>
                <a:uFillTx/>
                <a:latin typeface="Corbel"/>
                <a:ea typeface="+mn-ea"/>
                <a:cs typeface="+mn-cs"/>
              </a:rPr>
              <a:t>Exod</a:t>
            </a:r>
            <a:r>
              <a:rPr kumimoji="0" lang="en-US" sz="2550" b="0" i="0" u="none" strike="noStrike" kern="1200" cap="none" spc="0" normalizeH="0" baseline="0" noProof="0" dirty="0">
                <a:ln>
                  <a:noFill/>
                </a:ln>
                <a:solidFill>
                  <a:prstClr val="white"/>
                </a:solidFill>
                <a:effectLst/>
                <a:uLnTx/>
                <a:uFillTx/>
                <a:latin typeface="Corbel"/>
                <a:ea typeface="+mn-ea"/>
                <a:cs typeface="+mn-cs"/>
              </a:rPr>
              <a:t> 18!</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No inkling of a discipling system in the writings of the early church!</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srgbClr val="FFFF00"/>
                </a:solidFill>
                <a:effectLst/>
                <a:uLnTx/>
                <a:uFillTx/>
                <a:latin typeface="Corbel"/>
                <a:ea typeface="+mn-ea"/>
                <a:cs typeface="+mn-cs"/>
              </a:rPr>
              <a:t>1 / 1 discipling </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Join a group, find a prayer partner, meet in triads, etc. </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Jesus didn’t put his disciples in 1 / 1 relationships (ordered).</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Many Christians have too much baggage to disciple another person.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Multiple models of leadership and flexible reliance on the Spirit.</a:t>
            </a:r>
          </a:p>
          <a:p>
            <a:pPr marL="4572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Discipling is about lifestyle, character, being salt and light, becoming like Christ! </a:t>
            </a:r>
          </a:p>
        </p:txBody>
      </p:sp>
    </p:spTree>
    <p:extLst>
      <p:ext uri="{BB962C8B-B14F-4D97-AF65-F5344CB8AC3E}">
        <p14:creationId xmlns:p14="http://schemas.microsoft.com/office/powerpoint/2010/main" val="84431485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18896" y="1529306"/>
            <a:ext cx="9186042" cy="2054409"/>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7. Gods gifts distributed throughout the body</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2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Wisdom, leadership, speaking…</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Limited to leaders—or (specifically) to staff?</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Paul views the church in a more organic way (Rom 12; 1 Cor 12). </a:t>
            </a:r>
          </a:p>
        </p:txBody>
      </p:sp>
    </p:spTree>
    <p:extLst>
      <p:ext uri="{BB962C8B-B14F-4D97-AF65-F5344CB8AC3E}">
        <p14:creationId xmlns:p14="http://schemas.microsoft.com/office/powerpoint/2010/main" val="302304824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named.png"/>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419161" y="4585869"/>
            <a:ext cx="7353681" cy="1708280"/>
          </a:xfrm>
          <a:prstGeom prst="rect">
            <a:avLst/>
          </a:prstGeom>
        </p:spPr>
      </p:pic>
      <p:sp>
        <p:nvSpPr>
          <p:cNvPr id="3" name="TextBox 2"/>
          <p:cNvSpPr txBox="1"/>
          <p:nvPr/>
        </p:nvSpPr>
        <p:spPr>
          <a:xfrm>
            <a:off x="415564" y="673038"/>
            <a:ext cx="11360872" cy="2519472"/>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5333" b="0" i="0" u="none" strike="noStrike" kern="1200" cap="none" spc="0" normalizeH="0" baseline="0" noProof="0" dirty="0">
                <a:ln>
                  <a:noFill/>
                </a:ln>
                <a:solidFill>
                  <a:prstClr val="white"/>
                </a:solidFill>
                <a:effectLst/>
                <a:uLnTx/>
                <a:uFillTx/>
                <a:latin typeface="Arial"/>
                <a:ea typeface="+mn-ea"/>
                <a:cs typeface="Arial"/>
              </a:rPr>
              <a:t>Discipleship Through All Life Stages</a:t>
            </a:r>
          </a:p>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667" b="0" i="0" u="none" strike="noStrike" kern="1200" cap="none" spc="0" normalizeH="0" baseline="0" noProof="0" dirty="0">
              <a:ln>
                <a:noFill/>
              </a:ln>
              <a:solidFill>
                <a:srgbClr val="EC4126"/>
              </a:solidFill>
              <a:effectLst/>
              <a:uLnTx/>
              <a:uFillTx/>
              <a:latin typeface="Arial Narrow"/>
              <a:ea typeface="+mn-ea"/>
              <a:cs typeface="Arial Narrow"/>
            </a:endParaRPr>
          </a:p>
          <a:p>
            <a:pPr marL="0" marR="0" lvl="0" indent="0" algn="ctr" defTabSz="1219170" rtl="0" eaLnBrk="1" fontAlgn="auto" latinLnBrk="0" hangingPunct="1">
              <a:lnSpc>
                <a:spcPct val="12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FD865A"/>
                </a:solidFill>
                <a:effectLst/>
                <a:uLnTx/>
                <a:uFillTx/>
                <a:latin typeface="Arial Narrow"/>
                <a:ea typeface="+mn-ea"/>
                <a:cs typeface="Arial Narrow"/>
              </a:rPr>
              <a:t>Douglas Jacoby</a:t>
            </a:r>
          </a:p>
          <a:p>
            <a:pPr marL="0" marR="0" lvl="0" indent="0" algn="ctr" defTabSz="1219170" rtl="0" eaLnBrk="1" fontAlgn="auto" latinLnBrk="0" hangingPunct="1">
              <a:lnSpc>
                <a:spcPct val="120000"/>
              </a:lnSpc>
              <a:spcBef>
                <a:spcPts val="0"/>
              </a:spcBef>
              <a:spcAft>
                <a:spcPts val="0"/>
              </a:spcAft>
              <a:buClrTx/>
              <a:buSzTx/>
              <a:buFontTx/>
              <a:buNone/>
              <a:tabLst/>
              <a:defRPr/>
            </a:pPr>
            <a:r>
              <a:rPr lang="en-US" sz="3400" dirty="0">
                <a:solidFill>
                  <a:srgbClr val="FD865A"/>
                </a:solidFill>
                <a:latin typeface="Arial Narrow"/>
                <a:cs typeface="Arial Narrow"/>
              </a:rPr>
              <a:t>Notes without pictures</a:t>
            </a:r>
            <a:endParaRPr kumimoji="0" lang="en-US" sz="3400" b="0" i="0" u="none" strike="noStrike" kern="1200" cap="none" spc="0" normalizeH="0" baseline="0" noProof="0" dirty="0">
              <a:ln>
                <a:noFill/>
              </a:ln>
              <a:solidFill>
                <a:srgbClr val="FD865A"/>
              </a:solidFill>
              <a:effectLst/>
              <a:uLnTx/>
              <a:uFillTx/>
              <a:latin typeface="Arial Narrow"/>
              <a:ea typeface="+mn-ea"/>
              <a:cs typeface="Arial Narrow"/>
            </a:endParaRPr>
          </a:p>
        </p:txBody>
      </p:sp>
    </p:spTree>
    <p:extLst>
      <p:ext uri="{BB962C8B-B14F-4D97-AF65-F5344CB8AC3E}">
        <p14:creationId xmlns:p14="http://schemas.microsoft.com/office/powerpoint/2010/main" val="23120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18896" y="1529306"/>
            <a:ext cx="9186042" cy="4408899"/>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8. Control issues </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2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What is appropriate / inappropriate?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Treat teens like children? University students like high schoolers? Young professionals like college students? Parents persons like young adults?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Tennessee deputy sheriff: “Arrest or baptism?” (2019)</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Three talks on </a:t>
            </a:r>
            <a:r>
              <a:rPr kumimoji="0" lang="en-US" sz="2550" b="0" i="1" u="none" strike="noStrike" kern="1200" cap="none" spc="0" normalizeH="0" baseline="0" noProof="0" dirty="0">
                <a:ln>
                  <a:noFill/>
                </a:ln>
                <a:solidFill>
                  <a:prstClr val="white"/>
                </a:solidFill>
                <a:effectLst/>
                <a:uLnTx/>
                <a:uFillTx/>
                <a:latin typeface="Corbel"/>
                <a:ea typeface="+mn-ea"/>
                <a:cs typeface="+mn-cs"/>
              </a:rPr>
              <a:t>Control</a:t>
            </a:r>
            <a:r>
              <a:rPr kumimoji="0" lang="en-US" sz="2550" b="0" i="0" u="none" strike="noStrike" kern="1200" cap="none" spc="0" normalizeH="0" baseline="0" noProof="0" dirty="0">
                <a:ln>
                  <a:noFill/>
                </a:ln>
                <a:solidFill>
                  <a:prstClr val="white"/>
                </a:solidFill>
                <a:effectLst/>
                <a:uLnTx/>
                <a:uFillTx/>
                <a:latin typeface="Corbel"/>
                <a:ea typeface="+mn-ea"/>
                <a:cs typeface="+mn-cs"/>
              </a:rPr>
              <a:t> at my website.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Are we willing to let others do our thinking for us?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Are we leading like the Gentiles (exercising authority over others)?</a:t>
            </a:r>
          </a:p>
        </p:txBody>
      </p:sp>
    </p:spTree>
    <p:extLst>
      <p:ext uri="{BB962C8B-B14F-4D97-AF65-F5344CB8AC3E}">
        <p14:creationId xmlns:p14="http://schemas.microsoft.com/office/powerpoint/2010/main" val="252670669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18896" y="1529306"/>
            <a:ext cx="9186042" cy="2446824"/>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9. We all need help!</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2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Many people adrift spiritually!</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all need mentors, safe people, those we respect.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Proverbs tell us we need </a:t>
            </a:r>
            <a:r>
              <a:rPr kumimoji="0" lang="en-US" sz="2550" b="0" i="1" u="none" strike="noStrike" kern="1200" cap="none" spc="0" normalizeH="0" baseline="0" noProof="0" dirty="0">
                <a:ln>
                  <a:noFill/>
                </a:ln>
                <a:solidFill>
                  <a:prstClr val="white"/>
                </a:solidFill>
                <a:effectLst/>
                <a:uLnTx/>
                <a:uFillTx/>
                <a:latin typeface="Corbel"/>
                <a:ea typeface="+mn-ea"/>
                <a:cs typeface="+mn-cs"/>
              </a:rPr>
              <a:t>many</a:t>
            </a:r>
            <a:r>
              <a:rPr kumimoji="0" lang="en-US" sz="2550" b="0" i="0" u="none" strike="noStrike" kern="1200" cap="none" spc="0" normalizeH="0" baseline="0" noProof="0" dirty="0">
                <a:ln>
                  <a:noFill/>
                </a:ln>
                <a:solidFill>
                  <a:prstClr val="white"/>
                </a:solidFill>
                <a:effectLst/>
                <a:uLnTx/>
                <a:uFillTx/>
                <a:latin typeface="Corbel"/>
                <a:ea typeface="+mn-ea"/>
                <a:cs typeface="+mn-cs"/>
              </a:rPr>
              <a:t> counselors, not just one!</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need help in all life stages.</a:t>
            </a:r>
          </a:p>
        </p:txBody>
      </p:sp>
    </p:spTree>
    <p:extLst>
      <p:ext uri="{BB962C8B-B14F-4D97-AF65-F5344CB8AC3E}">
        <p14:creationId xmlns:p14="http://schemas.microsoft.com/office/powerpoint/2010/main" val="428953859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9000"/>
                    </a14:imgEffect>
                    <a14:imgEffect>
                      <a14:brightnessContrast bright="-13000" contrast="30000"/>
                    </a14:imgEffect>
                  </a14:imgLayer>
                </a14:imgProps>
              </a:ext>
            </a:extLst>
          </a:blip>
          <a:stretch>
            <a:fillRect/>
          </a:stretch>
        </p:blipFill>
        <p:spPr>
          <a:xfrm>
            <a:off x="3684693" y="2072640"/>
            <a:ext cx="8507307" cy="4785360"/>
          </a:xfrm>
          <a:prstGeom prst="rect">
            <a:avLst/>
          </a:prstGeom>
        </p:spPr>
      </p:pic>
      <p:sp>
        <p:nvSpPr>
          <p:cNvPr id="2" name="TextBox 1"/>
          <p:cNvSpPr txBox="1"/>
          <p:nvPr/>
        </p:nvSpPr>
        <p:spPr>
          <a:xfrm>
            <a:off x="304800" y="158794"/>
            <a:ext cx="8376743" cy="6699206"/>
          </a:xfrm>
          <a:prstGeom prst="rect">
            <a:avLst/>
          </a:prstGeom>
          <a:noFill/>
        </p:spPr>
        <p:txBody>
          <a:bodyPr wrap="square" rtlCol="0">
            <a:spAutoFit/>
          </a:bodyPr>
          <a:lstStyle/>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2ED5F6"/>
                </a:solidFill>
                <a:effectLst/>
                <a:uLnTx/>
                <a:uFillTx/>
                <a:latin typeface="Arial"/>
                <a:ea typeface="+mn-ea"/>
                <a:cs typeface="Arial"/>
              </a:rPr>
              <a:t>Colossians 2:1-3</a:t>
            </a:r>
          </a:p>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3300" b="1" i="0" u="none" strike="noStrike" kern="1200" cap="none" spc="0" normalizeH="0" baseline="0" noProof="0" dirty="0">
                <a:ln>
                  <a:noFill/>
                </a:ln>
                <a:solidFill>
                  <a:prstClr val="white"/>
                </a:solidFill>
                <a:effectLst/>
                <a:uLnTx/>
                <a:uFillTx/>
                <a:latin typeface="Corbel"/>
                <a:ea typeface="+mn-ea"/>
                <a:cs typeface="+mn-cs"/>
              </a:rPr>
              <a:t>2</a:t>
            </a:r>
            <a:r>
              <a:rPr kumimoji="0" lang="en-US" sz="3300" b="1" i="0" u="none" strike="noStrike" kern="1200" cap="none" spc="0" normalizeH="0" baseline="30000" noProof="0" dirty="0">
                <a:ln>
                  <a:noFill/>
                </a:ln>
                <a:solidFill>
                  <a:prstClr val="white"/>
                </a:solidFill>
                <a:effectLst/>
                <a:uLnTx/>
                <a:uFillTx/>
                <a:latin typeface="Corbel"/>
                <a:ea typeface="+mn-ea"/>
                <a:cs typeface="+mn-cs"/>
              </a:rPr>
              <a:t>1</a:t>
            </a:r>
            <a:r>
              <a:rPr kumimoji="0" lang="en-US" sz="3300" b="1" i="0" u="none" strike="noStrike" kern="1200" cap="none" spc="0" normalizeH="0" baseline="0" noProof="0" dirty="0">
                <a:ln>
                  <a:noFill/>
                </a:ln>
                <a:solidFill>
                  <a:prstClr val="white"/>
                </a:solidFill>
                <a:effectLst/>
                <a:uLnTx/>
                <a:uFillTx/>
                <a:latin typeface="Corbel"/>
                <a:ea typeface="+mn-ea"/>
                <a:cs typeface="+mn-cs"/>
              </a:rPr>
              <a:t> </a:t>
            </a:r>
            <a:r>
              <a:rPr kumimoji="0" lang="en-US" sz="3300" b="0" i="0" u="none" strike="noStrike" kern="1200" cap="none" spc="0" normalizeH="0" baseline="0" noProof="0" dirty="0">
                <a:ln>
                  <a:noFill/>
                </a:ln>
                <a:solidFill>
                  <a:prstClr val="white"/>
                </a:solidFill>
                <a:effectLst/>
                <a:uLnTx/>
                <a:uFillTx/>
                <a:latin typeface="Corbel"/>
                <a:ea typeface="+mn-ea"/>
                <a:cs typeface="+mn-cs"/>
              </a:rPr>
              <a:t>I want you to know how hard I am contending for you and for those at Laodicea, and for all who have not met me personally. </a:t>
            </a:r>
            <a:r>
              <a:rPr kumimoji="0" lang="en-US" sz="3300" b="1" i="0" u="none" strike="noStrike" kern="1200" cap="none" spc="0" normalizeH="0" baseline="30000" noProof="0" dirty="0">
                <a:ln>
                  <a:noFill/>
                </a:ln>
                <a:solidFill>
                  <a:prstClr val="white"/>
                </a:solidFill>
                <a:effectLst/>
                <a:uLnTx/>
                <a:uFillTx/>
                <a:latin typeface="Corbel"/>
                <a:ea typeface="+mn-ea"/>
                <a:cs typeface="+mn-cs"/>
              </a:rPr>
              <a:t>2 </a:t>
            </a:r>
            <a:r>
              <a:rPr kumimoji="0" lang="en-US" sz="3300" b="0" i="0" u="none" strike="noStrike" kern="1200" cap="none" spc="0" normalizeH="0" baseline="0" noProof="0" dirty="0">
                <a:ln>
                  <a:noFill/>
                </a:ln>
                <a:solidFill>
                  <a:prstClr val="white"/>
                </a:solidFill>
                <a:effectLst/>
                <a:uLnTx/>
                <a:uFillTx/>
                <a:latin typeface="Corbel"/>
                <a:ea typeface="+mn-ea"/>
                <a:cs typeface="+mn-cs"/>
              </a:rPr>
              <a:t>My goal is that they may be encouraged in heart and united in love, so that they may have the full riches of complete understanding, in order that they may know the mystery of God, namely, Christ, </a:t>
            </a:r>
            <a:r>
              <a:rPr kumimoji="0" lang="en-US" sz="3300" b="1" i="0" u="none" strike="noStrike" kern="1200" cap="none" spc="0" normalizeH="0" baseline="30000" noProof="0" dirty="0">
                <a:ln>
                  <a:noFill/>
                </a:ln>
                <a:solidFill>
                  <a:prstClr val="white"/>
                </a:solidFill>
                <a:effectLst/>
                <a:uLnTx/>
                <a:uFillTx/>
                <a:latin typeface="Corbel"/>
                <a:ea typeface="+mn-ea"/>
                <a:cs typeface="+mn-cs"/>
              </a:rPr>
              <a:t>3 </a:t>
            </a:r>
            <a:r>
              <a:rPr kumimoji="0" lang="en-US" sz="3300" b="0" i="0" u="none" strike="noStrike" kern="1200" cap="none" spc="0" normalizeH="0" baseline="0" noProof="0" dirty="0">
                <a:ln>
                  <a:noFill/>
                </a:ln>
                <a:solidFill>
                  <a:prstClr val="white"/>
                </a:solidFill>
                <a:effectLst/>
                <a:uLnTx/>
                <a:uFillTx/>
                <a:latin typeface="Corbel"/>
                <a:ea typeface="+mn-ea"/>
                <a:cs typeface="+mn-cs"/>
              </a:rPr>
              <a:t>in whom are hidden all the treasures of wisdom and knowledge. </a:t>
            </a:r>
          </a:p>
        </p:txBody>
      </p:sp>
    </p:spTree>
    <p:extLst>
      <p:ext uri="{BB962C8B-B14F-4D97-AF65-F5344CB8AC3E}">
        <p14:creationId xmlns:p14="http://schemas.microsoft.com/office/powerpoint/2010/main" val="1761767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1418896" y="1529306"/>
            <a:ext cx="9186042" cy="4408899"/>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10. Concluding charge</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2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don’t need less commitment, but more!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have many traditions. </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support them with the odd prooftext. </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Yet is our system one that would have been approved—or even recognized—by the apostles?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We need to be more aware, more empathetic, more loving:</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Treating others as individuals.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Considering others’ spiritual age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550" b="0" i="0" u="none" strike="noStrike" kern="1200" cap="none" spc="0" normalizeH="0" baseline="0" noProof="0" dirty="0">
                <a:ln>
                  <a:noFill/>
                </a:ln>
                <a:solidFill>
                  <a:prstClr val="white"/>
                </a:solidFill>
                <a:effectLst/>
                <a:uLnTx/>
                <a:uFillTx/>
                <a:latin typeface="Corbel"/>
                <a:ea typeface="+mn-ea"/>
                <a:cs typeface="+mn-cs"/>
              </a:rPr>
              <a:t>Aware of others’ life stages</a:t>
            </a:r>
          </a:p>
        </p:txBody>
      </p:sp>
    </p:spTree>
    <p:extLst>
      <p:ext uri="{BB962C8B-B14F-4D97-AF65-F5344CB8AC3E}">
        <p14:creationId xmlns:p14="http://schemas.microsoft.com/office/powerpoint/2010/main" val="63228731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66193" y="1046719"/>
            <a:ext cx="9259613" cy="3071225"/>
          </a:xfrm>
          <a:prstGeom prst="rect">
            <a:avLst/>
          </a:prstGeom>
          <a:noFill/>
        </p:spPr>
        <p:txBody>
          <a:bodyPr wrap="squar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white"/>
                </a:solidFill>
                <a:effectLst/>
                <a:uLnTx/>
                <a:uFillTx/>
                <a:latin typeface="Arial"/>
                <a:ea typeface="+mn-ea"/>
                <a:cs typeface="Arial"/>
              </a:rPr>
              <a:t>FOR MORE INFORMATION</a:t>
            </a:r>
            <a:endParaRPr kumimoji="0" lang="en-US" sz="3400" b="0" i="0" u="none" strike="noStrike" kern="1200" cap="none" spc="0" normalizeH="0" baseline="0" noProof="0" dirty="0">
              <a:ln>
                <a:noFill/>
              </a:ln>
              <a:solidFill>
                <a:prstClr val="white"/>
              </a:solidFill>
              <a:effectLst/>
              <a:uLnTx/>
              <a:uFillTx/>
              <a:latin typeface="Arial"/>
              <a:ea typeface="+mn-ea"/>
              <a:cs typeface="Arial"/>
            </a:endParaRPr>
          </a:p>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500" b="0" i="0" u="none" strike="noStrike" kern="1200" cap="none" spc="0" normalizeH="0" baseline="0" noProof="0" dirty="0">
              <a:ln>
                <a:noFill/>
              </a:ln>
              <a:solidFill>
                <a:srgbClr val="EC4126"/>
              </a:solidFill>
              <a:effectLst/>
              <a:uLnTx/>
              <a:uFillTx/>
              <a:latin typeface="Arial Narrow"/>
              <a:ea typeface="+mn-ea"/>
              <a:cs typeface="Arial Narrow"/>
            </a:endParaRPr>
          </a:p>
          <a:p>
            <a:pPr marL="0" marR="0" lvl="0" indent="0" algn="ctr" defTabSz="1219170" rtl="0" eaLnBrk="1" fontAlgn="auto" latinLnBrk="0" hangingPunct="1">
              <a:lnSpc>
                <a:spcPct val="120000"/>
              </a:lnSpc>
              <a:spcBef>
                <a:spcPts val="0"/>
              </a:spcBef>
              <a:spcAft>
                <a:spcPts val="0"/>
              </a:spcAft>
              <a:buClrTx/>
              <a:buSzTx/>
              <a:buFontTx/>
              <a:buNone/>
              <a:tabLst/>
              <a:defRPr/>
            </a:pPr>
            <a:r>
              <a:rPr kumimoji="0" lang="en-US" sz="3000" b="0" i="0" u="none" strike="noStrike" kern="1200" cap="none" spc="0" normalizeH="0" baseline="0" noProof="0" dirty="0">
                <a:ln>
                  <a:noFill/>
                </a:ln>
                <a:solidFill>
                  <a:srgbClr val="FD865A"/>
                </a:solidFill>
                <a:effectLst/>
                <a:uLnTx/>
                <a:uFillTx/>
                <a:latin typeface="Arial Narrow"/>
                <a:ea typeface="+mn-ea"/>
                <a:cs typeface="Arial Narrow"/>
              </a:rPr>
              <a:t>Douglas Jacoby on Discipleship &amp; Leadership</a:t>
            </a:r>
          </a:p>
          <a:p>
            <a:pPr marL="0" marR="0" lvl="0" indent="0" algn="ctr" defTabSz="1219170" rtl="0" eaLnBrk="1" fontAlgn="auto" latinLnBrk="0" hangingPunct="1">
              <a:lnSpc>
                <a:spcPct val="12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white"/>
                </a:solidFill>
                <a:effectLst/>
                <a:uLnTx/>
                <a:uFillTx/>
                <a:latin typeface="Arial Narrow"/>
                <a:ea typeface="+mn-ea"/>
                <a:cs typeface="Arial Narrow"/>
              </a:rPr>
              <a:t>https://</a:t>
            </a:r>
            <a:r>
              <a:rPr kumimoji="0" lang="en-US" sz="3000" b="0" i="0" u="none" strike="noStrike" kern="1200" cap="none" spc="0" normalizeH="0" baseline="0" noProof="0" dirty="0" err="1">
                <a:ln>
                  <a:noFill/>
                </a:ln>
                <a:solidFill>
                  <a:prstClr val="white"/>
                </a:solidFill>
                <a:effectLst/>
                <a:uLnTx/>
                <a:uFillTx/>
                <a:latin typeface="Arial Narrow"/>
                <a:ea typeface="+mn-ea"/>
                <a:cs typeface="Arial Narrow"/>
              </a:rPr>
              <a:t>www.douglasjacoby.com</a:t>
            </a:r>
            <a:endParaRPr kumimoji="0" lang="en-US" sz="3000" b="0" i="0" u="none" strike="noStrike" kern="1200" cap="none" spc="0" normalizeH="0" baseline="0" noProof="0" dirty="0">
              <a:ln>
                <a:noFill/>
              </a:ln>
              <a:solidFill>
                <a:prstClr val="white"/>
              </a:solidFill>
              <a:effectLst/>
              <a:uLnTx/>
              <a:uFillTx/>
              <a:latin typeface="Arial Narrow"/>
              <a:ea typeface="+mn-ea"/>
              <a:cs typeface="Arial Narrow"/>
            </a:endParaRPr>
          </a:p>
          <a:p>
            <a:pPr marL="0" marR="0" lvl="0" indent="0" algn="ctr" defTabSz="1219170" rtl="0" eaLnBrk="1" fontAlgn="auto" latinLnBrk="0" hangingPunct="1">
              <a:lnSpc>
                <a:spcPct val="12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white"/>
                </a:solidFill>
                <a:effectLst/>
                <a:uLnTx/>
                <a:uFillTx/>
                <a:latin typeface="Arial Narrow"/>
                <a:ea typeface="+mn-ea"/>
                <a:cs typeface="Arial Narrow"/>
              </a:rPr>
              <a:t>Class will be posted at website tonight</a:t>
            </a:r>
          </a:p>
          <a:p>
            <a:pPr marL="0" marR="0" lvl="0" indent="0" algn="ctr" defTabSz="1219170" rtl="0" eaLnBrk="1" fontAlgn="auto" latinLnBrk="0" hangingPunct="1">
              <a:lnSpc>
                <a:spcPct val="12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white"/>
                </a:solidFill>
                <a:effectLst/>
                <a:uLnTx/>
                <a:uFillTx/>
                <a:latin typeface="Arial Narrow"/>
                <a:ea typeface="+mn-ea"/>
                <a:cs typeface="Arial Narrow"/>
              </a:rPr>
              <a:t>Use the </a:t>
            </a:r>
            <a:r>
              <a:rPr kumimoji="0" lang="en-US" sz="3000" b="0" i="0" u="none" strike="noStrike" kern="1200" cap="none" spc="0" normalizeH="0" baseline="0" noProof="0" dirty="0">
                <a:ln>
                  <a:noFill/>
                </a:ln>
                <a:solidFill>
                  <a:srgbClr val="FFFF00"/>
                </a:solidFill>
                <a:effectLst/>
                <a:uLnTx/>
                <a:uFillTx/>
                <a:latin typeface="Arial Narrow"/>
                <a:ea typeface="+mn-ea"/>
                <a:cs typeface="Arial Narrow"/>
              </a:rPr>
              <a:t>Search</a:t>
            </a:r>
            <a:r>
              <a:rPr kumimoji="0" lang="en-US" sz="3000" b="0" i="0" u="none" strike="noStrike" kern="1200" cap="none" spc="0" normalizeH="0" baseline="0" noProof="0" dirty="0">
                <a:ln>
                  <a:noFill/>
                </a:ln>
                <a:solidFill>
                  <a:prstClr val="white"/>
                </a:solidFill>
                <a:effectLst/>
                <a:uLnTx/>
                <a:uFillTx/>
                <a:latin typeface="Arial Narrow"/>
                <a:ea typeface="+mn-ea"/>
                <a:cs typeface="Arial Narrow"/>
              </a:rPr>
              <a:t> tool, and check out the </a:t>
            </a:r>
            <a:r>
              <a:rPr kumimoji="0" lang="en-US" sz="3000" b="0" i="0" u="none" strike="noStrike" kern="1200" cap="none" spc="0" normalizeH="0" baseline="0" noProof="0">
                <a:ln>
                  <a:noFill/>
                </a:ln>
                <a:solidFill>
                  <a:srgbClr val="FFFF00"/>
                </a:solidFill>
                <a:effectLst/>
                <a:uLnTx/>
                <a:uFillTx/>
                <a:latin typeface="Arial Narrow"/>
                <a:ea typeface="+mn-ea"/>
                <a:cs typeface="Arial Narrow"/>
              </a:rPr>
              <a:t>Leadership</a:t>
            </a:r>
            <a:r>
              <a:rPr kumimoji="0" lang="en-US" sz="3000" b="0" i="0" u="none" strike="noStrike" kern="1200" cap="none" spc="0" normalizeH="0" baseline="0" noProof="0">
                <a:ln>
                  <a:noFill/>
                </a:ln>
                <a:solidFill>
                  <a:prstClr val="white"/>
                </a:solidFill>
                <a:effectLst/>
                <a:uLnTx/>
                <a:uFillTx/>
                <a:latin typeface="Arial Narrow"/>
                <a:ea typeface="+mn-ea"/>
                <a:cs typeface="Arial Narrow"/>
              </a:rPr>
              <a:t> section</a:t>
            </a:r>
            <a:endParaRPr kumimoji="0" lang="en-US" sz="3200" b="0" i="0" u="none" strike="noStrike" kern="1200" cap="none" spc="0" normalizeH="0" baseline="0" noProof="0" dirty="0">
              <a:ln>
                <a:noFill/>
              </a:ln>
              <a:solidFill>
                <a:prstClr val="white"/>
              </a:solidFill>
              <a:effectLst/>
              <a:uLnTx/>
              <a:uFillTx/>
              <a:latin typeface="Arial Narrow"/>
              <a:ea typeface="+mn-ea"/>
              <a:cs typeface="Arial Narrow"/>
            </a:endParaRPr>
          </a:p>
        </p:txBody>
      </p:sp>
      <p:pic>
        <p:nvPicPr>
          <p:cNvPr id="5" name="Picture 4" descr="VisionO_white.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84192" y="4765975"/>
            <a:ext cx="3023616" cy="1459992"/>
          </a:xfrm>
          <a:prstGeom prst="rect">
            <a:avLst/>
          </a:prstGeom>
        </p:spPr>
      </p:pic>
    </p:spTree>
    <p:extLst>
      <p:ext uri="{BB962C8B-B14F-4D97-AF65-F5344CB8AC3E}">
        <p14:creationId xmlns:p14="http://schemas.microsoft.com/office/powerpoint/2010/main" val="244886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845397" y="412571"/>
            <a:ext cx="9255044" cy="137993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 Main text: Col 1:28-2:1 </a:t>
            </a:r>
            <a:r>
              <a:rPr kumimoji="0" lang="en-US" sz="2900" b="1" i="0" u="none" strike="noStrike" kern="1200" cap="none" spc="0" normalizeH="0" baseline="0" noProof="0" dirty="0">
                <a:ln>
                  <a:noFill/>
                </a:ln>
                <a:solidFill>
                  <a:prstClr val="white"/>
                </a:solidFill>
                <a:effectLst/>
                <a:uLnTx/>
                <a:uFillTx/>
                <a:latin typeface="Arial"/>
                <a:ea typeface="+mn-ea"/>
                <a:cs typeface="Arial"/>
              </a:rPr>
              <a:t>– let’s read on either side</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Corbel"/>
              <a:ea typeface="+mn-ea"/>
              <a:cs typeface="+mn-cs"/>
            </a:endParaRPr>
          </a:p>
        </p:txBody>
      </p:sp>
    </p:spTree>
    <p:extLst>
      <p:ext uri="{BB962C8B-B14F-4D97-AF65-F5344CB8AC3E}">
        <p14:creationId xmlns:p14="http://schemas.microsoft.com/office/powerpoint/2010/main" val="143910234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9000"/>
                    </a14:imgEffect>
                    <a14:imgEffect>
                      <a14:brightnessContrast bright="-13000" contrast="30000"/>
                    </a14:imgEffect>
                  </a14:imgLayer>
                </a14:imgProps>
              </a:ext>
            </a:extLst>
          </a:blip>
          <a:stretch>
            <a:fillRect/>
          </a:stretch>
        </p:blipFill>
        <p:spPr>
          <a:xfrm>
            <a:off x="3684693" y="2072640"/>
            <a:ext cx="8507307" cy="4785360"/>
          </a:xfrm>
          <a:prstGeom prst="rect">
            <a:avLst/>
          </a:prstGeom>
        </p:spPr>
      </p:pic>
      <p:sp>
        <p:nvSpPr>
          <p:cNvPr id="2" name="TextBox 1"/>
          <p:cNvSpPr txBox="1"/>
          <p:nvPr/>
        </p:nvSpPr>
        <p:spPr>
          <a:xfrm>
            <a:off x="593017" y="984454"/>
            <a:ext cx="8507308" cy="4393254"/>
          </a:xfrm>
          <a:prstGeom prst="rect">
            <a:avLst/>
          </a:prstGeom>
          <a:noFill/>
        </p:spPr>
        <p:txBody>
          <a:bodyPr wrap="square" rtlCol="0">
            <a:spAutoFit/>
          </a:bodyPr>
          <a:lstStyle/>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2ED5F6"/>
                </a:solidFill>
                <a:effectLst/>
                <a:uLnTx/>
                <a:uFillTx/>
                <a:latin typeface="Arial"/>
                <a:ea typeface="+mn-ea"/>
                <a:cs typeface="Arial"/>
              </a:rPr>
              <a:t>Colossians 1:18-24</a:t>
            </a:r>
          </a:p>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3400" b="1" i="0" u="none" strike="noStrike" kern="1200" cap="none" spc="0" normalizeH="0" baseline="30000" noProof="0" dirty="0">
                <a:ln>
                  <a:noFill/>
                </a:ln>
                <a:solidFill>
                  <a:prstClr val="white"/>
                </a:solidFill>
                <a:effectLst/>
                <a:uLnTx/>
                <a:uFillTx/>
                <a:latin typeface="Corbel"/>
                <a:ea typeface="+mn-ea"/>
                <a:cs typeface="+mn-cs"/>
              </a:rPr>
              <a:t>18 </a:t>
            </a:r>
            <a:r>
              <a:rPr kumimoji="0" lang="en-US" sz="3400" b="0" i="0" u="none" strike="noStrike" kern="1200" cap="none" spc="0" normalizeH="0" baseline="0" noProof="0" dirty="0">
                <a:ln>
                  <a:noFill/>
                </a:ln>
                <a:solidFill>
                  <a:prstClr val="white"/>
                </a:solidFill>
                <a:effectLst/>
                <a:uLnTx/>
                <a:uFillTx/>
                <a:latin typeface="Corbel"/>
                <a:ea typeface="+mn-ea"/>
                <a:cs typeface="+mn-cs"/>
              </a:rPr>
              <a:t>And he is the head of the body, the church… </a:t>
            </a:r>
            <a:r>
              <a:rPr kumimoji="0" lang="en-US" sz="3400" b="1" i="0" u="none" strike="noStrike" kern="1200" cap="none" spc="0" normalizeH="0" baseline="30000" noProof="0" dirty="0">
                <a:ln>
                  <a:noFill/>
                </a:ln>
                <a:solidFill>
                  <a:prstClr val="white"/>
                </a:solidFill>
                <a:effectLst/>
                <a:uLnTx/>
                <a:uFillTx/>
                <a:latin typeface="Corbel"/>
                <a:ea typeface="+mn-ea"/>
                <a:cs typeface="+mn-cs"/>
              </a:rPr>
              <a:t>22 </a:t>
            </a:r>
            <a:r>
              <a:rPr kumimoji="0" lang="en-US" sz="3400" b="0" i="0" u="none" strike="noStrike" kern="1200" cap="none" spc="0" normalizeH="0" baseline="0" noProof="0" dirty="0">
                <a:ln>
                  <a:noFill/>
                </a:ln>
                <a:solidFill>
                  <a:prstClr val="white"/>
                </a:solidFill>
                <a:effectLst/>
                <a:uLnTx/>
                <a:uFillTx/>
                <a:latin typeface="Corbel"/>
                <a:ea typeface="+mn-ea"/>
                <a:cs typeface="+mn-cs"/>
              </a:rPr>
              <a:t>But now he has reconciled you by Christ’s physical body through death to present you holy in his sight, without blemish and free from accusation…</a:t>
            </a:r>
            <a:r>
              <a:rPr kumimoji="0" lang="en-US" sz="3400" b="1" i="0" u="none" strike="noStrike" kern="1200" cap="none" spc="0" normalizeH="0" baseline="30000" noProof="0" dirty="0">
                <a:ln>
                  <a:noFill/>
                </a:ln>
                <a:solidFill>
                  <a:prstClr val="white"/>
                </a:solidFill>
                <a:effectLst/>
                <a:uLnTx/>
                <a:uFillTx/>
                <a:latin typeface="Corbel"/>
                <a:ea typeface="+mn-ea"/>
                <a:cs typeface="+mn-cs"/>
              </a:rPr>
              <a:t>24 </a:t>
            </a:r>
            <a:r>
              <a:rPr kumimoji="0" lang="en-US" sz="3400" b="0" i="0" u="none" strike="noStrike" kern="1200" cap="none" spc="0" normalizeH="0" baseline="0" noProof="0" dirty="0">
                <a:ln>
                  <a:noFill/>
                </a:ln>
                <a:solidFill>
                  <a:prstClr val="white"/>
                </a:solidFill>
                <a:effectLst/>
                <a:uLnTx/>
                <a:uFillTx/>
                <a:latin typeface="Corbel"/>
                <a:ea typeface="+mn-ea"/>
                <a:cs typeface="+mn-cs"/>
              </a:rPr>
              <a:t>Now I rejoice in what I am suffering for you…</a:t>
            </a:r>
            <a:endParaRPr kumimoji="0" lang="en-US" sz="3400" b="0" i="0" u="none" strike="noStrike" kern="1200" cap="none" spc="0" normalizeH="0" baseline="0" noProof="0" dirty="0">
              <a:ln>
                <a:noFill/>
              </a:ln>
              <a:solidFill>
                <a:prstClr val="white"/>
              </a:solidFill>
              <a:effectLst/>
              <a:uLnTx/>
              <a:uFillTx/>
              <a:latin typeface="Arial Narrow"/>
              <a:ea typeface="+mn-ea"/>
              <a:cs typeface="Arial Narrow"/>
            </a:endParaRPr>
          </a:p>
        </p:txBody>
      </p:sp>
    </p:spTree>
    <p:extLst>
      <p:ext uri="{BB962C8B-B14F-4D97-AF65-F5344CB8AC3E}">
        <p14:creationId xmlns:p14="http://schemas.microsoft.com/office/powerpoint/2010/main" val="3667387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9000"/>
                    </a14:imgEffect>
                    <a14:imgEffect>
                      <a14:brightnessContrast bright="-13000" contrast="30000"/>
                    </a14:imgEffect>
                  </a14:imgLayer>
                </a14:imgProps>
              </a:ext>
            </a:extLst>
          </a:blip>
          <a:stretch>
            <a:fillRect/>
          </a:stretch>
        </p:blipFill>
        <p:spPr>
          <a:xfrm>
            <a:off x="3684693" y="2072640"/>
            <a:ext cx="8507307" cy="4785360"/>
          </a:xfrm>
          <a:prstGeom prst="rect">
            <a:avLst/>
          </a:prstGeom>
        </p:spPr>
      </p:pic>
      <p:sp>
        <p:nvSpPr>
          <p:cNvPr id="2" name="TextBox 1"/>
          <p:cNvSpPr txBox="1"/>
          <p:nvPr/>
        </p:nvSpPr>
        <p:spPr>
          <a:xfrm>
            <a:off x="593017" y="984454"/>
            <a:ext cx="8046486" cy="4393254"/>
          </a:xfrm>
          <a:prstGeom prst="rect">
            <a:avLst/>
          </a:prstGeom>
          <a:noFill/>
        </p:spPr>
        <p:txBody>
          <a:bodyPr wrap="square" rtlCol="0">
            <a:spAutoFit/>
          </a:bodyPr>
          <a:lstStyle/>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5200" b="0" i="0" u="none" strike="noStrike" kern="1200" cap="none" spc="0" normalizeH="0" baseline="0" noProof="0" dirty="0">
                <a:ln>
                  <a:noFill/>
                </a:ln>
                <a:solidFill>
                  <a:srgbClr val="2ED5F6"/>
                </a:solidFill>
                <a:effectLst/>
                <a:uLnTx/>
                <a:uFillTx/>
                <a:latin typeface="Arial"/>
                <a:ea typeface="+mn-ea"/>
                <a:cs typeface="Arial"/>
              </a:rPr>
              <a:t>Colossians 1:28-29</a:t>
            </a:r>
          </a:p>
          <a:p>
            <a:pPr marL="0" marR="0" lvl="0" indent="0" algn="l" defTabSz="1219170" rtl="0" eaLnBrk="1" fontAlgn="auto" latinLnBrk="0" hangingPunct="1">
              <a:lnSpc>
                <a:spcPct val="110000"/>
              </a:lnSpc>
              <a:spcBef>
                <a:spcPts val="0"/>
              </a:spcBef>
              <a:spcAft>
                <a:spcPts val="0"/>
              </a:spcAft>
              <a:buClrTx/>
              <a:buSzTx/>
              <a:buFontTx/>
              <a:buNone/>
              <a:tabLst/>
              <a:defRPr/>
            </a:pPr>
            <a:r>
              <a:rPr kumimoji="0" lang="en-US" sz="3400" b="1" i="0" u="none" strike="noStrike" kern="1200" cap="none" spc="0" normalizeH="0" baseline="30000" noProof="0" dirty="0">
                <a:ln>
                  <a:noFill/>
                </a:ln>
                <a:solidFill>
                  <a:prstClr val="white"/>
                </a:solidFill>
                <a:effectLst/>
                <a:uLnTx/>
                <a:uFillTx/>
                <a:latin typeface="Corbel"/>
                <a:ea typeface="+mn-ea"/>
                <a:cs typeface="+mn-cs"/>
              </a:rPr>
              <a:t>28 </a:t>
            </a:r>
            <a:r>
              <a:rPr kumimoji="0" lang="en-US" sz="3400" b="0" i="0" u="none" strike="noStrike" kern="1200" cap="none" spc="0" normalizeH="0" baseline="0" noProof="0" dirty="0">
                <a:ln>
                  <a:noFill/>
                </a:ln>
                <a:solidFill>
                  <a:prstClr val="white"/>
                </a:solidFill>
                <a:effectLst/>
                <a:uLnTx/>
                <a:uFillTx/>
                <a:latin typeface="Corbel"/>
                <a:ea typeface="+mn-ea"/>
                <a:cs typeface="+mn-cs"/>
              </a:rPr>
              <a:t>He is the one we proclaim, admonishing and teaching everyone with all wisdom, so that we may present everyone fully mature in Christ. </a:t>
            </a:r>
            <a:r>
              <a:rPr kumimoji="0" lang="en-US" sz="3400" b="1" i="0" u="none" strike="noStrike" kern="1200" cap="none" spc="0" normalizeH="0" baseline="30000" noProof="0" dirty="0">
                <a:ln>
                  <a:noFill/>
                </a:ln>
                <a:solidFill>
                  <a:prstClr val="white"/>
                </a:solidFill>
                <a:effectLst/>
                <a:uLnTx/>
                <a:uFillTx/>
                <a:latin typeface="Corbel"/>
                <a:ea typeface="+mn-ea"/>
                <a:cs typeface="+mn-cs"/>
              </a:rPr>
              <a:t>29 </a:t>
            </a:r>
            <a:r>
              <a:rPr kumimoji="0" lang="en-US" sz="3400" b="0" i="0" u="none" strike="noStrike" kern="1200" cap="none" spc="0" normalizeH="0" baseline="0" noProof="0" dirty="0">
                <a:ln>
                  <a:noFill/>
                </a:ln>
                <a:solidFill>
                  <a:prstClr val="white"/>
                </a:solidFill>
                <a:effectLst/>
                <a:uLnTx/>
                <a:uFillTx/>
                <a:latin typeface="Corbel"/>
                <a:ea typeface="+mn-ea"/>
                <a:cs typeface="+mn-cs"/>
              </a:rPr>
              <a:t>To this end I strenuously contend with all the energy Christ so powerfully works in me.</a:t>
            </a:r>
            <a:endParaRPr kumimoji="0" lang="en-US" sz="3400" b="0" i="0" u="none" strike="noStrike" kern="1200" cap="none" spc="0" normalizeH="0" baseline="0" noProof="0" dirty="0">
              <a:ln>
                <a:noFill/>
              </a:ln>
              <a:solidFill>
                <a:prstClr val="white"/>
              </a:solidFill>
              <a:effectLst/>
              <a:uLnTx/>
              <a:uFillTx/>
              <a:latin typeface="Arial Narrow"/>
              <a:ea typeface="+mn-ea"/>
              <a:cs typeface="Arial Narrow"/>
            </a:endParaRPr>
          </a:p>
        </p:txBody>
      </p:sp>
    </p:spTree>
    <p:extLst>
      <p:ext uri="{BB962C8B-B14F-4D97-AF65-F5344CB8AC3E}">
        <p14:creationId xmlns:p14="http://schemas.microsoft.com/office/powerpoint/2010/main" val="5376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845397" y="412571"/>
            <a:ext cx="8068696" cy="1856983"/>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 Main text: Col 1:28-2:1</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1:15+ supremacy of God</a:t>
            </a:r>
          </a:p>
        </p:txBody>
      </p:sp>
    </p:spTree>
    <p:extLst>
      <p:ext uri="{BB962C8B-B14F-4D97-AF65-F5344CB8AC3E}">
        <p14:creationId xmlns:p14="http://schemas.microsoft.com/office/powerpoint/2010/main" val="254908508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845397" y="412571"/>
            <a:ext cx="8068696" cy="2287870"/>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 Main text: Col 1:28-2:1</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1:15+ supremacy of God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v.24 — pouring ourselves out</a:t>
            </a:r>
          </a:p>
        </p:txBody>
      </p:sp>
    </p:spTree>
    <p:extLst>
      <p:ext uri="{BB962C8B-B14F-4D97-AF65-F5344CB8AC3E}">
        <p14:creationId xmlns:p14="http://schemas.microsoft.com/office/powerpoint/2010/main" val="179571909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845397" y="412571"/>
            <a:ext cx="8068696" cy="3149645"/>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 Main text: Col 1:28-2:1</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1:15+ supremacy of God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v.24 — pouring ourselves out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FF00"/>
                </a:solidFill>
                <a:effectLst/>
                <a:uLnTx/>
                <a:uFillTx/>
                <a:latin typeface="Corbel"/>
                <a:ea typeface="+mn-ea"/>
                <a:cs typeface="+mn-cs"/>
              </a:rPr>
              <a:t>Passion to be connected to others and to help them to mature in Christ. </a:t>
            </a:r>
          </a:p>
        </p:txBody>
      </p:sp>
    </p:spTree>
    <p:extLst>
      <p:ext uri="{BB962C8B-B14F-4D97-AF65-F5344CB8AC3E}">
        <p14:creationId xmlns:p14="http://schemas.microsoft.com/office/powerpoint/2010/main" val="92897487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845397" y="412571"/>
            <a:ext cx="8068696" cy="3580532"/>
          </a:xfrm>
          <a:prstGeom prst="rect">
            <a:avLst/>
          </a:prstGeom>
        </p:spPr>
        <p:txBody>
          <a:bodyPr wrap="square">
            <a:spAutoFit/>
          </a:bodyPr>
          <a:lstStyle/>
          <a:p>
            <a:pPr marL="0" marR="0" lvl="0" indent="0" algn="l" defTabSz="457178" rtl="0" eaLnBrk="1" fontAlgn="auto" latinLnBrk="0" hangingPunct="1">
              <a:lnSpc>
                <a:spcPct val="100000"/>
              </a:lnSpc>
              <a:spcBef>
                <a:spcPts val="0"/>
              </a:spcBef>
              <a:spcAft>
                <a:spcPts val="0"/>
              </a:spcAft>
              <a:buClrTx/>
              <a:buSzTx/>
              <a:buFontTx/>
              <a:buNone/>
              <a:tabLst/>
              <a:defRPr/>
            </a:pPr>
            <a:endParaRPr kumimoji="0" lang="en-US" sz="2667" b="1" i="0" u="none" strike="noStrike" kern="1200" cap="none" spc="0" normalizeH="0" baseline="0" noProof="0" dirty="0">
              <a:ln>
                <a:noFill/>
              </a:ln>
              <a:solidFill>
                <a:prstClr val="white"/>
              </a:solidFill>
              <a:effectLst/>
              <a:uLnTx/>
              <a:uFillTx/>
              <a:latin typeface="Corbel"/>
              <a:ea typeface="+mn-ea"/>
              <a:cs typeface="+mn-cs"/>
            </a:endParaRPr>
          </a:p>
          <a:p>
            <a:pPr marL="0" marR="0" lvl="0" indent="0" algn="l" defTabSz="457178" rtl="0" eaLnBrk="1" fontAlgn="auto" latinLnBrk="0" hangingPunct="1">
              <a:lnSpc>
                <a:spcPct val="100000"/>
              </a:lnSpc>
              <a:spcBef>
                <a:spcPts val="0"/>
              </a:spcBef>
              <a:spcAft>
                <a:spcPts val="0"/>
              </a:spcAft>
              <a:buClrTx/>
              <a:buSzTx/>
              <a:buFontTx/>
              <a:buNone/>
              <a:tabLst/>
              <a:defRPr/>
            </a:pPr>
            <a:r>
              <a:rPr kumimoji="0" lang="en-US" sz="2900" b="1" i="0" u="none" strike="noStrike" kern="1200" cap="none" spc="0" normalizeH="0" baseline="0" noProof="0" dirty="0">
                <a:ln>
                  <a:noFill/>
                </a:ln>
                <a:solidFill>
                  <a:srgbClr val="2ED5F6"/>
                </a:solidFill>
                <a:effectLst/>
                <a:uLnTx/>
                <a:uFillTx/>
                <a:latin typeface="Arial"/>
                <a:ea typeface="+mn-ea"/>
                <a:cs typeface="Arial"/>
              </a:rPr>
              <a:t>1. Main text: Col 1:28-2:1</a:t>
            </a:r>
          </a:p>
          <a:p>
            <a:pPr marL="457178" marR="0" lvl="1" indent="0" algn="l" defTabSz="457178" rtl="0" eaLnBrk="1" fontAlgn="auto" latinLnBrk="0" hangingPunct="1">
              <a:lnSpc>
                <a:spcPct val="100000"/>
              </a:lnSpc>
              <a:spcBef>
                <a:spcPts val="0"/>
              </a:spcBef>
              <a:spcAft>
                <a:spcPts val="0"/>
              </a:spcAft>
              <a:buClrTx/>
              <a:buSzTx/>
              <a:buFontTx/>
              <a:buNone/>
              <a:tabLst/>
              <a:defRPr/>
            </a:pPr>
            <a:endParaRPr kumimoji="0" lang="en-US" sz="3100" b="1" i="0" u="none" strike="noStrike" kern="1200" cap="none" spc="0" normalizeH="0" baseline="0" noProof="0" dirty="0">
              <a:ln>
                <a:noFill/>
              </a:ln>
              <a:solidFill>
                <a:prstClr val="black"/>
              </a:solidFill>
              <a:effectLst/>
              <a:uLnTx/>
              <a:uFillTx/>
              <a:latin typeface="Corbel"/>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1:15+ supremacy of God</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v.24 — pouring ourselves out</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FFFF00"/>
                </a:solidFill>
                <a:effectLst/>
                <a:uLnTx/>
                <a:uFillTx/>
                <a:latin typeface="Corbel"/>
                <a:ea typeface="+mn-ea"/>
                <a:cs typeface="+mn-cs"/>
              </a:rPr>
              <a:t>Passion to be connected to others and to help them to mature in Christ.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Corbel"/>
                <a:ea typeface="+mn-ea"/>
                <a:cs typeface="+mn-cs"/>
              </a:rPr>
              <a:t>The process continues lifelong.</a:t>
            </a:r>
          </a:p>
        </p:txBody>
      </p:sp>
    </p:spTree>
    <p:extLst>
      <p:ext uri="{BB962C8B-B14F-4D97-AF65-F5344CB8AC3E}">
        <p14:creationId xmlns:p14="http://schemas.microsoft.com/office/powerpoint/2010/main" val="13488656"/>
      </p:ext>
    </p:extLst>
  </p:cSld>
  <p:clrMapOvr>
    <a:masterClrMapping/>
  </p:clrMapOvr>
  <p:transition spd="med"/>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Bible ppt">
  <a:themeElements>
    <a:clrScheme name="1_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ible 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1"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1"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1_Bible 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ible 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ible 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ible 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ible 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ible 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ible 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1448</Words>
  <Application>Microsoft Macintosh PowerPoint</Application>
  <PresentationFormat>Widescreen</PresentationFormat>
  <Paragraphs>145</Paragraphs>
  <Slides>24</Slides>
  <Notes>16</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24</vt:i4>
      </vt:variant>
    </vt:vector>
  </HeadingPairs>
  <TitlesOfParts>
    <vt:vector size="34" baseType="lpstr">
      <vt:lpstr>Arial</vt:lpstr>
      <vt:lpstr>Arial Narrow</vt:lpstr>
      <vt:lpstr>Calibri</vt:lpstr>
      <vt:lpstr>Corbel</vt:lpstr>
      <vt:lpstr>Times New Roman</vt:lpstr>
      <vt:lpstr> Black </vt:lpstr>
      <vt:lpstr>Twilight</vt:lpstr>
      <vt:lpstr>1_Twilight</vt:lpstr>
      <vt:lpstr>1_Bible ppt</vt:lpstr>
      <vt:lpstr>1_ Black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Douglas Jacoby</dc:creator>
  <cp:keywords/>
  <dc:description/>
  <cp:lastModifiedBy>Douglas Jacoby</cp:lastModifiedBy>
  <cp:revision>2</cp:revision>
  <dcterms:created xsi:type="dcterms:W3CDTF">2022-08-01T19:13:40Z</dcterms:created>
  <dcterms:modified xsi:type="dcterms:W3CDTF">2022-08-01T19:16:31Z</dcterms:modified>
  <cp:category/>
</cp:coreProperties>
</file>