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1" r:id="rId2"/>
    <p:sldMasterId id="2147483724" r:id="rId3"/>
    <p:sldMasterId id="2147483736" r:id="rId4"/>
    <p:sldMasterId id="2147483750" r:id="rId5"/>
    <p:sldMasterId id="2147483762" r:id="rId6"/>
    <p:sldMasterId id="2147483776" r:id="rId7"/>
  </p:sldMasterIdLst>
  <p:notesMasterIdLst>
    <p:notesMasterId r:id="rId52"/>
  </p:notesMasterIdLst>
  <p:sldIdLst>
    <p:sldId id="6826" r:id="rId8"/>
    <p:sldId id="259" r:id="rId9"/>
    <p:sldId id="6852" r:id="rId10"/>
    <p:sldId id="6828" r:id="rId11"/>
    <p:sldId id="264" r:id="rId12"/>
    <p:sldId id="261" r:id="rId13"/>
    <p:sldId id="267" r:id="rId14"/>
    <p:sldId id="262" r:id="rId15"/>
    <p:sldId id="6857" r:id="rId16"/>
    <p:sldId id="284" r:id="rId17"/>
    <p:sldId id="269" r:id="rId18"/>
    <p:sldId id="433" r:id="rId19"/>
    <p:sldId id="419" r:id="rId20"/>
    <p:sldId id="434" r:id="rId21"/>
    <p:sldId id="435" r:id="rId22"/>
    <p:sldId id="6861" r:id="rId23"/>
    <p:sldId id="399" r:id="rId24"/>
    <p:sldId id="6864" r:id="rId25"/>
    <p:sldId id="428" r:id="rId26"/>
    <p:sldId id="423" r:id="rId27"/>
    <p:sldId id="6865" r:id="rId28"/>
    <p:sldId id="425" r:id="rId29"/>
    <p:sldId id="426" r:id="rId30"/>
    <p:sldId id="427" r:id="rId31"/>
    <p:sldId id="438" r:id="rId32"/>
    <p:sldId id="417" r:id="rId33"/>
    <p:sldId id="263" r:id="rId34"/>
    <p:sldId id="6813" r:id="rId35"/>
    <p:sldId id="290" r:id="rId36"/>
    <p:sldId id="439" r:id="rId37"/>
    <p:sldId id="6859" r:id="rId38"/>
    <p:sldId id="371" r:id="rId39"/>
    <p:sldId id="333" r:id="rId40"/>
    <p:sldId id="373" r:id="rId41"/>
    <p:sldId id="6814" r:id="rId42"/>
    <p:sldId id="6841" r:id="rId43"/>
    <p:sldId id="6815" r:id="rId44"/>
    <p:sldId id="6827" r:id="rId45"/>
    <p:sldId id="386" r:id="rId46"/>
    <p:sldId id="6809" r:id="rId47"/>
    <p:sldId id="408" r:id="rId48"/>
    <p:sldId id="6810" r:id="rId49"/>
    <p:sldId id="387" r:id="rId50"/>
    <p:sldId id="44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27"/>
  </p:normalViewPr>
  <p:slideViewPr>
    <p:cSldViewPr snapToGrid="0">
      <p:cViewPr varScale="1">
        <p:scale>
          <a:sx n="121" d="100"/>
          <a:sy n="121" d="100"/>
        </p:scale>
        <p:origin x="20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473B-ABE7-E642-9E3D-5C7850658B1A}" type="datetimeFigureOut">
              <a:rPr lang="en-US" smtClean="0"/>
              <a:t>8/5/22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1895F-9489-C245-9842-D76A5B1FE4F3}" type="slidenum">
              <a:rPr lang="en-US" smtClean="0"/>
              <a:t>‹#›</a:t>
            </a:fld>
            <a:endParaRPr lang="en-US"/>
          </a:p>
        </p:txBody>
      </p:sp>
    </p:spTree>
    <p:extLst>
      <p:ext uri="{BB962C8B-B14F-4D97-AF65-F5344CB8AC3E}">
        <p14:creationId xmlns:p14="http://schemas.microsoft.com/office/powerpoint/2010/main" val="345717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48546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21298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5169EE-4510-4F1A-BE31-207E45FE1045}"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5891" name="Rectangle 2"/>
          <p:cNvSpPr>
            <a:spLocks noGrp="1" noRot="1" noChangeAspect="1" noChangeArrowheads="1" noTextEdit="1"/>
          </p:cNvSpPr>
          <p:nvPr>
            <p:ph type="sldImg"/>
          </p:nvPr>
        </p:nvSpPr>
        <p:spPr>
          <a:xfrm>
            <a:off x="381000" y="685800"/>
            <a:ext cx="6096000" cy="3429000"/>
          </a:xfrm>
          <a:ln/>
        </p:spPr>
      </p:sp>
      <p:sp>
        <p:nvSpPr>
          <p:cNvPr id="805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617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4285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3950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796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749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7562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977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083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04203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6172C-E9EB-41B6-A8CE-07D93CA669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0467" name="Rectangle 2"/>
          <p:cNvSpPr>
            <a:spLocks noGrp="1" noRot="1" noChangeAspect="1" noChangeArrowheads="1" noTextEdit="1"/>
          </p:cNvSpPr>
          <p:nvPr>
            <p:ph type="sldImg"/>
          </p:nvPr>
        </p:nvSpPr>
        <p:spPr>
          <a:xfrm>
            <a:off x="381000" y="685800"/>
            <a:ext cx="6096000" cy="3429000"/>
          </a:xfrm>
          <a:ln/>
        </p:spPr>
      </p:sp>
      <p:sp>
        <p:nvSpPr>
          <p:cNvPr id="19046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86934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6172C-E9EB-41B6-A8CE-07D93CA669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0467" name="Rectangle 2"/>
          <p:cNvSpPr>
            <a:spLocks noGrp="1" noRot="1" noChangeAspect="1" noChangeArrowheads="1" noTextEdit="1"/>
          </p:cNvSpPr>
          <p:nvPr>
            <p:ph type="sldImg"/>
          </p:nvPr>
        </p:nvSpPr>
        <p:spPr>
          <a:xfrm>
            <a:off x="381000" y="685800"/>
            <a:ext cx="6096000" cy="3429000"/>
          </a:xfrm>
          <a:ln/>
        </p:spPr>
      </p:sp>
      <p:sp>
        <p:nvSpPr>
          <p:cNvPr id="19046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66251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128A2-7275-4229-9981-A06DF3EB1F1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13059" name="Rectangle 2"/>
          <p:cNvSpPr>
            <a:spLocks noGrp="1" noRot="1" noChangeAspect="1" noChangeArrowheads="1" noTextEdit="1"/>
          </p:cNvSpPr>
          <p:nvPr>
            <p:ph type="sldImg"/>
          </p:nvPr>
        </p:nvSpPr>
        <p:spPr>
          <a:xfrm>
            <a:off x="381000" y="685800"/>
            <a:ext cx="6096000" cy="3429000"/>
          </a:xfrm>
          <a:ln/>
        </p:spPr>
      </p:sp>
      <p:sp>
        <p:nvSpPr>
          <p:cNvPr id="813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5914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17745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06339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6172C-E9EB-41B6-A8CE-07D93CA669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0467" name="Rectangle 2"/>
          <p:cNvSpPr>
            <a:spLocks noGrp="1" noRot="1" noChangeAspect="1" noChangeArrowheads="1" noTextEdit="1"/>
          </p:cNvSpPr>
          <p:nvPr>
            <p:ph type="sldImg"/>
          </p:nvPr>
        </p:nvSpPr>
        <p:spPr>
          <a:xfrm>
            <a:off x="381000" y="685800"/>
            <a:ext cx="6096000" cy="3429000"/>
          </a:xfrm>
          <a:ln/>
        </p:spPr>
      </p:sp>
      <p:sp>
        <p:nvSpPr>
          <p:cNvPr id="19046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57411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1D58D4-2D20-4622-9138-17F291542E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548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624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738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07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9616B-4642-4492-9BD8-4565F0B732B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806915" name="Rectangle 2"/>
          <p:cNvSpPr>
            <a:spLocks noGrp="1" noRot="1" noChangeAspect="1" noChangeArrowheads="1" noTextEdit="1"/>
          </p:cNvSpPr>
          <p:nvPr>
            <p:ph type="sldImg"/>
          </p:nvPr>
        </p:nvSpPr>
        <p:spPr>
          <a:xfrm>
            <a:off x="381000" y="685800"/>
            <a:ext cx="6096000" cy="3429000"/>
          </a:xfrm>
          <a:ln/>
        </p:spPr>
      </p:sp>
      <p:sp>
        <p:nvSpPr>
          <p:cNvPr id="806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42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8447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9546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6927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chor="t">
            <a:normAutofit/>
          </a:bodyPr>
          <a:lstStyle>
            <a:lvl1pPr marL="0" indent="0" algn="ctr">
              <a:buNone/>
              <a:defRPr sz="2800">
                <a:solidFill>
                  <a:schemeClr val="tx2"/>
                </a:solidFill>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08373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58288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643506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59833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5"/>
            <a:ext cx="5386917" cy="639763"/>
          </a:xfrm>
        </p:spPr>
        <p:txBody>
          <a:bodyPr anchor="t"/>
          <a:lstStyle>
            <a:lvl1pPr marL="0" indent="0">
              <a:buNone/>
              <a:defRPr sz="20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t"/>
          <a:lstStyle>
            <a:lvl1pPr marL="0" indent="0">
              <a:buNone/>
              <a:defRPr sz="20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45485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81604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78045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solidFill>
                  <a:schemeClr val="accent2">
                    <a:lumMod val="40000"/>
                    <a:lumOff val="60000"/>
                  </a:schemeClr>
                </a:solidFill>
              </a:defRPr>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27383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2109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41"/>
            <a:ext cx="7315200" cy="804863"/>
          </a:xfrm>
        </p:spPr>
        <p:txBody>
          <a:bodyPr anchor="t"/>
          <a:lstStyle>
            <a:lvl1pPr marL="0" indent="0">
              <a:buNone/>
              <a:defRPr sz="1400">
                <a:solidFill>
                  <a:schemeClr val="accent2">
                    <a:lumMod val="40000"/>
                    <a:lumOff val="60000"/>
                  </a:schemeClr>
                </a:solidFill>
              </a:defRPr>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9248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231926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8/5/22</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2551471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orbe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orbe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97F9237-4F56-446C-8A27-12780D232D42}" type="slidenum">
              <a:rPr lang="en-US">
                <a:solidFill>
                  <a:prstClr val="white">
                    <a:tint val="75000"/>
                  </a:prstClr>
                </a:solidFill>
                <a:latin typeface="Corbel"/>
              </a:rPr>
              <a:pPr>
                <a:def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129677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
            <a:ext cx="24384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defTabSz="914356" eaLnBrk="0" fontAlgn="base" hangingPunct="0">
                <a:spcBef>
                  <a:spcPct val="50000"/>
                </a:spcBef>
                <a:spcAft>
                  <a:spcPct val="0"/>
                </a:spcAft>
                <a:defRPr/>
              </a:pPr>
              <a:endParaRPr lang="en-US" sz="2400">
                <a:solidFill>
                  <a:srgbClr val="EAEAEA"/>
                </a:solidFill>
                <a:latin typeface="Times New Roman"/>
                <a:cs typeface="Arial"/>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defTabSz="914356" eaLnBrk="0" fontAlgn="base" hangingPunct="0">
                <a:spcBef>
                  <a:spcPct val="50000"/>
                </a:spcBef>
                <a:spcAft>
                  <a:spcPct val="0"/>
                </a:spcAft>
                <a:defRPr/>
              </a:pPr>
              <a:endParaRPr lang="en-US" sz="2400">
                <a:solidFill>
                  <a:srgbClr val="EAEAEA"/>
                </a:solidFill>
                <a:latin typeface="Times New Roman"/>
                <a:cs typeface="Arial"/>
              </a:endParaRPr>
            </a:p>
          </p:txBody>
        </p:sp>
        <p:pic>
          <p:nvPicPr>
            <p:cNvPr id="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p:spPr>
        </p:pic>
      </p:grpSp>
      <p:sp>
        <p:nvSpPr>
          <p:cNvPr id="486406" name="Rectangle 6"/>
          <p:cNvSpPr>
            <a:spLocks noGrp="1" noChangeArrowheads="1"/>
          </p:cNvSpPr>
          <p:nvPr>
            <p:ph type="ctrTitle" sz="quarter"/>
          </p:nvPr>
        </p:nvSpPr>
        <p:spPr>
          <a:xfrm>
            <a:off x="2540000" y="1676401"/>
            <a:ext cx="9245600" cy="2116139"/>
          </a:xfrm>
        </p:spPr>
        <p:txBody>
          <a:bodyPr/>
          <a:lstStyle>
            <a:lvl1pPr>
              <a:defRPr/>
            </a:lvl1pPr>
          </a:lstStyle>
          <a:p>
            <a:r>
              <a:rPr lang="en-US"/>
              <a:t>Click to edit Master title style</a:t>
            </a:r>
          </a:p>
        </p:txBody>
      </p:sp>
      <p:sp>
        <p:nvSpPr>
          <p:cNvPr id="486407" name="Rectangle 7"/>
          <p:cNvSpPr>
            <a:spLocks noGrp="1" noChangeArrowheads="1"/>
          </p:cNvSpPr>
          <p:nvPr>
            <p:ph type="subTitle" sz="quarter" idx="1"/>
          </p:nvPr>
        </p:nvSpPr>
        <p:spPr>
          <a:xfrm>
            <a:off x="2548467" y="3968751"/>
            <a:ext cx="85344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2438400" y="6400800"/>
            <a:ext cx="2540000" cy="457200"/>
          </a:xfrm>
        </p:spPr>
        <p:txBody>
          <a:bodyPr/>
          <a:lstStyle>
            <a:lvl1pPr>
              <a:defRPr/>
            </a:lvl1pPr>
          </a:lstStyle>
          <a:p>
            <a:pPr>
              <a:defRPr/>
            </a:pPr>
            <a:endParaRPr lang="en-US">
              <a:solidFill>
                <a:srgbClr val="EAEAEA"/>
              </a:solidFill>
              <a:latin typeface="Times New Roman"/>
              <a:cs typeface="Arial"/>
            </a:endParaRPr>
          </a:p>
        </p:txBody>
      </p:sp>
      <p:sp>
        <p:nvSpPr>
          <p:cNvPr id="9" name="Rectangle 9"/>
          <p:cNvSpPr>
            <a:spLocks noGrp="1" noChangeArrowheads="1"/>
          </p:cNvSpPr>
          <p:nvPr>
            <p:ph type="ftr" sz="quarter" idx="11"/>
          </p:nvPr>
        </p:nvSpPr>
        <p:spPr>
          <a:xfrm>
            <a:off x="5283200" y="6400800"/>
            <a:ext cx="3860800" cy="457200"/>
          </a:xfrm>
        </p:spPr>
        <p:txBody>
          <a:bodyPr/>
          <a:lstStyle>
            <a:lvl1pPr>
              <a:defRPr/>
            </a:lvl1pPr>
          </a:lstStyle>
          <a:p>
            <a:pPr>
              <a:defRPr/>
            </a:pPr>
            <a:endParaRPr lang="en-US">
              <a:solidFill>
                <a:srgbClr val="EAEAEA"/>
              </a:solidFill>
              <a:latin typeface="Times New Roman"/>
              <a:cs typeface="Arial"/>
            </a:endParaRPr>
          </a:p>
        </p:txBody>
      </p:sp>
      <p:sp>
        <p:nvSpPr>
          <p:cNvPr id="10" name="Rectangle 10"/>
          <p:cNvSpPr>
            <a:spLocks noGrp="1" noChangeArrowheads="1"/>
          </p:cNvSpPr>
          <p:nvPr>
            <p:ph type="sldNum" sz="quarter" idx="12"/>
          </p:nvPr>
        </p:nvSpPr>
        <p:spPr/>
        <p:txBody>
          <a:bodyPr/>
          <a:lstStyle>
            <a:lvl1pPr>
              <a:defRPr/>
            </a:lvl1pPr>
          </a:lstStyle>
          <a:p>
            <a:pPr>
              <a:defRPr/>
            </a:pPr>
            <a:fld id="{866588B6-62DF-483B-A8E3-A5152886CA66}"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1869544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1FB2305-1613-46A0-B53B-129FE987377F}"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302208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6"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B929865-12F9-48AB-83FC-7F4BA387EC68}"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47997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088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0757374B-78C2-4F67-80A6-A452C88259B9}"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1428161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3F17DB5A-4806-40A4-B4F5-EF070480C6E0}"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2880314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270F871C-6802-4BB7-BCA8-F977FD346D2F}"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324313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4242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D121E29-E913-4C30-83C7-73EAF82CA8F1}"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247842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952D4B9-956E-46BD-A4F4-B4893853D863}"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4021183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92A14E-3664-414B-B4E2-FF748A4BBAB6}"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4123309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FED9D19-59D1-45C5-9743-BAB4CB2F2AC2}"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2536796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80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cs typeface="Aria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cs typeface="Aria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D954E689-B2FF-4F5C-BDB1-335245B47E02}" type="slidenum">
              <a:rPr lang="en-US">
                <a:solidFill>
                  <a:srgbClr val="EAEAEA"/>
                </a:solidFill>
                <a:latin typeface="Times New Roman"/>
                <a:cs typeface="Arial"/>
              </a:rPr>
              <a:pPr>
                <a:defRPr/>
              </a:pPr>
              <a:t>‹#›</a:t>
            </a:fld>
            <a:endParaRPr lang="en-US">
              <a:solidFill>
                <a:srgbClr val="EAEAEA"/>
              </a:solidFill>
              <a:latin typeface="Times New Roman"/>
              <a:cs typeface="Arial"/>
            </a:endParaRPr>
          </a:p>
        </p:txBody>
      </p:sp>
    </p:spTree>
    <p:extLst>
      <p:ext uri="{BB962C8B-B14F-4D97-AF65-F5344CB8AC3E}">
        <p14:creationId xmlns:p14="http://schemas.microsoft.com/office/powerpoint/2010/main" val="3202323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6" indent="0" algn="ctr">
              <a:buNone/>
              <a:defRPr/>
            </a:lvl3pPr>
            <a:lvl4pPr marL="1371532"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70C273-DE54-495E-AE4B-462256206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063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225D10-92F3-4775-A2A3-1093652C3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190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6"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44A60-8F30-478C-BE0A-0C7BF212A3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017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F33632-3EBE-47E1-8995-4AEF3F7FED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1190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B73CEB-AC9A-4839-A7C5-165FFE3719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589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507206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C4DA46-D870-4E02-994C-B04C89EA6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604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F3C77-749E-4ED7-AF34-73E447641C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058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6B1958-929B-4FB5-A1AD-BD9530C31C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181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468FED-F819-4125-BD38-02A3E787BB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585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6FB00A-B95B-4724-B46F-05CE39B50D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5985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5D288-6B37-4257-853D-A5A4A780C6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883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FF0E5B-8398-4993-957A-ECEFB98C3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024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485E8F-5230-42BE-9094-4F3461AE3D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547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7301" y="1789115"/>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grpSp>
      <p:sp>
        <p:nvSpPr>
          <p:cNvPr id="147664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76648" name="Rectangle 40"/>
          <p:cNvSpPr>
            <a:spLocks noGrp="1" noChangeArrowheads="1"/>
          </p:cNvSpPr>
          <p:nvPr>
            <p:ph type="ctrTitle"/>
          </p:nvPr>
        </p:nvSpPr>
        <p:spPr>
          <a:xfrm>
            <a:off x="914400" y="1768478"/>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latin typeface="Tahoma"/>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latin typeface="Tahoma"/>
            </a:endParaRPr>
          </a:p>
        </p:txBody>
      </p:sp>
      <p:sp>
        <p:nvSpPr>
          <p:cNvPr id="41" name="Rectangle 41"/>
          <p:cNvSpPr>
            <a:spLocks noGrp="1" noChangeArrowheads="1"/>
          </p:cNvSpPr>
          <p:nvPr>
            <p:ph type="sldNum" sz="quarter" idx="12"/>
          </p:nvPr>
        </p:nvSpPr>
        <p:spPr/>
        <p:txBody>
          <a:bodyPr/>
          <a:lstStyle>
            <a:lvl1pPr>
              <a:defRPr/>
            </a:lvl1pPr>
          </a:lstStyle>
          <a:p>
            <a:pPr>
              <a:defRPr/>
            </a:pPr>
            <a:fld id="{AA07BAEA-3D84-4936-930E-1CF781843115}"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3076544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9C7B2DD-559E-4E5E-8D97-B40D2C37FCFC}"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75159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8/5/22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59603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6"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A727FF0-3CD2-47DE-9DDF-17F06B168422}"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3090718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7" name="Rectangle 41"/>
          <p:cNvSpPr>
            <a:spLocks noGrp="1" noChangeArrowheads="1"/>
          </p:cNvSpPr>
          <p:nvPr>
            <p:ph type="sldNum" sz="quarter" idx="12"/>
          </p:nvPr>
        </p:nvSpPr>
        <p:spPr>
          <a:ln/>
        </p:spPr>
        <p:txBody>
          <a:bodyPr/>
          <a:lstStyle>
            <a:lvl1pPr>
              <a:defRPr/>
            </a:lvl1pPr>
          </a:lstStyle>
          <a:p>
            <a:pPr>
              <a:defRPr/>
            </a:pPr>
            <a:fld id="{AA8805C9-8D23-4356-A1C4-A881322E7D04}"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443089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9" name="Rectangle 41"/>
          <p:cNvSpPr>
            <a:spLocks noGrp="1" noChangeArrowheads="1"/>
          </p:cNvSpPr>
          <p:nvPr>
            <p:ph type="sldNum" sz="quarter" idx="12"/>
          </p:nvPr>
        </p:nvSpPr>
        <p:spPr>
          <a:ln/>
        </p:spPr>
        <p:txBody>
          <a:bodyPr/>
          <a:lstStyle>
            <a:lvl1pPr>
              <a:defRPr/>
            </a:lvl1pPr>
          </a:lstStyle>
          <a:p>
            <a:pPr>
              <a:defRPr/>
            </a:pPr>
            <a:fld id="{A63304BA-E13C-41D8-8136-43F65E6344CB}"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3897752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5" name="Rectangle 41"/>
          <p:cNvSpPr>
            <a:spLocks noGrp="1" noChangeArrowheads="1"/>
          </p:cNvSpPr>
          <p:nvPr>
            <p:ph type="sldNum" sz="quarter" idx="12"/>
          </p:nvPr>
        </p:nvSpPr>
        <p:spPr>
          <a:ln/>
        </p:spPr>
        <p:txBody>
          <a:bodyPr/>
          <a:lstStyle>
            <a:lvl1pPr>
              <a:defRPr/>
            </a:lvl1pPr>
          </a:lstStyle>
          <a:p>
            <a:pPr>
              <a:defRPr/>
            </a:pPr>
            <a:fld id="{C64D22DE-5BE4-4F2D-8398-1EFFA095E146}"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4092930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4" name="Rectangle 41"/>
          <p:cNvSpPr>
            <a:spLocks noGrp="1" noChangeArrowheads="1"/>
          </p:cNvSpPr>
          <p:nvPr>
            <p:ph type="sldNum" sz="quarter" idx="12"/>
          </p:nvPr>
        </p:nvSpPr>
        <p:spPr>
          <a:ln/>
        </p:spPr>
        <p:txBody>
          <a:bodyPr/>
          <a:lstStyle>
            <a:lvl1pPr>
              <a:defRPr/>
            </a:lvl1pPr>
          </a:lstStyle>
          <a:p>
            <a:pPr>
              <a:defRPr/>
            </a:pPr>
            <a:fld id="{D8455094-242B-469C-8D5C-4DD2C3A5FEE7}"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1747294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8AAB3D3-3426-4F25-92A3-BF310C8D5CBF}"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3753453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7" name="Rectangle 41"/>
          <p:cNvSpPr>
            <a:spLocks noGrp="1" noChangeArrowheads="1"/>
          </p:cNvSpPr>
          <p:nvPr>
            <p:ph type="sldNum" sz="quarter" idx="12"/>
          </p:nvPr>
        </p:nvSpPr>
        <p:spPr>
          <a:ln/>
        </p:spPr>
        <p:txBody>
          <a:bodyPr/>
          <a:lstStyle>
            <a:lvl1pPr>
              <a:defRPr/>
            </a:lvl1pPr>
          </a:lstStyle>
          <a:p>
            <a:pPr>
              <a:defRPr/>
            </a:pPr>
            <a:fld id="{F5B45EB7-904C-4BB3-B26E-E3ECA2B80E69}"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3952711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B923BC3-2C9A-44D9-9A34-DE39CB5837D2}"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6257443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A360956-A4A0-4D56-BE9D-88F4036F2C16}" type="slidenum">
              <a:rPr lang="en-US">
                <a:solidFill>
                  <a:srgbClr val="FFFFFF"/>
                </a:solidFill>
                <a:latin typeface="Tahoma"/>
              </a:rPr>
              <a:pPr>
                <a:defRPr/>
              </a:pPr>
              <a:t>‹#›</a:t>
            </a:fld>
            <a:endParaRPr lang="en-US">
              <a:solidFill>
                <a:srgbClr val="FFFFFF"/>
              </a:solidFill>
              <a:latin typeface="Tahoma"/>
            </a:endParaRPr>
          </a:p>
        </p:txBody>
      </p:sp>
    </p:spTree>
    <p:extLst>
      <p:ext uri="{BB962C8B-B14F-4D97-AF65-F5344CB8AC3E}">
        <p14:creationId xmlns:p14="http://schemas.microsoft.com/office/powerpoint/2010/main" val="4122133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6" indent="0" algn="ctr">
              <a:buNone/>
              <a:defRPr/>
            </a:lvl3pPr>
            <a:lvl4pPr marL="1371532"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2D9D3D-ED04-4D99-8927-825B8A13D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15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8/5/22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65385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731A65-8244-4C75-9600-8FFD842B70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839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6"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11059-54CE-4EC0-B713-7188B9E740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110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4F916A-6238-41BA-9B7E-1E60EF058B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64698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F55897-2F5C-4B6B-845F-FAC26264A4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0044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F25D94-9C7B-4837-B13D-6D29A575B6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04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33A07C-CB18-462E-B79A-367B8ABF9C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041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57596-8060-42EE-B46B-9312A3EE26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694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6"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6"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FA123-BAC6-41F0-8D51-326AB89290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0429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230D77-4037-4ED6-AE96-EEDF5C0EFF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378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91D00-1B1A-4ACE-85CD-611396FEA6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3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528426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B538FF-6F57-4D71-8AB5-815B2CF8CD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525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7FE089-88D7-4226-827F-FE77FE61BA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4774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5844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86731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49363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75470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8/5/22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9705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8/5/22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21138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299366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1002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705129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13709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184722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2905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7994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8/5/22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985122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6"/>
            <a:fld id="{8E36636D-D922-432D-A958-524484B5923D}" type="datetimeFigureOut">
              <a:rPr lang="en-US" smtClean="0">
                <a:solidFill>
                  <a:prstClr val="white">
                    <a:tint val="75000"/>
                  </a:prstClr>
                </a:solidFill>
              </a:rPr>
              <a:pPr defTabSz="914356"/>
              <a:t>8/5/22</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6"/>
            <a:endParaRPr lang="en-US" dirty="0">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6"/>
            <a:fld id="{DF28FB93-0A08-4E7D-8E63-9EFA29F1E093}" type="slidenum">
              <a:rPr lang="en-US" smtClean="0">
                <a:solidFill>
                  <a:prstClr val="white">
                    <a:tint val="75000"/>
                  </a:prstClr>
                </a:solidFill>
              </a:rPr>
              <a:pPr defTabSz="914356"/>
              <a:t>‹#›</a:t>
            </a:fld>
            <a:endParaRPr lang="en-US">
              <a:solidFill>
                <a:prstClr val="white">
                  <a:tint val="75000"/>
                </a:prstClr>
              </a:solidFill>
            </a:endParaRPr>
          </a:p>
        </p:txBody>
      </p:sp>
    </p:spTree>
    <p:extLst>
      <p:ext uri="{BB962C8B-B14F-4D97-AF65-F5344CB8AC3E}">
        <p14:creationId xmlns:p14="http://schemas.microsoft.com/office/powerpoint/2010/main" val="363577770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356"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3" indent="-342883" algn="l" defTabSz="914356"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12" indent="-285736" algn="l" defTabSz="914356"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6"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6"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6"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
            <a:ext cx="1524000" cy="6856413"/>
            <a:chOff x="0" y="0"/>
            <a:chExt cx="720" cy="4319"/>
          </a:xfrm>
        </p:grpSpPr>
        <p:sp>
          <p:nvSpPr>
            <p:cNvPr id="485379"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defTabSz="914356" eaLnBrk="0" fontAlgn="base" hangingPunct="0">
                <a:spcBef>
                  <a:spcPct val="50000"/>
                </a:spcBef>
                <a:spcAft>
                  <a:spcPct val="0"/>
                </a:spcAft>
                <a:defRPr/>
              </a:pPr>
              <a:endParaRPr lang="en-US" sz="2400">
                <a:solidFill>
                  <a:srgbClr val="EAEAEA"/>
                </a:solidFill>
                <a:latin typeface="Times New Roman"/>
                <a:cs typeface="Arial"/>
              </a:endParaRPr>
            </a:p>
          </p:txBody>
        </p:sp>
        <p:sp>
          <p:nvSpPr>
            <p:cNvPr id="485380"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defTabSz="914356" eaLnBrk="0" fontAlgn="base" hangingPunct="0">
                <a:spcBef>
                  <a:spcPct val="50000"/>
                </a:spcBef>
                <a:spcAft>
                  <a:spcPct val="0"/>
                </a:spcAft>
                <a:defRPr/>
              </a:pPr>
              <a:endParaRPr lang="en-US" sz="2400">
                <a:solidFill>
                  <a:srgbClr val="EAEAEA"/>
                </a:solidFill>
                <a:latin typeface="Times New Roman"/>
                <a:cs typeface="Arial"/>
              </a:endParaRPr>
            </a:p>
          </p:txBody>
        </p:sp>
        <p:pic>
          <p:nvPicPr>
            <p:cNvPr id="7178" name="Picture 5"/>
            <p:cNvPicPr>
              <a:picLocks noChangeArrowheads="1"/>
            </p:cNvPicPr>
            <p:nvPr/>
          </p:nvPicPr>
          <p:blipFill>
            <a:blip r:embed="rId14" cstate="print"/>
            <a:srcRect/>
            <a:stretch>
              <a:fillRect/>
            </a:stretch>
          </p:blipFill>
          <p:spPr bwMode="auto">
            <a:xfrm>
              <a:off x="0" y="312"/>
              <a:ext cx="720" cy="1872"/>
            </a:xfrm>
            <a:prstGeom prst="rect">
              <a:avLst/>
            </a:prstGeom>
            <a:noFill/>
            <a:ln w="9525">
              <a:noFill/>
              <a:miter lim="800000"/>
              <a:headEnd/>
              <a:tailEnd/>
            </a:ln>
          </p:spPr>
        </p:pic>
      </p:grpSp>
      <p:sp>
        <p:nvSpPr>
          <p:cNvPr id="7171" name="Rectangle 6"/>
          <p:cNvSpPr>
            <a:spLocks noGrp="1" noChangeArrowheads="1"/>
          </p:cNvSpPr>
          <p:nvPr>
            <p:ph type="title"/>
          </p:nvPr>
        </p:nvSpPr>
        <p:spPr bwMode="auto">
          <a:xfrm>
            <a:off x="1625600" y="304802"/>
            <a:ext cx="103632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Rectangle 7"/>
          <p:cNvSpPr>
            <a:spLocks noGrp="1" noChangeArrowheads="1"/>
          </p:cNvSpPr>
          <p:nvPr>
            <p:ph type="body" idx="1"/>
          </p:nvPr>
        </p:nvSpPr>
        <p:spPr bwMode="auto">
          <a:xfrm>
            <a:off x="1625600" y="1600200"/>
            <a:ext cx="103632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5384" name="Rectangle 8"/>
          <p:cNvSpPr>
            <a:spLocks noGrp="1" noChangeArrowheads="1"/>
          </p:cNvSpPr>
          <p:nvPr>
            <p:ph type="dt" sz="half" idx="2"/>
          </p:nvPr>
        </p:nvSpPr>
        <p:spPr bwMode="auto">
          <a:xfrm>
            <a:off x="1524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defTabSz="914356" fontAlgn="base">
              <a:spcBef>
                <a:spcPct val="0"/>
              </a:spcBef>
              <a:spcAft>
                <a:spcPct val="0"/>
              </a:spcAft>
              <a:defRPr/>
            </a:pPr>
            <a:endParaRPr lang="en-US">
              <a:solidFill>
                <a:srgbClr val="EAEAEA"/>
              </a:solidFill>
            </a:endParaRPr>
          </a:p>
        </p:txBody>
      </p:sp>
      <p:sp>
        <p:nvSpPr>
          <p:cNvPr id="485385" name="Rectangle 9"/>
          <p:cNvSpPr>
            <a:spLocks noGrp="1" noChangeArrowheads="1"/>
          </p:cNvSpPr>
          <p:nvPr>
            <p:ph type="ftr" sz="quarter" idx="3"/>
          </p:nvPr>
        </p:nvSpPr>
        <p:spPr bwMode="auto">
          <a:xfrm>
            <a:off x="4775200" y="64008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defTabSz="914356" fontAlgn="base">
              <a:spcBef>
                <a:spcPct val="0"/>
              </a:spcBef>
              <a:spcAft>
                <a:spcPct val="0"/>
              </a:spcAft>
              <a:defRPr/>
            </a:pPr>
            <a:endParaRPr lang="en-US">
              <a:solidFill>
                <a:srgbClr val="EAEAEA"/>
              </a:solidFill>
            </a:endParaRPr>
          </a:p>
        </p:txBody>
      </p:sp>
      <p:sp>
        <p:nvSpPr>
          <p:cNvPr id="485386" name="Rectangle 10"/>
          <p:cNvSpPr>
            <a:spLocks noGrp="1" noChangeArrowheads="1"/>
          </p:cNvSpPr>
          <p:nvPr>
            <p:ph type="sldNum" sz="quarter" idx="4"/>
          </p:nvPr>
        </p:nvSpPr>
        <p:spPr bwMode="auto">
          <a:xfrm>
            <a:off x="9652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defTabSz="914356" fontAlgn="base">
              <a:spcBef>
                <a:spcPct val="0"/>
              </a:spcBef>
              <a:spcAft>
                <a:spcPct val="0"/>
              </a:spcAft>
              <a:defRPr/>
            </a:pPr>
            <a:fld id="{3DD9EA24-1FBA-40C0-B9BC-B724D426BB93}" type="slidenum">
              <a:rPr lang="en-US" smtClean="0">
                <a:solidFill>
                  <a:srgbClr val="EAEAEA"/>
                </a:solidFill>
              </a:rPr>
              <a:pPr defTabSz="914356"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val="631180705"/>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l"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l"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l"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178" algn="l" rtl="0" fontAlgn="base">
        <a:spcBef>
          <a:spcPct val="0"/>
        </a:spcBef>
        <a:spcAft>
          <a:spcPct val="0"/>
        </a:spcAft>
        <a:defRPr sz="4400">
          <a:solidFill>
            <a:schemeClr val="tx2"/>
          </a:solidFill>
          <a:latin typeface="Times New Roman" pitchFamily="18" charset="0"/>
          <a:cs typeface="Arial" pitchFamily="34" charset="0"/>
        </a:defRPr>
      </a:lvl6pPr>
      <a:lvl7pPr marL="914356" algn="l" rtl="0" fontAlgn="base">
        <a:spcBef>
          <a:spcPct val="0"/>
        </a:spcBef>
        <a:spcAft>
          <a:spcPct val="0"/>
        </a:spcAft>
        <a:defRPr sz="4400">
          <a:solidFill>
            <a:schemeClr val="tx2"/>
          </a:solidFill>
          <a:latin typeface="Times New Roman" pitchFamily="18" charset="0"/>
          <a:cs typeface="Arial" pitchFamily="34" charset="0"/>
        </a:defRPr>
      </a:lvl7pPr>
      <a:lvl8pPr marL="1371532" algn="l" rtl="0" fontAlgn="base">
        <a:spcBef>
          <a:spcPct val="0"/>
        </a:spcBef>
        <a:spcAft>
          <a:spcPct val="0"/>
        </a:spcAft>
        <a:defRPr sz="4400">
          <a:solidFill>
            <a:schemeClr val="tx2"/>
          </a:solidFill>
          <a:latin typeface="Times New Roman" pitchFamily="18" charset="0"/>
          <a:cs typeface="Arial" pitchFamily="34" charset="0"/>
        </a:defRPr>
      </a:lvl8pPr>
      <a:lvl9pPr marL="1828709" algn="l"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883" indent="-342883"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cs typeface="+mn-cs"/>
        </a:defRPr>
      </a:lvl2pPr>
      <a:lvl3pPr marL="1142943" indent="-228589" algn="l" rtl="0" eaLnBrk="0" fontAlgn="base" hangingPunct="0">
        <a:spcBef>
          <a:spcPct val="20000"/>
        </a:spcBef>
        <a:spcAft>
          <a:spcPct val="0"/>
        </a:spcAft>
        <a:buChar char="•"/>
        <a:defRPr sz="2400">
          <a:solidFill>
            <a:schemeClr val="tx1"/>
          </a:solidFill>
          <a:latin typeface="+mn-lt"/>
          <a:cs typeface="+mn-cs"/>
        </a:defRPr>
      </a:lvl3pPr>
      <a:lvl4pPr marL="1600120" indent="-228589" algn="l" rtl="0" eaLnBrk="0" fontAlgn="base" hangingPunct="0">
        <a:spcBef>
          <a:spcPct val="20000"/>
        </a:spcBef>
        <a:spcAft>
          <a:spcPct val="0"/>
        </a:spcAft>
        <a:buChar char="–"/>
        <a:defRPr sz="2000">
          <a:solidFill>
            <a:schemeClr val="tx1"/>
          </a:solidFill>
          <a:latin typeface="+mn-lt"/>
          <a:cs typeface="+mn-cs"/>
        </a:defRPr>
      </a:lvl4pPr>
      <a:lvl5pPr marL="2057297" indent="-228589" algn="l" rtl="0" eaLnBrk="0" fontAlgn="base" hangingPunct="0">
        <a:spcBef>
          <a:spcPct val="20000"/>
        </a:spcBef>
        <a:spcAft>
          <a:spcPct val="0"/>
        </a:spcAft>
        <a:buChar char="•"/>
        <a:defRPr sz="2000">
          <a:solidFill>
            <a:schemeClr val="tx1"/>
          </a:solidFill>
          <a:latin typeface="+mn-lt"/>
          <a:cs typeface="+mn-cs"/>
        </a:defRPr>
      </a:lvl5pPr>
      <a:lvl6pPr marL="2514474" indent="-228589" algn="l" rtl="0" fontAlgn="base">
        <a:spcBef>
          <a:spcPct val="20000"/>
        </a:spcBef>
        <a:spcAft>
          <a:spcPct val="0"/>
        </a:spcAft>
        <a:buChar char="•"/>
        <a:defRPr sz="2000">
          <a:solidFill>
            <a:schemeClr val="tx1"/>
          </a:solidFill>
          <a:latin typeface="+mn-lt"/>
          <a:cs typeface="+mn-cs"/>
        </a:defRPr>
      </a:lvl6pPr>
      <a:lvl7pPr marL="2971652" indent="-228589" algn="l" rtl="0" fontAlgn="base">
        <a:spcBef>
          <a:spcPct val="20000"/>
        </a:spcBef>
        <a:spcAft>
          <a:spcPct val="0"/>
        </a:spcAft>
        <a:buChar char="•"/>
        <a:defRPr sz="2000">
          <a:solidFill>
            <a:schemeClr val="tx1"/>
          </a:solidFill>
          <a:latin typeface="+mn-lt"/>
          <a:cs typeface="+mn-cs"/>
        </a:defRPr>
      </a:lvl7pPr>
      <a:lvl8pPr marL="3428829" indent="-228589" algn="l" rtl="0" fontAlgn="base">
        <a:spcBef>
          <a:spcPct val="20000"/>
        </a:spcBef>
        <a:spcAft>
          <a:spcPct val="0"/>
        </a:spcAft>
        <a:buChar char="•"/>
        <a:defRPr sz="2000">
          <a:solidFill>
            <a:schemeClr val="tx1"/>
          </a:solidFill>
          <a:latin typeface="+mn-lt"/>
          <a:cs typeface="+mn-cs"/>
        </a:defRPr>
      </a:lvl8pPr>
      <a:lvl9pPr marL="3886006" indent="-228589"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05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888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defRPr>
            </a:lvl1pPr>
          </a:lstStyle>
          <a:p>
            <a:pPr defTabSz="914356" eaLnBrk="0" fontAlgn="base" hangingPunct="0">
              <a:spcBef>
                <a:spcPct val="0"/>
              </a:spcBef>
              <a:spcAft>
                <a:spcPct val="0"/>
              </a:spcAft>
              <a:defRPr/>
            </a:pPr>
            <a:endParaRPr lang="en-US">
              <a:solidFill>
                <a:srgbClr val="000000"/>
              </a:solidFill>
            </a:endParaRPr>
          </a:p>
        </p:txBody>
      </p:sp>
      <p:sp>
        <p:nvSpPr>
          <p:cNvPr id="101888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defRPr>
            </a:lvl1pPr>
          </a:lstStyle>
          <a:p>
            <a:pPr defTabSz="914356" eaLnBrk="0" fontAlgn="base" hangingPunct="0">
              <a:spcBef>
                <a:spcPct val="0"/>
              </a:spcBef>
              <a:spcAft>
                <a:spcPct val="0"/>
              </a:spcAft>
              <a:defRPr/>
            </a:pPr>
            <a:endParaRPr lang="en-US">
              <a:solidFill>
                <a:srgbClr val="000000"/>
              </a:solidFill>
            </a:endParaRPr>
          </a:p>
        </p:txBody>
      </p:sp>
      <p:sp>
        <p:nvSpPr>
          <p:cNvPr id="101888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defRPr>
            </a:lvl1pPr>
          </a:lstStyle>
          <a:p>
            <a:pPr defTabSz="914356" eaLnBrk="0" fontAlgn="base" hangingPunct="0">
              <a:spcBef>
                <a:spcPct val="0"/>
              </a:spcBef>
              <a:spcAft>
                <a:spcPct val="0"/>
              </a:spcAft>
              <a:defRPr/>
            </a:pPr>
            <a:fld id="{33B49B85-31C9-4B2B-809E-919C5FEA0624}" type="slidenum">
              <a:rPr lang="en-US" smtClean="0">
                <a:solidFill>
                  <a:srgbClr val="000000"/>
                </a:solidFill>
              </a:rPr>
              <a:pPr defTabSz="914356"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6287047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78" algn="ctr" rtl="0" fontAlgn="base">
        <a:spcBef>
          <a:spcPct val="0"/>
        </a:spcBef>
        <a:spcAft>
          <a:spcPct val="0"/>
        </a:spcAft>
        <a:defRPr sz="4400">
          <a:solidFill>
            <a:schemeClr val="tx2"/>
          </a:solidFill>
          <a:latin typeface="Times New Roman" pitchFamily="18" charset="0"/>
        </a:defRPr>
      </a:lvl6pPr>
      <a:lvl7pPr marL="914356" algn="ctr" rtl="0" fontAlgn="base">
        <a:spcBef>
          <a:spcPct val="0"/>
        </a:spcBef>
        <a:spcAft>
          <a:spcPct val="0"/>
        </a:spcAft>
        <a:defRPr sz="4400">
          <a:solidFill>
            <a:schemeClr val="tx2"/>
          </a:solidFill>
          <a:latin typeface="Times New Roman" pitchFamily="18" charset="0"/>
        </a:defRPr>
      </a:lvl7pPr>
      <a:lvl8pPr marL="1371532" algn="ctr" rtl="0" fontAlgn="base">
        <a:spcBef>
          <a:spcPct val="0"/>
        </a:spcBef>
        <a:spcAft>
          <a:spcPct val="0"/>
        </a:spcAft>
        <a:defRPr sz="4400">
          <a:solidFill>
            <a:schemeClr val="tx2"/>
          </a:solidFill>
          <a:latin typeface="Times New Roman" pitchFamily="18" charset="0"/>
        </a:defRPr>
      </a:lvl8pPr>
      <a:lvl9pPr marL="1828709" algn="ctr" rtl="0" fontAlgn="base">
        <a:spcBef>
          <a:spcPct val="0"/>
        </a:spcBef>
        <a:spcAft>
          <a:spcPct val="0"/>
        </a:spcAft>
        <a:defRPr sz="4400">
          <a:solidFill>
            <a:schemeClr val="tx2"/>
          </a:solidFill>
          <a:latin typeface="Times New Roman" pitchFamily="18" charset="0"/>
        </a:defRPr>
      </a:lvl9pPr>
    </p:titleStyle>
    <p:bodyStyle>
      <a:lvl1pPr marL="342883" indent="-342883" algn="l" rtl="0" eaLnBrk="0" fontAlgn="base" hangingPunct="0">
        <a:spcBef>
          <a:spcPct val="20000"/>
        </a:spcBef>
        <a:spcAft>
          <a:spcPct val="0"/>
        </a:spcAft>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defRPr>
      </a:lvl2pPr>
      <a:lvl3pPr marL="1142943"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7"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5067301" y="1789115"/>
            <a:ext cx="7120467" cy="5056187"/>
            <a:chOff x="2394" y="1127"/>
            <a:chExt cx="3364" cy="3185"/>
          </a:xfrm>
        </p:grpSpPr>
        <p:sp>
          <p:nvSpPr>
            <p:cNvPr id="147558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8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8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59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0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1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7562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grpSp>
      <p:sp>
        <p:nvSpPr>
          <p:cNvPr id="147562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75622" name="Rectangle 38"/>
          <p:cNvSpPr>
            <a:spLocks noGrp="1" noChangeArrowheads="1"/>
          </p:cNvSpPr>
          <p:nvPr>
            <p:ph type="body" idx="1"/>
          </p:nvPr>
        </p:nvSpPr>
        <p:spPr bwMode="auto">
          <a:xfrm>
            <a:off x="609600" y="1600202"/>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562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mn-lt"/>
              </a:defRPr>
            </a:lvl1pPr>
          </a:lstStyle>
          <a:p>
            <a:pPr defTabSz="914356" fontAlgn="base">
              <a:spcBef>
                <a:spcPct val="0"/>
              </a:spcBef>
              <a:spcAft>
                <a:spcPct val="0"/>
              </a:spcAft>
              <a:defRPr/>
            </a:pPr>
            <a:endParaRPr lang="en-US">
              <a:solidFill>
                <a:srgbClr val="FFFFFF"/>
              </a:solidFill>
            </a:endParaRPr>
          </a:p>
        </p:txBody>
      </p:sp>
      <p:sp>
        <p:nvSpPr>
          <p:cNvPr id="147562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i="0">
                <a:solidFill>
                  <a:schemeClr val="tx1"/>
                </a:solidFill>
                <a:latin typeface="+mn-lt"/>
              </a:defRPr>
            </a:lvl1pPr>
          </a:lstStyle>
          <a:p>
            <a:pPr defTabSz="914356" fontAlgn="base">
              <a:spcBef>
                <a:spcPct val="0"/>
              </a:spcBef>
              <a:spcAft>
                <a:spcPct val="0"/>
              </a:spcAft>
              <a:defRPr/>
            </a:pPr>
            <a:endParaRPr lang="en-US">
              <a:solidFill>
                <a:srgbClr val="FFFFFF"/>
              </a:solidFill>
            </a:endParaRPr>
          </a:p>
        </p:txBody>
      </p:sp>
      <p:sp>
        <p:nvSpPr>
          <p:cNvPr id="147562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latin typeface="+mn-lt"/>
              </a:defRPr>
            </a:lvl1pPr>
          </a:lstStyle>
          <a:p>
            <a:pPr defTabSz="914356" fontAlgn="base">
              <a:spcBef>
                <a:spcPct val="0"/>
              </a:spcBef>
              <a:spcAft>
                <a:spcPct val="0"/>
              </a:spcAft>
              <a:defRPr/>
            </a:pPr>
            <a:fld id="{A68D4494-DA60-4D1D-8135-C6D166BEA98A}" type="slidenum">
              <a:rPr lang="en-US" smtClean="0">
                <a:solidFill>
                  <a:srgbClr val="FFFFFF"/>
                </a:solidFill>
              </a:rPr>
              <a:pPr defTabSz="914356"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17905530"/>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178"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356"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532"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709"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883" indent="-342883"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12" indent="-285736"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2943" indent="-228589"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120" indent="-228589"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297" indent="-228589"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474" indent="-228589"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652" indent="-228589"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8829" indent="-228589"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006" indent="-228589"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3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defRPr>
            </a:lvl1pPr>
          </a:lstStyle>
          <a:p>
            <a:pPr defTabSz="914356"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defRPr>
            </a:lvl1pPr>
          </a:lstStyle>
          <a:p>
            <a:pPr defTabSz="914356"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defRPr>
            </a:lvl1pPr>
          </a:lstStyle>
          <a:p>
            <a:pPr defTabSz="914356" eaLnBrk="0" fontAlgn="base" hangingPunct="0">
              <a:spcBef>
                <a:spcPct val="0"/>
              </a:spcBef>
              <a:spcAft>
                <a:spcPct val="0"/>
              </a:spcAft>
              <a:defRPr/>
            </a:pPr>
            <a:fld id="{D3EA860F-66A4-4E01-A9A3-2B309415F04C}" type="slidenum">
              <a:rPr lang="en-US" smtClean="0">
                <a:solidFill>
                  <a:srgbClr val="000000"/>
                </a:solidFill>
              </a:rPr>
              <a:pPr defTabSz="914356"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5417815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78" algn="ctr" rtl="0" eaLnBrk="0" fontAlgn="base" hangingPunct="0">
        <a:spcBef>
          <a:spcPct val="0"/>
        </a:spcBef>
        <a:spcAft>
          <a:spcPct val="0"/>
        </a:spcAft>
        <a:defRPr sz="4400">
          <a:solidFill>
            <a:schemeClr val="tx2"/>
          </a:solidFill>
          <a:latin typeface="Times New Roman" pitchFamily="18" charset="0"/>
        </a:defRPr>
      </a:lvl6pPr>
      <a:lvl7pPr marL="914356" algn="ctr" rtl="0" eaLnBrk="0" fontAlgn="base" hangingPunct="0">
        <a:spcBef>
          <a:spcPct val="0"/>
        </a:spcBef>
        <a:spcAft>
          <a:spcPct val="0"/>
        </a:spcAft>
        <a:defRPr sz="4400">
          <a:solidFill>
            <a:schemeClr val="tx2"/>
          </a:solidFill>
          <a:latin typeface="Times New Roman" pitchFamily="18" charset="0"/>
        </a:defRPr>
      </a:lvl7pPr>
      <a:lvl8pPr marL="1371532" algn="ctr" rtl="0" eaLnBrk="0" fontAlgn="base" hangingPunct="0">
        <a:spcBef>
          <a:spcPct val="0"/>
        </a:spcBef>
        <a:spcAft>
          <a:spcPct val="0"/>
        </a:spcAft>
        <a:defRPr sz="4400">
          <a:solidFill>
            <a:schemeClr val="tx2"/>
          </a:solidFill>
          <a:latin typeface="Times New Roman" pitchFamily="18" charset="0"/>
        </a:defRPr>
      </a:lvl8pPr>
      <a:lvl9pPr marL="1828709" algn="ctr" rtl="0" eaLnBrk="0" fontAlgn="base" hangingPunct="0">
        <a:spcBef>
          <a:spcPct val="0"/>
        </a:spcBef>
        <a:spcAft>
          <a:spcPct val="0"/>
        </a:spcAft>
        <a:defRPr sz="4400">
          <a:solidFill>
            <a:schemeClr val="tx2"/>
          </a:solidFill>
          <a:latin typeface="Times New Roman" pitchFamily="18" charset="0"/>
        </a:defRPr>
      </a:lvl9pPr>
    </p:titleStyle>
    <p:bodyStyle>
      <a:lvl1pPr marL="342883" indent="-342883" algn="l" rtl="0" eaLnBrk="0" fontAlgn="base" hangingPunct="0">
        <a:spcBef>
          <a:spcPct val="20000"/>
        </a:spcBef>
        <a:spcAft>
          <a:spcPct val="0"/>
        </a:spcAft>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defRPr>
      </a:lvl2pPr>
      <a:lvl3pPr marL="1142943"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7" indent="-228589" algn="l" rtl="0" eaLnBrk="0" fontAlgn="base" hangingPunct="0">
        <a:spcBef>
          <a:spcPct val="20000"/>
        </a:spcBef>
        <a:spcAft>
          <a:spcPct val="0"/>
        </a:spcAft>
        <a:buChar char="»"/>
        <a:defRPr sz="2000">
          <a:solidFill>
            <a:schemeClr val="tx1"/>
          </a:solidFill>
          <a:latin typeface="+mn-lt"/>
        </a:defRPr>
      </a:lvl5pPr>
      <a:lvl6pPr marL="2514474" indent="-228589" algn="l" rtl="0" eaLnBrk="0" fontAlgn="base" hangingPunct="0">
        <a:spcBef>
          <a:spcPct val="20000"/>
        </a:spcBef>
        <a:spcAft>
          <a:spcPct val="0"/>
        </a:spcAft>
        <a:buChar char="»"/>
        <a:defRPr sz="2000">
          <a:solidFill>
            <a:schemeClr val="tx1"/>
          </a:solidFill>
          <a:latin typeface="+mn-lt"/>
        </a:defRPr>
      </a:lvl6pPr>
      <a:lvl7pPr marL="2971652" indent="-228589" algn="l" rtl="0" eaLnBrk="0" fontAlgn="base" hangingPunct="0">
        <a:spcBef>
          <a:spcPct val="20000"/>
        </a:spcBef>
        <a:spcAft>
          <a:spcPct val="0"/>
        </a:spcAft>
        <a:buChar char="»"/>
        <a:defRPr sz="2000">
          <a:solidFill>
            <a:schemeClr val="tx1"/>
          </a:solidFill>
          <a:latin typeface="+mn-lt"/>
        </a:defRPr>
      </a:lvl7pPr>
      <a:lvl8pPr marL="3428829" indent="-228589" algn="l" rtl="0" eaLnBrk="0" fontAlgn="base" hangingPunct="0">
        <a:spcBef>
          <a:spcPct val="20000"/>
        </a:spcBef>
        <a:spcAft>
          <a:spcPct val="0"/>
        </a:spcAft>
        <a:buChar char="»"/>
        <a:defRPr sz="2000">
          <a:solidFill>
            <a:schemeClr val="tx1"/>
          </a:solidFill>
          <a:latin typeface="+mn-lt"/>
        </a:defRPr>
      </a:lvl8pPr>
      <a:lvl9pPr marL="3886006" indent="-228589"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8/5/22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663816949"/>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2941" y="4681115"/>
            <a:ext cx="6642456" cy="1543061"/>
          </a:xfrm>
          <a:prstGeom prst="rect">
            <a:avLst/>
          </a:prstGeom>
        </p:spPr>
      </p:pic>
      <p:sp>
        <p:nvSpPr>
          <p:cNvPr id="3" name="TextBox 2"/>
          <p:cNvSpPr txBox="1"/>
          <p:nvPr/>
        </p:nvSpPr>
        <p:spPr>
          <a:xfrm>
            <a:off x="1601973" y="255181"/>
            <a:ext cx="9172353" cy="2015360"/>
          </a:xfrm>
          <a:prstGeom prst="rect">
            <a:avLst/>
          </a:prstGeom>
          <a:noFill/>
        </p:spPr>
        <p:txBody>
          <a:bodyPr wrap="square" rtlCol="0">
            <a:spAutoFit/>
          </a:bodyPr>
          <a:lstStyle/>
          <a:p>
            <a:pPr algn="ctr" defTabSz="1219170">
              <a:defRPr/>
            </a:pPr>
            <a:r>
              <a:rPr lang="en-US" sz="4000" b="1" dirty="0">
                <a:solidFill>
                  <a:prstClr val="white"/>
                </a:solidFill>
                <a:latin typeface="Calibri"/>
              </a:rPr>
              <a:t>What Happens</a:t>
            </a:r>
          </a:p>
          <a:p>
            <a:pPr algn="ctr" defTabSz="1219170">
              <a:defRPr/>
            </a:pPr>
            <a:r>
              <a:rPr lang="en-US" sz="4800" b="1" cap="small" dirty="0">
                <a:solidFill>
                  <a:srgbClr val="EEEE14"/>
                </a:solidFill>
                <a:latin typeface="Agency FB" pitchFamily="2" charset="0"/>
              </a:rPr>
              <a:t>AFTER WE DIE</a:t>
            </a:r>
            <a:r>
              <a:rPr lang="en-US" sz="2800" b="1" cap="small" dirty="0">
                <a:solidFill>
                  <a:srgbClr val="EEEE14"/>
                </a:solidFill>
                <a:latin typeface="Agency FB" pitchFamily="2" charset="0"/>
              </a:rPr>
              <a:t> </a:t>
            </a:r>
            <a:r>
              <a:rPr lang="en-US" sz="4800" b="1" cap="small" dirty="0">
                <a:solidFill>
                  <a:srgbClr val="EEEE14"/>
                </a:solidFill>
                <a:latin typeface="Agency FB" pitchFamily="2" charset="0"/>
              </a:rPr>
              <a:t>?</a:t>
            </a:r>
            <a:endParaRPr lang="en-US" sz="1000" b="1" dirty="0">
              <a:solidFill>
                <a:prstClr val="white"/>
              </a:solidFill>
              <a:latin typeface="Calibri"/>
            </a:endParaRPr>
          </a:p>
          <a:p>
            <a:pPr algn="ctr" defTabSz="1219170">
              <a:defRPr/>
            </a:pPr>
            <a:endParaRPr lang="en-US" sz="800" dirty="0">
              <a:solidFill>
                <a:srgbClr val="EC4126"/>
              </a:solidFill>
              <a:latin typeface="Arial Narrow"/>
              <a:cs typeface="Arial Narrow"/>
            </a:endParaRPr>
          </a:p>
          <a:p>
            <a:pPr algn="ctr" defTabSz="1219170">
              <a:lnSpc>
                <a:spcPct val="120000"/>
              </a:lnSpc>
              <a:defRPr/>
            </a:pPr>
            <a:r>
              <a:rPr lang="en-US" sz="2667" dirty="0">
                <a:solidFill>
                  <a:srgbClr val="FD865A"/>
                </a:solidFill>
                <a:latin typeface="Arial Narrow"/>
                <a:cs typeface="Arial Narrow"/>
              </a:rPr>
              <a:t>Douglas Jacoby</a:t>
            </a:r>
          </a:p>
        </p:txBody>
      </p:sp>
      <p:pic>
        <p:nvPicPr>
          <p:cNvPr id="4" name="Picture 2" descr="Is Afterlife Possible? Scientist Reveals the Physics Behind Death">
            <a:extLst>
              <a:ext uri="{FF2B5EF4-FFF2-40B4-BE49-F238E27FC236}">
                <a16:creationId xmlns:a16="http://schemas.microsoft.com/office/drawing/2014/main" id="{096FD061-177B-7A1B-A32D-40C6D00789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4468" y="2657470"/>
            <a:ext cx="1543061" cy="154306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8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837296"/>
            <a:ext cx="8153400" cy="1035257"/>
          </a:xfrm>
        </p:spPr>
        <p:txBody>
          <a:bodyPr/>
          <a:lstStyle/>
          <a:p>
            <a:pPr algn="ctr" eaLnBrk="1" hangingPunct="1"/>
            <a:r>
              <a:rPr lang="en-US" sz="4667" b="1" cap="small" dirty="0">
                <a:solidFill>
                  <a:srgbClr val="EEEE14"/>
                </a:solidFill>
                <a:latin typeface="Agency FB" pitchFamily="2" charset="0"/>
              </a:rPr>
              <a:t>Heaven empty (of humans)?</a:t>
            </a:r>
          </a:p>
        </p:txBody>
      </p:sp>
      <p:sp>
        <p:nvSpPr>
          <p:cNvPr id="27651" name="Rectangle 3"/>
          <p:cNvSpPr>
            <a:spLocks noGrp="1" noChangeArrowheads="1"/>
          </p:cNvSpPr>
          <p:nvPr>
            <p:ph type="body" idx="1"/>
          </p:nvPr>
        </p:nvSpPr>
        <p:spPr>
          <a:xfrm>
            <a:off x="1786760" y="3245243"/>
            <a:ext cx="8554505" cy="2526908"/>
          </a:xfrm>
        </p:spPr>
        <p:txBody>
          <a:bodyPr/>
          <a:lstStyle/>
          <a:p>
            <a:pPr algn="ctr">
              <a:buNone/>
            </a:pPr>
            <a:r>
              <a:rPr lang="en-US" sz="4000" b="1" dirty="0"/>
              <a:t>John 3:13</a:t>
            </a:r>
          </a:p>
          <a:p>
            <a:pPr algn="ctr">
              <a:buNone/>
            </a:pPr>
            <a:r>
              <a:rPr lang="en-US" sz="4000" b="1" dirty="0"/>
              <a:t>Acts 2:34</a:t>
            </a:r>
          </a:p>
          <a:p>
            <a:pPr algn="ctr">
              <a:buNone/>
            </a:pPr>
            <a:r>
              <a:rPr lang="en-US" sz="4000" b="1" dirty="0"/>
              <a:t>1 Peter 3:22</a:t>
            </a:r>
          </a:p>
          <a:p>
            <a:pPr algn="ctr">
              <a:buNone/>
            </a:pPr>
            <a:r>
              <a:rPr lang="en-US" sz="4000" b="1" dirty="0"/>
              <a:t>Rev? Symbols…</a:t>
            </a:r>
          </a:p>
        </p:txBody>
      </p:sp>
    </p:spTree>
    <p:extLst>
      <p:ext uri="{BB962C8B-B14F-4D97-AF65-F5344CB8AC3E}">
        <p14:creationId xmlns:p14="http://schemas.microsoft.com/office/powerpoint/2010/main" val="5432498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0011" y="3429001"/>
            <a:ext cx="7569309" cy="1521635"/>
          </a:xfrm>
          <a:prstGeom prst="rect">
            <a:avLst/>
          </a:prstGeom>
          <a:noFill/>
        </p:spPr>
        <p:txBody>
          <a:bodyPr wrap="square" rtlCol="0">
            <a:spAutoFit/>
          </a:bodyPr>
          <a:lstStyle/>
          <a:p>
            <a:pPr algn="ctr" defTabSz="1219170">
              <a:lnSpc>
                <a:spcPct val="110000"/>
              </a:lnSpc>
              <a:defRPr/>
            </a:pPr>
            <a:r>
              <a:rPr lang="en-US" sz="4400" dirty="0">
                <a:solidFill>
                  <a:srgbClr val="2ED5F6"/>
                </a:solidFill>
                <a:latin typeface="Arial"/>
                <a:cs typeface="Arial"/>
              </a:rPr>
              <a:t>(Patristic Writers)</a:t>
            </a:r>
          </a:p>
          <a:p>
            <a:pPr algn="ctr" defTabSz="1219170">
              <a:lnSpc>
                <a:spcPct val="110000"/>
              </a:lnSpc>
              <a:defRPr/>
            </a:pPr>
            <a:r>
              <a:rPr lang="en-US" sz="4400" dirty="0">
                <a:solidFill>
                  <a:prstClr val="white"/>
                </a:solidFill>
                <a:latin typeface="Arial Narrow"/>
                <a:cs typeface="Arial Narrow"/>
              </a:rPr>
              <a:t>96-325 AD</a:t>
            </a:r>
          </a:p>
        </p:txBody>
      </p:sp>
      <p:sp>
        <p:nvSpPr>
          <p:cNvPr id="3" name="TextBox 2"/>
          <p:cNvSpPr txBox="1"/>
          <p:nvPr/>
        </p:nvSpPr>
        <p:spPr>
          <a:xfrm>
            <a:off x="2230011" y="2419493"/>
            <a:ext cx="7406639" cy="978729"/>
          </a:xfrm>
          <a:prstGeom prst="rect">
            <a:avLst/>
          </a:prstGeom>
          <a:noFill/>
        </p:spPr>
        <p:txBody>
          <a:bodyPr wrap="square" rtlCol="0">
            <a:spAutoFit/>
          </a:bodyPr>
          <a:lstStyle/>
          <a:p>
            <a:pPr algn="ctr" defTabSz="1219170">
              <a:lnSpc>
                <a:spcPct val="90000"/>
              </a:lnSpc>
              <a:defRPr/>
            </a:pPr>
            <a:r>
              <a:rPr lang="en-US" sz="6400" b="1" dirty="0">
                <a:solidFill>
                  <a:srgbClr val="FD865A"/>
                </a:solidFill>
                <a:latin typeface="Arial Narrow"/>
                <a:cs typeface="Arial Narrow"/>
              </a:rPr>
              <a:t>Early Church Fathers</a:t>
            </a:r>
          </a:p>
        </p:txBody>
      </p:sp>
    </p:spTree>
    <p:extLst>
      <p:ext uri="{BB962C8B-B14F-4D97-AF65-F5344CB8AC3E}">
        <p14:creationId xmlns:p14="http://schemas.microsoft.com/office/powerpoint/2010/main" val="141264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2157897" y="1280274"/>
            <a:ext cx="807278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400" dirty="0">
                <a:solidFill>
                  <a:srgbClr val="FFFF00"/>
                </a:solidFill>
                <a:latin typeface="Times New Roman" panose="02020603050405020304" pitchFamily="18" charset="0"/>
                <a:cs typeface="Times New Roman" panose="02020603050405020304" pitchFamily="18" charset="0"/>
              </a:rPr>
              <a:t>Justin Martyr, a philosopher-turned-Christian (c. 160 AD):</a:t>
            </a:r>
          </a:p>
          <a:p>
            <a:pPr defTabSz="914377" eaLnBrk="0" fontAlgn="base" hangingPunct="0">
              <a:spcBef>
                <a:spcPct val="0"/>
              </a:spcBef>
              <a:spcAft>
                <a:spcPct val="0"/>
              </a:spcAft>
              <a:defRPr/>
            </a:pPr>
            <a:r>
              <a:rPr lang="en-US" altLang="en-US" sz="2400" dirty="0">
                <a:solidFill>
                  <a:srgbClr val="FFFFFF"/>
                </a:solidFill>
                <a:latin typeface="Times New Roman" panose="02020603050405020304" pitchFamily="18" charset="0"/>
                <a:cs typeface="Times New Roman" panose="02020603050405020304" pitchFamily="18" charset="0"/>
              </a:rPr>
              <a:t>                                                     </a:t>
            </a:r>
          </a:p>
          <a:p>
            <a:pPr defTabSz="914377" eaLnBrk="0" fontAlgn="base" hangingPunct="0">
              <a:spcBef>
                <a:spcPct val="0"/>
              </a:spcBef>
              <a:spcAft>
                <a:spcPct val="0"/>
              </a:spcAft>
              <a:defRPr/>
            </a:pPr>
            <a:r>
              <a:rPr lang="en-US" altLang="en-US" sz="2400" i="1" dirty="0">
                <a:solidFill>
                  <a:srgbClr val="FFFFFF"/>
                </a:solidFill>
                <a:latin typeface="Times New Roman" panose="02020603050405020304" pitchFamily="18" charset="0"/>
                <a:cs typeface="Times New Roman" panose="02020603050405020304" pitchFamily="18" charset="0"/>
              </a:rPr>
              <a:t>The souls of the pious remain in a better place, while those of the unjust and wicked are in a worse, waiting for the time of judgment.</a:t>
            </a:r>
          </a:p>
          <a:p>
            <a:pPr defTabSz="914377" eaLnBrk="0" fontAlgn="base" hangingPunct="0">
              <a:spcBef>
                <a:spcPct val="0"/>
              </a:spcBef>
              <a:spcAft>
                <a:spcPct val="0"/>
              </a:spcAft>
              <a:defRPr/>
            </a:pPr>
            <a:endParaRPr lang="en-US" altLang="en-US" sz="24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endParaRPr lang="en-US" altLang="en-US" sz="2400" dirty="0">
              <a:solidFill>
                <a:srgbClr val="FFFFFF"/>
              </a:solidFill>
              <a:latin typeface="Times New Roman" panose="02020603050405020304" pitchFamily="18" charset="0"/>
              <a:cs typeface="Times New Roman" panose="02020603050405020304" pitchFamily="18" charset="0"/>
            </a:endParaRPr>
          </a:p>
          <a:p>
            <a:pPr marL="380990" indent="-380990" defTabSz="914377" eaLnBrk="0" fontAlgn="base" hangingPunct="0">
              <a:spcBef>
                <a:spcPct val="0"/>
              </a:spcBef>
              <a:spcAft>
                <a:spcPct val="0"/>
              </a:spcAft>
              <a:buFont typeface="Arial" panose="020B0604020202020204" pitchFamily="34" charset="0"/>
              <a:buChar char="•"/>
              <a:defRPr/>
            </a:pPr>
            <a:r>
              <a:rPr lang="en-US" altLang="en-US" sz="2400" dirty="0">
                <a:solidFill>
                  <a:srgbClr val="FFFF00"/>
                </a:solidFill>
                <a:latin typeface="Times New Roman" panose="02020603050405020304" pitchFamily="18" charset="0"/>
                <a:cs typeface="Times New Roman" panose="02020603050405020304" pitchFamily="18" charset="0"/>
              </a:rPr>
              <a:t>Awaiting judgment</a:t>
            </a:r>
          </a:p>
          <a:p>
            <a:pPr marL="380990" indent="-380990" defTabSz="914377" eaLnBrk="0" fontAlgn="base" hangingPunct="0">
              <a:spcBef>
                <a:spcPct val="0"/>
              </a:spcBef>
              <a:spcAft>
                <a:spcPct val="0"/>
              </a:spcAft>
              <a:buFont typeface="Arial" panose="020B0604020202020204" pitchFamily="34" charset="0"/>
              <a:buChar char="•"/>
              <a:defRPr/>
            </a:pPr>
            <a:r>
              <a:rPr lang="en-US" altLang="en-US" sz="2400" dirty="0">
                <a:solidFill>
                  <a:srgbClr val="FFFF00"/>
                </a:solidFill>
                <a:latin typeface="Times New Roman" panose="02020603050405020304" pitchFamily="18" charset="0"/>
                <a:cs typeface="Times New Roman" panose="02020603050405020304" pitchFamily="18" charset="0"/>
              </a:rPr>
              <a:t>Judgment day hasn’t yet happened</a:t>
            </a:r>
          </a:p>
          <a:p>
            <a:pPr marL="380990" indent="-380990" defTabSz="914377" eaLnBrk="0" fontAlgn="base" hangingPunct="0">
              <a:spcBef>
                <a:spcPct val="0"/>
              </a:spcBef>
              <a:spcAft>
                <a:spcPct val="0"/>
              </a:spcAft>
              <a:buFont typeface="Arial" panose="020B0604020202020204" pitchFamily="34" charset="0"/>
              <a:buChar char="•"/>
              <a:defRPr/>
            </a:pPr>
            <a:r>
              <a:rPr lang="en-US" altLang="en-US" sz="2400" dirty="0">
                <a:solidFill>
                  <a:srgbClr val="FFFF00"/>
                </a:solidFill>
                <a:latin typeface="Times New Roman" panose="02020603050405020304" pitchFamily="18" charset="0"/>
                <a:cs typeface="Times New Roman" panose="02020603050405020304" pitchFamily="18" charset="0"/>
              </a:rPr>
              <a:t>There is apparently no second chance</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ustin, Martyr at Rome, c. 167 | For All the Saints">
            <a:extLst>
              <a:ext uri="{FF2B5EF4-FFF2-40B4-BE49-F238E27FC236}">
                <a16:creationId xmlns:a16="http://schemas.microsoft.com/office/drawing/2014/main" id="{BE41C1E9-F7FD-871E-20AF-D61F201B83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44585" y="3318271"/>
            <a:ext cx="1786735" cy="220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527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2080730" y="377981"/>
            <a:ext cx="8328991" cy="588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351" dirty="0">
                <a:solidFill>
                  <a:srgbClr val="FFFFFF"/>
                </a:solidFill>
                <a:latin typeface="Times New Roman" panose="02020603050405020304" pitchFamily="18" charset="0"/>
                <a:cs typeface="Times New Roman" panose="02020603050405020304" pitchFamily="18" charset="0"/>
              </a:rPr>
              <a:t>If we move ahead almost 40years, we come to the time of </a:t>
            </a:r>
            <a:r>
              <a:rPr lang="en-US" altLang="en-US" sz="2351" dirty="0">
                <a:solidFill>
                  <a:srgbClr val="FFFF00"/>
                </a:solidFill>
                <a:latin typeface="Times New Roman" panose="02020603050405020304" pitchFamily="18" charset="0"/>
                <a:cs typeface="Times New Roman" panose="02020603050405020304" pitchFamily="18" charset="0"/>
              </a:rPr>
              <a:t>Tertullian</a:t>
            </a:r>
            <a:r>
              <a:rPr lang="en-US" altLang="en-US" sz="2351" dirty="0">
                <a:solidFill>
                  <a:srgbClr val="FFFFFF"/>
                </a:solidFill>
                <a:latin typeface="Times New Roman" panose="02020603050405020304" pitchFamily="18" charset="0"/>
                <a:cs typeface="Times New Roman" panose="02020603050405020304" pitchFamily="18" charset="0"/>
              </a:rPr>
              <a:t>. Tertullian was a north African lawyer, one of the most colorful patristic writers.</a:t>
            </a:r>
          </a:p>
          <a:p>
            <a:pPr defTabSz="914377" eaLnBrk="0" fontAlgn="base" hangingPunct="0">
              <a:spcBef>
                <a:spcPct val="0"/>
              </a:spcBef>
              <a:spcAft>
                <a:spcPct val="0"/>
              </a:spcAft>
              <a:defRPr/>
            </a:pPr>
            <a:endParaRPr lang="en-US" altLang="en-US" sz="2351"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351" i="1" dirty="0">
                <a:solidFill>
                  <a:srgbClr val="FFFFFF"/>
                </a:solidFill>
                <a:latin typeface="Times New Roman" panose="02020603050405020304" pitchFamily="18" charset="0"/>
                <a:cs typeface="Times New Roman" panose="02020603050405020304" pitchFamily="18" charset="0"/>
              </a:rPr>
              <a:t>And if we speak of Paradise, the place of heavenly bliss appointed to receive the spirits of the saints, severed from the knowledge of this world by that fiery zone as by a sort of enclosure...</a:t>
            </a:r>
            <a:endParaRPr lang="en-US" altLang="en-US" sz="2351" i="1"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endParaRPr lang="en-US" altLang="en-US" sz="2351"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351" dirty="0">
                <a:solidFill>
                  <a:srgbClr val="002060"/>
                </a:solidFill>
                <a:latin typeface="Times New Roman" panose="02020603050405020304" pitchFamily="18" charset="0"/>
                <a:cs typeface="Times New Roman" panose="02020603050405020304" pitchFamily="18" charset="0"/>
              </a:rPr>
              <a:t>Paradise: not as the place our bodies go, but a place to receive the spirit of the saints. Also notice Tertullian says that it’s a place of divine bliss—not a place where people are unconscious.</a:t>
            </a:r>
          </a:p>
          <a:p>
            <a:pPr defTabSz="914377" eaLnBrk="0" fontAlgn="base" hangingPunct="0">
              <a:spcBef>
                <a:spcPct val="0"/>
              </a:spcBef>
              <a:spcAft>
                <a:spcPct val="0"/>
              </a:spcAft>
              <a:defRPr/>
            </a:pPr>
            <a:endParaRPr lang="en-US" altLang="en-US" sz="2351"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351" dirty="0">
                <a:solidFill>
                  <a:srgbClr val="002060"/>
                </a:solidFill>
                <a:latin typeface="Times New Roman" panose="02020603050405020304" pitchFamily="18" charset="0"/>
                <a:cs typeface="Times New Roman" panose="02020603050405020304" pitchFamily="18" charset="0"/>
              </a:rPr>
              <a:t>And yet as he mentions the departed saints (meaning any Christian who has died), they are cut off from the knowledge of this world. In other words, in his opinion, they are unaware what’s happening in the land of the living. </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ertullian Biography - Childhood, Life Achievements &amp; Timeline">
            <a:extLst>
              <a:ext uri="{FF2B5EF4-FFF2-40B4-BE49-F238E27FC236}">
                <a16:creationId xmlns:a16="http://schemas.microsoft.com/office/drawing/2014/main" id="{55DD8DC7-FD68-6B24-A6BB-AE5F2E2C83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29055" y="3429001"/>
            <a:ext cx="2838616" cy="236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836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2080730" y="558862"/>
            <a:ext cx="8328991" cy="551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351" dirty="0">
                <a:solidFill>
                  <a:srgbClr val="FFFFFF"/>
                </a:solidFill>
                <a:latin typeface="Times New Roman" panose="02020603050405020304" pitchFamily="18" charset="0"/>
                <a:cs typeface="Times New Roman" panose="02020603050405020304" pitchFamily="18" charset="0"/>
              </a:rPr>
              <a:t>If we move ahead almost 40 years, we come to the time of </a:t>
            </a:r>
            <a:r>
              <a:rPr lang="en-US" altLang="en-US" sz="2351" dirty="0">
                <a:solidFill>
                  <a:srgbClr val="FFFF00"/>
                </a:solidFill>
                <a:latin typeface="Times New Roman" panose="02020603050405020304" pitchFamily="18" charset="0"/>
                <a:cs typeface="Times New Roman" panose="02020603050405020304" pitchFamily="18" charset="0"/>
              </a:rPr>
              <a:t>Tertullian</a:t>
            </a:r>
            <a:r>
              <a:rPr lang="en-US" altLang="en-US" sz="2351" dirty="0">
                <a:solidFill>
                  <a:srgbClr val="FFFFFF"/>
                </a:solidFill>
                <a:latin typeface="Times New Roman" panose="02020603050405020304" pitchFamily="18" charset="0"/>
                <a:cs typeface="Times New Roman" panose="02020603050405020304" pitchFamily="18" charset="0"/>
              </a:rPr>
              <a:t>. Tertullian was a north African lawyer, one of the most colorful patristic writers.</a:t>
            </a:r>
          </a:p>
          <a:p>
            <a:pPr defTabSz="914377" eaLnBrk="0" fontAlgn="base" hangingPunct="0">
              <a:spcBef>
                <a:spcPct val="0"/>
              </a:spcBef>
              <a:spcAft>
                <a:spcPct val="0"/>
              </a:spcAft>
              <a:defRPr/>
            </a:pPr>
            <a:endParaRPr lang="en-US" altLang="en-US" sz="2351"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351" i="1" dirty="0">
                <a:solidFill>
                  <a:srgbClr val="FFFFFF"/>
                </a:solidFill>
                <a:latin typeface="Times New Roman" panose="02020603050405020304" pitchFamily="18" charset="0"/>
                <a:cs typeface="Times New Roman" panose="02020603050405020304" pitchFamily="18" charset="0"/>
              </a:rPr>
              <a:t>And if we speak of Paradise, the place of heavenly bliss appointed to receive the spirits of the saints, severed from the knowledge of this world by that fiery zone as by a sort of enclosure...</a:t>
            </a:r>
          </a:p>
          <a:p>
            <a:pPr defTabSz="914377" eaLnBrk="0" fontAlgn="base" hangingPunct="0">
              <a:spcBef>
                <a:spcPct val="0"/>
              </a:spcBef>
              <a:spcAft>
                <a:spcPct val="0"/>
              </a:spcAft>
              <a:defRPr/>
            </a:pPr>
            <a:endParaRPr lang="en-US" altLang="en-US" sz="2351"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351" dirty="0">
                <a:solidFill>
                  <a:srgbClr val="FFFFFF"/>
                </a:solidFill>
                <a:latin typeface="Times New Roman" panose="02020603050405020304" pitchFamily="18" charset="0"/>
                <a:cs typeface="Times New Roman" panose="02020603050405020304" pitchFamily="18" charset="0"/>
              </a:rPr>
              <a:t>Paradise: not the place our bodies go, but a place to receive the spirit of the saints. Also notice Tertullian says that it’s a place of divine bliss—not a place where we’re unconscious.</a:t>
            </a:r>
          </a:p>
          <a:p>
            <a:pPr defTabSz="914377" eaLnBrk="0" fontAlgn="base" hangingPunct="0">
              <a:spcBef>
                <a:spcPct val="0"/>
              </a:spcBef>
              <a:spcAft>
                <a:spcPct val="0"/>
              </a:spcAft>
              <a:defRPr/>
            </a:pPr>
            <a:endParaRPr lang="en-US" altLang="en-US" sz="2351"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351" dirty="0">
                <a:solidFill>
                  <a:srgbClr val="FFFFFF"/>
                </a:solidFill>
                <a:latin typeface="Times New Roman" panose="02020603050405020304" pitchFamily="18" charset="0"/>
                <a:cs typeface="Times New Roman" panose="02020603050405020304" pitchFamily="18" charset="0"/>
              </a:rPr>
              <a:t>And yet as he mentions the departed saints (meaning any Christian who has died), they are cut off from the knowledge of this world—unaware what’s happening in the land of the living. </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595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2239617" y="579063"/>
            <a:ext cx="7794488"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500" dirty="0">
                <a:solidFill>
                  <a:srgbClr val="FFFFFF"/>
                </a:solidFill>
                <a:latin typeface="Times New Roman" panose="02020603050405020304" pitchFamily="18" charset="0"/>
                <a:cs typeface="Times New Roman" panose="02020603050405020304" pitchFamily="18" charset="0"/>
              </a:rPr>
              <a:t>Let’s now move ahead another 50 years or so to AD 250, the time of </a:t>
            </a:r>
            <a:r>
              <a:rPr lang="en-US" altLang="en-US" sz="2500" dirty="0">
                <a:solidFill>
                  <a:srgbClr val="FFFF00"/>
                </a:solidFill>
                <a:latin typeface="Times New Roman" panose="02020603050405020304" pitchFamily="18" charset="0"/>
                <a:cs typeface="Times New Roman" panose="02020603050405020304" pitchFamily="18" charset="0"/>
              </a:rPr>
              <a:t>Cyprian</a:t>
            </a:r>
            <a:r>
              <a:rPr lang="en-US" altLang="en-US" sz="2500" dirty="0">
                <a:solidFill>
                  <a:srgbClr val="FFFFFF"/>
                </a:solidFill>
                <a:latin typeface="Times New Roman" panose="02020603050405020304" pitchFamily="18" charset="0"/>
                <a:cs typeface="Times New Roman" panose="02020603050405020304" pitchFamily="18" charset="0"/>
              </a:rPr>
              <a:t>, another early church father. At this time a number of wrong doctrines were beginning to blossom, yet the teaching about paradise was still consistent with what we read in the New Testament. </a:t>
            </a:r>
          </a:p>
          <a:p>
            <a:pPr defTabSz="914377" eaLnBrk="0" fontAlgn="base" hangingPunct="0">
              <a:spcBef>
                <a:spcPct val="0"/>
              </a:spcBef>
              <a:spcAft>
                <a:spcPct val="0"/>
              </a:spcAft>
              <a:defRPr/>
            </a:pPr>
            <a:endParaRPr lang="en-US" altLang="en-US" sz="25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endParaRPr lang="en-US" altLang="en-US" sz="25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500" i="1" dirty="0">
                <a:solidFill>
                  <a:srgbClr val="FFFFFF"/>
                </a:solidFill>
                <a:latin typeface="Times New Roman" panose="02020603050405020304" pitchFamily="18" charset="0"/>
                <a:cs typeface="Times New Roman" panose="02020603050405020304" pitchFamily="18" charset="0"/>
              </a:rPr>
              <a:t>We regard Paradise as our country—we already begin to consider the patriarchs as our parents: why do we not hasten and run, that we may behold our country, that we may greet our parents? There a great number of our dear ones is awaiting us, and a dense crowd of parents, brothers, children, is longing for us, already assured of their own safety, and still solicitous for our salvation. </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327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2249556" y="301028"/>
            <a:ext cx="7692888" cy="625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500" dirty="0">
                <a:solidFill>
                  <a:srgbClr val="FFFFFF"/>
                </a:solidFill>
                <a:latin typeface="Times New Roman" panose="02020603050405020304" pitchFamily="18" charset="0"/>
                <a:cs typeface="Times New Roman" panose="02020603050405020304" pitchFamily="18" charset="0"/>
              </a:rPr>
              <a:t>With that in mind, let’s return to the words of </a:t>
            </a:r>
            <a:r>
              <a:rPr lang="en-US" altLang="en-US" sz="2500" dirty="0">
                <a:solidFill>
                  <a:srgbClr val="FFFF00"/>
                </a:solidFill>
                <a:latin typeface="Times New Roman" panose="02020603050405020304" pitchFamily="18" charset="0"/>
                <a:cs typeface="Times New Roman" panose="02020603050405020304" pitchFamily="18" charset="0"/>
              </a:rPr>
              <a:t>Justin</a:t>
            </a:r>
            <a:r>
              <a:rPr lang="en-US" altLang="en-US" sz="2500" dirty="0">
                <a:solidFill>
                  <a:srgbClr val="FFFFFF"/>
                </a:solidFill>
                <a:latin typeface="Times New Roman" panose="02020603050405020304" pitchFamily="18" charset="0"/>
                <a:cs typeface="Times New Roman" panose="02020603050405020304" pitchFamily="18" charset="0"/>
              </a:rPr>
              <a:t> </a:t>
            </a:r>
            <a:r>
              <a:rPr lang="en-US" altLang="en-US" sz="2500" dirty="0">
                <a:solidFill>
                  <a:srgbClr val="FFFF00"/>
                </a:solidFill>
                <a:latin typeface="Times New Roman" panose="02020603050405020304" pitchFamily="18" charset="0"/>
                <a:cs typeface="Times New Roman" panose="02020603050405020304" pitchFamily="18" charset="0"/>
              </a:rPr>
              <a:t>Martyr</a:t>
            </a:r>
            <a:r>
              <a:rPr lang="en-US" altLang="en-US" sz="2500" dirty="0">
                <a:solidFill>
                  <a:srgbClr val="FFFFFF"/>
                </a:solidFill>
                <a:latin typeface="Times New Roman" panose="02020603050405020304" pitchFamily="18" charset="0"/>
                <a:cs typeface="Times New Roman" panose="02020603050405020304" pitchFamily="18" charset="0"/>
              </a:rPr>
              <a:t>:</a:t>
            </a:r>
          </a:p>
          <a:p>
            <a:pPr defTabSz="914377" eaLnBrk="0" fontAlgn="base" hangingPunct="0">
              <a:spcBef>
                <a:spcPct val="0"/>
              </a:spcBef>
              <a:spcAft>
                <a:spcPct val="0"/>
              </a:spcAft>
              <a:defRPr/>
            </a:pPr>
            <a:endParaRPr lang="en-US" altLang="en-US" sz="2251"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500" i="1" dirty="0">
                <a:solidFill>
                  <a:srgbClr val="FFFFFF"/>
                </a:solidFill>
                <a:latin typeface="Times New Roman" panose="02020603050405020304" pitchFamily="18" charset="0"/>
                <a:cs typeface="Times New Roman" panose="02020603050405020304" pitchFamily="18" charset="0"/>
              </a:rPr>
              <a:t>For if you have fallen in with some who are called Christians [Gnostics] but who do not admit this [truth], and venture to blaspheme the God of Abraham, and the God of Isaac, and the God of Jacob; who say there is no resurrection of the dead and that their souls, when they die, are taken to heaven; </a:t>
            </a:r>
            <a:r>
              <a:rPr lang="en-US" altLang="en-US" sz="2500" b="1" i="1" dirty="0">
                <a:solidFill>
                  <a:srgbClr val="FFFF00"/>
                </a:solidFill>
                <a:latin typeface="Times New Roman" panose="02020603050405020304" pitchFamily="18" charset="0"/>
                <a:cs typeface="Times New Roman" panose="02020603050405020304" pitchFamily="18" charset="0"/>
              </a:rPr>
              <a:t>do not imagine that they are Christians.</a:t>
            </a:r>
          </a:p>
          <a:p>
            <a:pPr defTabSz="914377" eaLnBrk="0" fontAlgn="base" hangingPunct="0">
              <a:spcBef>
                <a:spcPct val="0"/>
              </a:spcBef>
              <a:spcAft>
                <a:spcPct val="0"/>
              </a:spcAft>
              <a:defRPr/>
            </a:pPr>
            <a:endParaRPr lang="en-US" altLang="en-US" sz="1900"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251" dirty="0">
                <a:solidFill>
                  <a:srgbClr val="002060"/>
                </a:solidFill>
                <a:latin typeface="Times New Roman" panose="02020603050405020304" pitchFamily="18" charset="0"/>
                <a:cs typeface="Times New Roman" panose="02020603050405020304" pitchFamily="18" charset="0"/>
              </a:rPr>
              <a:t>Irenaeus, a church leader in Lyon, Gaul [France], wrote around AD 180:</a:t>
            </a:r>
          </a:p>
          <a:p>
            <a:pPr defTabSz="914377" eaLnBrk="0" fontAlgn="base" hangingPunct="0">
              <a:spcBef>
                <a:spcPct val="0"/>
              </a:spcBef>
              <a:spcAft>
                <a:spcPct val="0"/>
              </a:spcAft>
              <a:defRPr/>
            </a:pPr>
            <a:endParaRPr lang="en-US" altLang="en-US" sz="1400"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500" i="1" dirty="0">
                <a:solidFill>
                  <a:srgbClr val="002060"/>
                </a:solidFill>
                <a:latin typeface="Times New Roman" panose="02020603050405020304" pitchFamily="18" charset="0"/>
                <a:cs typeface="Times New Roman" panose="02020603050405020304" pitchFamily="18" charset="0"/>
              </a:rPr>
              <a:t>But these men are in all points inconsistent with themselves, when they decide that all souls do not enter into the intermediate place, but those of the righteous only. </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ustin, Martyr at Rome, c. 167 | For All the Saints">
            <a:extLst>
              <a:ext uri="{FF2B5EF4-FFF2-40B4-BE49-F238E27FC236}">
                <a16:creationId xmlns:a16="http://schemas.microsoft.com/office/drawing/2014/main" id="{71C80CD8-6A3C-A5B9-15E3-31F5311A65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7830" y="3982827"/>
            <a:ext cx="1786735" cy="243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571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1689" y="2727614"/>
            <a:ext cx="8374345" cy="1035257"/>
          </a:xfrm>
        </p:spPr>
        <p:txBody>
          <a:bodyPr/>
          <a:lstStyle/>
          <a:p>
            <a:pPr algn="ctr" eaLnBrk="1" hangingPunct="1"/>
            <a:r>
              <a:rPr lang="en-US" sz="5500" b="1" cap="small" dirty="0">
                <a:solidFill>
                  <a:srgbClr val="EEEE14"/>
                </a:solidFill>
                <a:latin typeface="Agency FB" pitchFamily="2" charset="0"/>
              </a:rPr>
              <a:t>After Death:</a:t>
            </a:r>
            <a:br>
              <a:rPr lang="en-US" sz="5500" b="1" cap="small" dirty="0">
                <a:solidFill>
                  <a:srgbClr val="EEEE14"/>
                </a:solidFill>
                <a:latin typeface="Agency FB" pitchFamily="2" charset="0"/>
              </a:rPr>
            </a:br>
            <a:r>
              <a:rPr lang="en-US" sz="5500" b="1" cap="small" dirty="0">
                <a:solidFill>
                  <a:srgbClr val="EEEE14"/>
                </a:solidFill>
                <a:latin typeface="Agency FB" pitchFamily="2" charset="0"/>
              </a:rPr>
              <a:t>The Order</a:t>
            </a:r>
          </a:p>
        </p:txBody>
      </p:sp>
    </p:spTree>
    <p:extLst>
      <p:ext uri="{BB962C8B-B14F-4D97-AF65-F5344CB8AC3E}">
        <p14:creationId xmlns:p14="http://schemas.microsoft.com/office/powerpoint/2010/main" val="6125610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86723"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86724"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286725"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996600"/>
              </a:solidFill>
              <a:latin typeface="Times New Roman" pitchFamily="18" charset="0"/>
            </a:endParaRPr>
          </a:p>
        </p:txBody>
      </p:sp>
      <p:sp>
        <p:nvSpPr>
          <p:cNvPr id="1462279" name="Rectangle 7"/>
          <p:cNvSpPr>
            <a:spLocks noGrp="1" noChangeArrowheads="1"/>
          </p:cNvSpPr>
          <p:nvPr>
            <p:ph type="title"/>
          </p:nvPr>
        </p:nvSpPr>
        <p:spPr>
          <a:xfrm>
            <a:off x="1993367" y="1314451"/>
            <a:ext cx="8310531" cy="4114800"/>
          </a:xfrm>
        </p:spPr>
        <p:txBody>
          <a:bodyPr/>
          <a:lstStyle/>
          <a:p>
            <a:pPr algn="l" eaLnBrk="1" hangingPunct="1">
              <a:defRPr/>
            </a:pPr>
            <a:r>
              <a:rPr lang="en-US" sz="3300" b="1" dirty="0">
                <a:solidFill>
                  <a:schemeClr val="tx1"/>
                </a:solidFill>
              </a:rPr>
              <a:t>Live &amp; </a:t>
            </a:r>
            <a:r>
              <a:rPr lang="en-US" sz="3300" b="1" dirty="0">
                <a:solidFill>
                  <a:schemeClr val="tx1"/>
                </a:solidFill>
                <a:sym typeface="Wingdings" pitchFamily="2" charset="2"/>
              </a:rPr>
              <a:t>die</a:t>
            </a:r>
            <a:br>
              <a:rPr lang="en-US" sz="3300" b="1" dirty="0">
                <a:solidFill>
                  <a:schemeClr val="tx1"/>
                </a:solidFill>
                <a:sym typeface="Wingdings" pitchFamily="2" charset="2"/>
              </a:rPr>
            </a:br>
            <a:r>
              <a:rPr lang="en-US" sz="3300" b="1" dirty="0">
                <a:solidFill>
                  <a:schemeClr val="tx1"/>
                </a:solidFill>
                <a:sym typeface="Wingdings" pitchFamily="2" charset="2"/>
              </a:rPr>
              <a:t>Wait</a:t>
            </a:r>
            <a:br>
              <a:rPr lang="en-US" sz="3300" b="1" dirty="0">
                <a:solidFill>
                  <a:schemeClr val="tx1"/>
                </a:solidFill>
                <a:sym typeface="Wingdings" pitchFamily="2" charset="2"/>
              </a:rPr>
            </a:br>
            <a:r>
              <a:rPr lang="en-US" sz="3300" b="1" dirty="0">
                <a:solidFill>
                  <a:schemeClr val="tx1"/>
                </a:solidFill>
                <a:sym typeface="Wingdings" pitchFamily="2" charset="2"/>
              </a:rPr>
              <a:t>Rise &amp; be judged</a:t>
            </a:r>
            <a:br>
              <a:rPr lang="en-US" sz="3300" b="1" dirty="0">
                <a:solidFill>
                  <a:schemeClr val="tx1"/>
                </a:solidFill>
                <a:sym typeface="Wingdings" pitchFamily="2" charset="2"/>
              </a:rPr>
            </a:br>
            <a:r>
              <a:rPr lang="en-US" sz="3300" b="1" dirty="0">
                <a:solidFill>
                  <a:schemeClr val="tx1"/>
                </a:solidFill>
                <a:sym typeface="Wingdings" pitchFamily="2" charset="2"/>
              </a:rPr>
              <a:t>Receive eternal life </a:t>
            </a:r>
            <a:r>
              <a:rPr lang="en-US" sz="3300" b="1" i="1" dirty="0">
                <a:solidFill>
                  <a:schemeClr val="tx1"/>
                </a:solidFill>
                <a:sym typeface="Wingdings" pitchFamily="2" charset="2"/>
              </a:rPr>
              <a:t>or</a:t>
            </a:r>
            <a:r>
              <a:rPr lang="en-US" sz="3300" b="1" dirty="0">
                <a:solidFill>
                  <a:schemeClr val="tx1"/>
                </a:solidFill>
                <a:sym typeface="Wingdings" pitchFamily="2" charset="2"/>
              </a:rPr>
              <a:t> hell</a:t>
            </a:r>
            <a:br>
              <a:rPr lang="en-US" sz="3300" b="1" dirty="0">
                <a:solidFill>
                  <a:schemeClr val="tx1"/>
                </a:solidFill>
                <a:sym typeface="Wingdings" pitchFamily="2" charset="2"/>
              </a:rPr>
            </a:br>
            <a:endParaRPr lang="en-US" sz="3300" b="1" dirty="0">
              <a:solidFill>
                <a:schemeClr val="tx1"/>
              </a:solidFill>
            </a:endParaRPr>
          </a:p>
        </p:txBody>
      </p:sp>
    </p:spTree>
    <p:extLst>
      <p:ext uri="{BB962C8B-B14F-4D97-AF65-F5344CB8AC3E}">
        <p14:creationId xmlns:p14="http://schemas.microsoft.com/office/powerpoint/2010/main" val="34571507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1522413" y="1804087"/>
            <a:ext cx="953544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3200" dirty="0">
                <a:solidFill>
                  <a:srgbClr val="FFFF00"/>
                </a:solidFill>
                <a:latin typeface="Times New Roman" panose="02020603050405020304" pitchFamily="18" charset="0"/>
                <a:cs typeface="Times New Roman" panose="02020603050405020304" pitchFamily="18" charset="0"/>
              </a:rPr>
              <a:t>Irenaeus</a:t>
            </a:r>
            <a:r>
              <a:rPr lang="en-US" altLang="en-US" sz="3200" dirty="0">
                <a:solidFill>
                  <a:srgbClr val="FFFFFF"/>
                </a:solidFill>
                <a:latin typeface="Times New Roman" panose="02020603050405020304" pitchFamily="18" charset="0"/>
                <a:cs typeface="Times New Roman" panose="02020603050405020304" pitchFamily="18" charset="0"/>
              </a:rPr>
              <a:t> (Gaul, c.180) said, in </a:t>
            </a:r>
          </a:p>
          <a:p>
            <a:pPr defTabSz="914377" eaLnBrk="0" fontAlgn="base" hangingPunct="0">
              <a:spcBef>
                <a:spcPct val="0"/>
              </a:spcBef>
              <a:spcAft>
                <a:spcPct val="0"/>
              </a:spcAft>
              <a:defRPr/>
            </a:pPr>
            <a:r>
              <a:rPr lang="en-US" altLang="en-US" sz="3200" dirty="0">
                <a:solidFill>
                  <a:srgbClr val="FFFFFF"/>
                </a:solidFill>
                <a:latin typeface="Times New Roman" panose="02020603050405020304" pitchFamily="18" charset="0"/>
                <a:cs typeface="Times New Roman" panose="02020603050405020304" pitchFamily="18" charset="0"/>
              </a:rPr>
              <a:t>reference to Luke 6:40: </a:t>
            </a:r>
          </a:p>
          <a:p>
            <a:pPr defTabSz="914377" eaLnBrk="0" fontAlgn="base" hangingPunct="0">
              <a:spcBef>
                <a:spcPct val="0"/>
              </a:spcBef>
              <a:spcAft>
                <a:spcPct val="0"/>
              </a:spcAft>
              <a:defRPr/>
            </a:pPr>
            <a:endParaRPr lang="en-US" altLang="en-US" sz="32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3200" i="1" dirty="0">
                <a:solidFill>
                  <a:srgbClr val="FFFFFF"/>
                </a:solidFill>
                <a:latin typeface="Times New Roman" panose="02020603050405020304" pitchFamily="18" charset="0"/>
                <a:cs typeface="Times New Roman" panose="02020603050405020304" pitchFamily="18" charset="0"/>
              </a:rPr>
              <a:t>…Our Master… did not at once depart, taking flight [to heaven], but awaited the time of His resurrection prescribed by the Father, which had been also shown forth through Jonah, and rising again after three days was taken up [to heaven]; so ought we also to await the time of our resurrection, prescribed by God.</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t's official: St. Irenaeus to be declared a Doctor of the Church |  Catholic News Agency">
            <a:extLst>
              <a:ext uri="{FF2B5EF4-FFF2-40B4-BE49-F238E27FC236}">
                <a16:creationId xmlns:a16="http://schemas.microsoft.com/office/drawing/2014/main" id="{7DDC377D-1851-8BCD-CE64-8C0BCBD7DBC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8692" y="771375"/>
            <a:ext cx="3100897" cy="206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610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74" y="1362030"/>
            <a:ext cx="8520655" cy="2244461"/>
          </a:xfrm>
          <a:prstGeom prst="rect">
            <a:avLst/>
          </a:prstGeom>
          <a:noFill/>
        </p:spPr>
        <p:txBody>
          <a:bodyPr wrap="square" rtlCol="0">
            <a:spAutoFit/>
          </a:bodyPr>
          <a:lstStyle/>
          <a:p>
            <a:pPr algn="ctr" defTabSz="1219170"/>
            <a:r>
              <a:rPr lang="en-US" sz="4000" b="1" dirty="0">
                <a:solidFill>
                  <a:prstClr val="white"/>
                </a:solidFill>
                <a:latin typeface="Calibri"/>
              </a:rPr>
              <a:t>What Happens</a:t>
            </a:r>
          </a:p>
          <a:p>
            <a:pPr algn="ctr" defTabSz="1219170"/>
            <a:r>
              <a:rPr lang="en-US" sz="4800" b="1" cap="small" dirty="0">
                <a:solidFill>
                  <a:srgbClr val="EEEE14"/>
                </a:solidFill>
                <a:latin typeface="Agency FB" pitchFamily="2" charset="0"/>
              </a:rPr>
              <a:t>AFTER WE DIE</a:t>
            </a:r>
            <a:r>
              <a:rPr lang="en-US" sz="2800" b="1" cap="small" dirty="0">
                <a:solidFill>
                  <a:srgbClr val="EEEE14"/>
                </a:solidFill>
                <a:latin typeface="Agency FB" pitchFamily="2" charset="0"/>
              </a:rPr>
              <a:t> </a:t>
            </a:r>
            <a:r>
              <a:rPr lang="en-US" sz="4800" b="1" cap="small" dirty="0">
                <a:solidFill>
                  <a:srgbClr val="EEEE14"/>
                </a:solidFill>
                <a:latin typeface="Agency FB" pitchFamily="2" charset="0"/>
              </a:rPr>
              <a:t>?</a:t>
            </a:r>
            <a:endParaRPr lang="en-US" sz="1000" b="1" dirty="0">
              <a:solidFill>
                <a:prstClr val="white"/>
              </a:solidFill>
              <a:latin typeface="Calibri"/>
            </a:endParaRPr>
          </a:p>
          <a:p>
            <a:pPr algn="ctr" defTabSz="1219170"/>
            <a:endParaRPr lang="en-US" sz="2000" dirty="0">
              <a:solidFill>
                <a:srgbClr val="EC4126"/>
              </a:solidFill>
              <a:latin typeface="Arial Narrow"/>
              <a:cs typeface="Arial Narrow"/>
            </a:endParaRPr>
          </a:p>
          <a:p>
            <a:pPr algn="ctr" defTabSz="1219170">
              <a:lnSpc>
                <a:spcPct val="120000"/>
              </a:lnSpc>
            </a:pPr>
            <a:r>
              <a:rPr lang="en-US" sz="2933" dirty="0">
                <a:solidFill>
                  <a:srgbClr val="FD865A"/>
                </a:solidFill>
                <a:latin typeface="Arial Narrow"/>
                <a:cs typeface="Arial Narrow"/>
              </a:rPr>
              <a:t>Douglas Jacoby</a:t>
            </a:r>
          </a:p>
        </p:txBody>
      </p:sp>
      <p:pic>
        <p:nvPicPr>
          <p:cNvPr id="2" name="Picture 1" descr="unnam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6278" y="4215025"/>
            <a:ext cx="4352685" cy="1438185"/>
          </a:xfrm>
          <a:prstGeom prst="rect">
            <a:avLst/>
          </a:prstGeom>
        </p:spPr>
      </p:pic>
    </p:spTree>
    <p:extLst>
      <p:ext uri="{BB962C8B-B14F-4D97-AF65-F5344CB8AC3E}">
        <p14:creationId xmlns:p14="http://schemas.microsoft.com/office/powerpoint/2010/main" val="227118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1658679" y="1236396"/>
            <a:ext cx="860528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3200" dirty="0">
                <a:solidFill>
                  <a:srgbClr val="FFFF00"/>
                </a:solidFill>
                <a:latin typeface="Times New Roman" panose="02020603050405020304" pitchFamily="18" charset="0"/>
                <a:cs typeface="Times New Roman" panose="02020603050405020304" pitchFamily="18" charset="0"/>
              </a:rPr>
              <a:t>Hippolytus</a:t>
            </a:r>
            <a:r>
              <a:rPr lang="en-US" altLang="en-US" sz="3200" dirty="0">
                <a:solidFill>
                  <a:srgbClr val="FFFFFF"/>
                </a:solidFill>
                <a:latin typeface="Times New Roman" panose="02020603050405020304" pitchFamily="18" charset="0"/>
                <a:cs typeface="Times New Roman" panose="02020603050405020304" pitchFamily="18" charset="0"/>
              </a:rPr>
              <a:t>, around AD 195: </a:t>
            </a:r>
          </a:p>
          <a:p>
            <a:pPr defTabSz="914377" eaLnBrk="0" fontAlgn="base" hangingPunct="0">
              <a:spcBef>
                <a:spcPct val="0"/>
              </a:spcBef>
              <a:spcAft>
                <a:spcPct val="0"/>
              </a:spcAft>
              <a:defRPr/>
            </a:pPr>
            <a:endParaRPr lang="en-US" altLang="en-US" sz="32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3200" i="1" dirty="0">
                <a:solidFill>
                  <a:srgbClr val="FFFFFF"/>
                </a:solidFill>
                <a:latin typeface="Times New Roman" panose="02020603050405020304" pitchFamily="18" charset="0"/>
                <a:cs typeface="Times New Roman" panose="02020603050405020304" pitchFamily="18" charset="0"/>
              </a:rPr>
              <a:t>But now we must speak of Hades, </a:t>
            </a:r>
          </a:p>
          <a:p>
            <a:pPr defTabSz="914377" eaLnBrk="0" fontAlgn="base" hangingPunct="0">
              <a:spcBef>
                <a:spcPct val="0"/>
              </a:spcBef>
              <a:spcAft>
                <a:spcPct val="0"/>
              </a:spcAft>
              <a:defRPr/>
            </a:pPr>
            <a:r>
              <a:rPr lang="en-US" altLang="en-US" sz="3200" i="1" dirty="0">
                <a:solidFill>
                  <a:srgbClr val="FFFFFF"/>
                </a:solidFill>
                <a:latin typeface="Times New Roman" panose="02020603050405020304" pitchFamily="18" charset="0"/>
                <a:cs typeface="Times New Roman" panose="02020603050405020304" pitchFamily="18" charset="0"/>
              </a:rPr>
              <a:t>in which the souls both of the </a:t>
            </a:r>
          </a:p>
          <a:p>
            <a:pPr defTabSz="914377" eaLnBrk="0" fontAlgn="base" hangingPunct="0">
              <a:spcBef>
                <a:spcPct val="0"/>
              </a:spcBef>
              <a:spcAft>
                <a:spcPct val="0"/>
              </a:spcAft>
              <a:defRPr/>
            </a:pPr>
            <a:r>
              <a:rPr lang="en-US" altLang="en-US" sz="3200" i="1" dirty="0">
                <a:solidFill>
                  <a:srgbClr val="FFFFFF"/>
                </a:solidFill>
                <a:latin typeface="Times New Roman" panose="02020603050405020304" pitchFamily="18" charset="0"/>
                <a:cs typeface="Times New Roman" panose="02020603050405020304" pitchFamily="18" charset="0"/>
              </a:rPr>
              <a:t>righteous and the unrighteous are detained. </a:t>
            </a:r>
          </a:p>
          <a:p>
            <a:pPr defTabSz="914377" eaLnBrk="0" fontAlgn="base" hangingPunct="0">
              <a:spcBef>
                <a:spcPct val="0"/>
              </a:spcBef>
              <a:spcAft>
                <a:spcPct val="0"/>
              </a:spcAft>
              <a:defRPr/>
            </a:pPr>
            <a:r>
              <a:rPr lang="en-US" altLang="en-US" sz="3200" i="1" dirty="0">
                <a:solidFill>
                  <a:srgbClr val="FFFFFF"/>
                </a:solidFill>
                <a:latin typeface="Times New Roman" panose="02020603050405020304" pitchFamily="18" charset="0"/>
                <a:cs typeface="Times New Roman" panose="02020603050405020304" pitchFamily="18" charset="0"/>
              </a:rPr>
              <a:t>	</a:t>
            </a:r>
            <a:r>
              <a:rPr lang="en-US" altLang="en-US" sz="3200" i="1" dirty="0">
                <a:solidFill>
                  <a:srgbClr val="FFFF00"/>
                </a:solidFill>
                <a:latin typeface="Times New Roman" panose="02020603050405020304" pitchFamily="18" charset="0"/>
                <a:cs typeface="Times New Roman" panose="02020603050405020304" pitchFamily="18" charset="0"/>
              </a:rPr>
              <a:t>Hades</a:t>
            </a:r>
            <a:r>
              <a:rPr lang="en-US" altLang="en-US" sz="3200" i="1" dirty="0">
                <a:solidFill>
                  <a:srgbClr val="FFFFFF"/>
                </a:solidFill>
                <a:latin typeface="Times New Roman" panose="02020603050405020304" pitchFamily="18" charset="0"/>
                <a:cs typeface="Times New Roman" panose="02020603050405020304" pitchFamily="18" charset="0"/>
              </a:rPr>
              <a:t> is a place in the created system, rude, a locality </a:t>
            </a:r>
            <a:r>
              <a:rPr lang="en-US" altLang="en-US" sz="3200" i="1" dirty="0">
                <a:solidFill>
                  <a:srgbClr val="FFFF00"/>
                </a:solidFill>
                <a:latin typeface="Times New Roman" panose="02020603050405020304" pitchFamily="18" charset="0"/>
                <a:cs typeface="Times New Roman" panose="02020603050405020304" pitchFamily="18" charset="0"/>
              </a:rPr>
              <a:t>beneath the earth</a:t>
            </a:r>
            <a:r>
              <a:rPr lang="en-US" altLang="en-US" sz="3200" i="1" dirty="0">
                <a:solidFill>
                  <a:srgbClr val="FFFFFF"/>
                </a:solidFill>
                <a:latin typeface="Times New Roman" panose="02020603050405020304" pitchFamily="18" charset="0"/>
                <a:cs typeface="Times New Roman" panose="02020603050405020304" pitchFamily="18" charset="0"/>
              </a:rPr>
              <a:t>, in which the light of the world does not shine; and as the sun does not shine in this locality there must necessarily be perpetual darkness there. </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ieromartyr Hippolytus, and those with him - Orthodox Church in America">
            <a:extLst>
              <a:ext uri="{FF2B5EF4-FFF2-40B4-BE49-F238E27FC236}">
                <a16:creationId xmlns:a16="http://schemas.microsoft.com/office/drawing/2014/main" id="{552125B6-0D2D-315C-92FF-9D3D0CC435B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82271" y="758932"/>
            <a:ext cx="1839893" cy="227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665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808804" y="314909"/>
            <a:ext cx="10279117" cy="622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3067" dirty="0">
                <a:solidFill>
                  <a:srgbClr val="FFFFFF"/>
                </a:solidFill>
                <a:latin typeface="Times New Roman" panose="02020603050405020304" pitchFamily="18" charset="0"/>
                <a:cs typeface="Times New Roman" panose="02020603050405020304" pitchFamily="18" charset="0"/>
              </a:rPr>
              <a:t>Notice the cosmology: </a:t>
            </a:r>
          </a:p>
          <a:p>
            <a:pPr defTabSz="914377" eaLnBrk="0" fontAlgn="base" hangingPunct="0">
              <a:spcBef>
                <a:spcPct val="0"/>
              </a:spcBef>
              <a:spcAft>
                <a:spcPct val="0"/>
              </a:spcAft>
              <a:defRPr/>
            </a:pPr>
            <a:endParaRPr lang="en-US" altLang="en-US" sz="3067"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3067" i="1" dirty="0">
                <a:solidFill>
                  <a:srgbClr val="FFFFFF"/>
                </a:solidFill>
                <a:latin typeface="Times New Roman" panose="02020603050405020304" pitchFamily="18" charset="0"/>
                <a:cs typeface="Times New Roman" panose="02020603050405020304" pitchFamily="18" charset="0"/>
              </a:rPr>
              <a:t>This locality has been destined to be as it were a guard house for souls, at which the angels are stationed as guards, distributing temporary punishments for different characters. </a:t>
            </a:r>
            <a:r>
              <a:rPr lang="en-US" altLang="en-US" sz="3067" i="1" dirty="0">
                <a:solidFill>
                  <a:srgbClr val="FFFF00"/>
                </a:solidFill>
                <a:latin typeface="Times New Roman" panose="02020603050405020304" pitchFamily="18" charset="0"/>
                <a:cs typeface="Times New Roman" panose="02020603050405020304" pitchFamily="18" charset="0"/>
              </a:rPr>
              <a:t>And in this locality there is a certain place set apart by itself, a lake of unquenchable fire into which we suppose no one has ever yet been cast</a:t>
            </a:r>
            <a:r>
              <a:rPr lang="en-US" altLang="en-US" sz="3067" i="1" dirty="0">
                <a:solidFill>
                  <a:srgbClr val="FFFFFF"/>
                </a:solidFill>
                <a:latin typeface="Times New Roman" panose="02020603050405020304" pitchFamily="18" charset="0"/>
                <a:cs typeface="Times New Roman" panose="02020603050405020304" pitchFamily="18" charset="0"/>
              </a:rPr>
              <a:t>; for it is prepared against the day determined by God, in which one sentence of righteous judgment shall be justly applied to all. But the righteous shall obtain the incorruptible and unfading kingdom, who indeed are at present detained in Hades, but not in the same place with the unrighteous.</a:t>
            </a:r>
            <a:endParaRPr lang="en-US" altLang="en-US" sz="3067" dirty="0">
              <a:solidFill>
                <a:srgbClr val="FFFFFF"/>
              </a:solidFill>
              <a:latin typeface="Times New Roman" panose="02020603050405020304" pitchFamily="18" charset="0"/>
              <a:cs typeface="Times New Roman" panose="02020603050405020304" pitchFamily="18" charset="0"/>
            </a:endParaRP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524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609601" y="241542"/>
            <a:ext cx="11204028" cy="622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733" dirty="0">
                <a:solidFill>
                  <a:srgbClr val="FFFF00"/>
                </a:solidFill>
                <a:latin typeface="Times New Roman" panose="02020603050405020304" pitchFamily="18" charset="0"/>
                <a:cs typeface="Times New Roman" panose="02020603050405020304" pitchFamily="18" charset="0"/>
              </a:rPr>
              <a:t>Hippolytus</a:t>
            </a:r>
            <a:r>
              <a:rPr lang="en-US" altLang="en-US" sz="2733" dirty="0">
                <a:solidFill>
                  <a:srgbClr val="FFFFFF"/>
                </a:solidFill>
                <a:latin typeface="Times New Roman" panose="02020603050405020304" pitchFamily="18" charset="0"/>
                <a:cs typeface="Times New Roman" panose="02020603050405020304" pitchFamily="18" charset="0"/>
              </a:rPr>
              <a:t> continues: </a:t>
            </a:r>
          </a:p>
          <a:p>
            <a:pPr defTabSz="914377" eaLnBrk="0" fontAlgn="base" hangingPunct="0">
              <a:spcBef>
                <a:spcPct val="0"/>
              </a:spcBef>
              <a:spcAft>
                <a:spcPct val="0"/>
              </a:spcAft>
              <a:defRPr/>
            </a:pPr>
            <a:endParaRPr lang="en-US" altLang="en-US" sz="16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733" i="1" dirty="0">
                <a:solidFill>
                  <a:srgbClr val="FFFFFF"/>
                </a:solidFill>
                <a:latin typeface="Times New Roman" panose="02020603050405020304" pitchFamily="18" charset="0"/>
                <a:cs typeface="Times New Roman" panose="02020603050405020304" pitchFamily="18" charset="0"/>
              </a:rPr>
              <a:t>For to this locality there is one descent, at the gate whereof we believe an </a:t>
            </a:r>
            <a:r>
              <a:rPr lang="en-US" altLang="en-US" sz="2733" i="1" dirty="0">
                <a:solidFill>
                  <a:srgbClr val="FFFF00"/>
                </a:solidFill>
                <a:latin typeface="Times New Roman" panose="02020603050405020304" pitchFamily="18" charset="0"/>
                <a:cs typeface="Times New Roman" panose="02020603050405020304" pitchFamily="18" charset="0"/>
              </a:rPr>
              <a:t>archangel</a:t>
            </a:r>
            <a:r>
              <a:rPr lang="en-US" altLang="en-US" sz="2733" i="1" dirty="0">
                <a:solidFill>
                  <a:srgbClr val="FFFFFF"/>
                </a:solidFill>
                <a:latin typeface="Times New Roman" panose="02020603050405020304" pitchFamily="18" charset="0"/>
                <a:cs typeface="Times New Roman" panose="02020603050405020304" pitchFamily="18" charset="0"/>
              </a:rPr>
              <a:t> is stationed with a host. And when those who are conducted by the angels appointed unto the souls have passed through this gate, they do not proceed on one and the same way; but the righteous being conducted in the light toward the right, and being hymned by the angels stationed at the place, are brought to a locality full of light. And there the righteous from the beginning dwell, not ruled by necessity, but </a:t>
            </a:r>
            <a:r>
              <a:rPr lang="en-US" altLang="en-US" sz="2733" i="1" dirty="0">
                <a:solidFill>
                  <a:srgbClr val="FFFF00"/>
                </a:solidFill>
                <a:latin typeface="Times New Roman" panose="02020603050405020304" pitchFamily="18" charset="0"/>
                <a:cs typeface="Times New Roman" panose="02020603050405020304" pitchFamily="18" charset="0"/>
              </a:rPr>
              <a:t>enjoying always the contemplation </a:t>
            </a:r>
            <a:r>
              <a:rPr lang="en-US" altLang="en-US" sz="2733" i="1" dirty="0">
                <a:solidFill>
                  <a:srgbClr val="FFFFFF"/>
                </a:solidFill>
                <a:latin typeface="Times New Roman" panose="02020603050405020304" pitchFamily="18" charset="0"/>
                <a:cs typeface="Times New Roman" panose="02020603050405020304" pitchFamily="18" charset="0"/>
              </a:rPr>
              <a:t>of the blessings which are in their view, and delighting themselves with the expectation of others ever new; and deeming those ever better than these. And that place brings no toils to them. There is neither fierce heat, nor cold, nor thorn; but the face of the fathers and the righteous is seen to be always smiling, as </a:t>
            </a:r>
            <a:r>
              <a:rPr lang="en-US" altLang="en-US" sz="2733" i="1" dirty="0">
                <a:solidFill>
                  <a:srgbClr val="FFFF00"/>
                </a:solidFill>
                <a:latin typeface="Times New Roman" panose="02020603050405020304" pitchFamily="18" charset="0"/>
                <a:cs typeface="Times New Roman" panose="02020603050405020304" pitchFamily="18" charset="0"/>
              </a:rPr>
              <a:t>they wait for the rest and eternal revival in heaven that succeeded this location. And we call it by the name Abraham’s bosom.</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676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601170" y="348228"/>
            <a:ext cx="11288111"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600" dirty="0">
                <a:solidFill>
                  <a:srgbClr val="FFFFFF"/>
                </a:solidFill>
                <a:latin typeface="Times New Roman" panose="02020603050405020304" pitchFamily="18" charset="0"/>
                <a:cs typeface="Times New Roman" panose="02020603050405020304" pitchFamily="18" charset="0"/>
              </a:rPr>
              <a:t>Now let’s look at the other group, the unrighteous. </a:t>
            </a:r>
            <a:r>
              <a:rPr lang="en-US" altLang="en-US" sz="2600" dirty="0">
                <a:solidFill>
                  <a:srgbClr val="FFFF00"/>
                </a:solidFill>
                <a:latin typeface="Times New Roman" panose="02020603050405020304" pitchFamily="18" charset="0"/>
                <a:cs typeface="Times New Roman" panose="02020603050405020304" pitchFamily="18" charset="0"/>
              </a:rPr>
              <a:t>Hippolytus</a:t>
            </a:r>
            <a:r>
              <a:rPr lang="en-US" altLang="en-US" sz="2600" dirty="0">
                <a:solidFill>
                  <a:srgbClr val="FFFFFF"/>
                </a:solidFill>
                <a:latin typeface="Times New Roman" panose="02020603050405020304" pitchFamily="18" charset="0"/>
                <a:cs typeface="Times New Roman" panose="02020603050405020304" pitchFamily="18" charset="0"/>
              </a:rPr>
              <a:t> says that when the righteous go into Hades, they are ushered off to the right. However, </a:t>
            </a:r>
          </a:p>
          <a:p>
            <a:pPr defTabSz="914377" eaLnBrk="0" fontAlgn="base" hangingPunct="0">
              <a:spcBef>
                <a:spcPct val="0"/>
              </a:spcBef>
              <a:spcAft>
                <a:spcPct val="0"/>
              </a:spcAft>
              <a:defRPr/>
            </a:pPr>
            <a:endParaRPr lang="en-US" altLang="en-US" sz="26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600" i="1" dirty="0">
                <a:solidFill>
                  <a:srgbClr val="FFFFFF"/>
                </a:solidFill>
                <a:latin typeface="Times New Roman" panose="02020603050405020304" pitchFamily="18" charset="0"/>
                <a:cs typeface="Times New Roman" panose="02020603050405020304" pitchFamily="18" charset="0"/>
              </a:rPr>
              <a:t>The unrighteous are dragged toward the left by angels who are ministers of punishment, and they go of their own accord no longer, but are dragged by force as prisoners. And the angels appointed over them send them along, reproaching them and threatening them with an eye of terror, forcing them down into the lower parts. And when they are brought there, those appointed to that service drag them on to the confines of hell. And those who are so near hear incessantly the agitation, and feel the hot smoke. And when that vision is so near, as they see the terrible and excessively glowing spectacle of the fire, they shudder in horror at the expectation of the future judgment, (as if they were) already feeling the power of the punishment. And again, where they see the place of the fathers and the righteous, they are also punished there. For a deep and vast abyss is set there in the midst so neither can any of the righteous in sympathy think to pass it, nor do any of the unrighteous dare to cross it.</a:t>
            </a: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661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1522412" y="579063"/>
            <a:ext cx="8966912"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800" dirty="0">
                <a:solidFill>
                  <a:srgbClr val="FFFFFF"/>
                </a:solidFill>
                <a:latin typeface="Times New Roman" panose="02020603050405020304" pitchFamily="18" charset="0"/>
                <a:cs typeface="Times New Roman" panose="02020603050405020304" pitchFamily="18" charset="0"/>
              </a:rPr>
              <a:t>Also from </a:t>
            </a:r>
            <a:r>
              <a:rPr lang="en-US" altLang="en-US" sz="2800" dirty="0">
                <a:solidFill>
                  <a:srgbClr val="FFFF00"/>
                </a:solidFill>
                <a:latin typeface="Times New Roman" panose="02020603050405020304" pitchFamily="18" charset="0"/>
                <a:cs typeface="Times New Roman" panose="02020603050405020304" pitchFamily="18" charset="0"/>
              </a:rPr>
              <a:t>Hippolytus</a:t>
            </a:r>
            <a:r>
              <a:rPr lang="en-US" altLang="en-US" sz="2800" dirty="0">
                <a:solidFill>
                  <a:srgbClr val="FFFFFF"/>
                </a:solidFill>
                <a:latin typeface="Times New Roman" panose="02020603050405020304" pitchFamily="18" charset="0"/>
                <a:cs typeface="Times New Roman" panose="02020603050405020304" pitchFamily="18" charset="0"/>
              </a:rPr>
              <a:t>: </a:t>
            </a:r>
          </a:p>
          <a:p>
            <a:pPr defTabSz="914377" eaLnBrk="0" fontAlgn="base" hangingPunct="0">
              <a:spcBef>
                <a:spcPct val="0"/>
              </a:spcBef>
              <a:spcAft>
                <a:spcPct val="0"/>
              </a:spcAft>
              <a:defRPr/>
            </a:pPr>
            <a:endParaRPr lang="en-US" altLang="en-US" sz="28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800" i="1" dirty="0">
                <a:solidFill>
                  <a:srgbClr val="FFFFFF"/>
                </a:solidFill>
                <a:latin typeface="Times New Roman" panose="02020603050405020304" pitchFamily="18" charset="0"/>
                <a:cs typeface="Times New Roman" panose="02020603050405020304" pitchFamily="18" charset="0"/>
              </a:rPr>
              <a:t>Thus far on the subject of Hades, in which all souls are detained until the time which God has determined; and then He will accomplish a resurrection of all, not by transferring souls into other bodies, but by raising the bodies themselves.</a:t>
            </a:r>
          </a:p>
          <a:p>
            <a:pPr defTabSz="914377" eaLnBrk="0" fontAlgn="base" hangingPunct="0">
              <a:spcBef>
                <a:spcPct val="0"/>
              </a:spcBef>
              <a:spcAft>
                <a:spcPct val="0"/>
              </a:spcAft>
              <a:defRPr/>
            </a:pPr>
            <a:endParaRPr lang="en-US" altLang="en-US" sz="2600"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600" dirty="0">
                <a:solidFill>
                  <a:srgbClr val="002060"/>
                </a:solidFill>
                <a:latin typeface="Times New Roman" panose="02020603050405020304" pitchFamily="18" charset="0"/>
                <a:cs typeface="Times New Roman" panose="02020603050405020304" pitchFamily="18" charset="0"/>
              </a:rPr>
              <a:t>In the fourth century, </a:t>
            </a:r>
            <a:r>
              <a:rPr lang="en-US" altLang="en-US" sz="2600" dirty="0" err="1">
                <a:solidFill>
                  <a:srgbClr val="002060"/>
                </a:solidFill>
                <a:latin typeface="Times New Roman" panose="02020603050405020304" pitchFamily="18" charset="0"/>
                <a:cs typeface="Times New Roman" panose="02020603050405020304" pitchFamily="18" charset="0"/>
              </a:rPr>
              <a:t>Lactantius</a:t>
            </a:r>
            <a:r>
              <a:rPr lang="en-US" altLang="en-US" sz="2600" dirty="0">
                <a:solidFill>
                  <a:srgbClr val="002060"/>
                </a:solidFill>
                <a:latin typeface="Times New Roman" panose="02020603050405020304" pitchFamily="18" charset="0"/>
                <a:cs typeface="Times New Roman" panose="02020603050405020304" pitchFamily="18" charset="0"/>
              </a:rPr>
              <a:t> wrote: </a:t>
            </a:r>
          </a:p>
          <a:p>
            <a:pPr defTabSz="914377" eaLnBrk="0" fontAlgn="base" hangingPunct="0">
              <a:spcBef>
                <a:spcPct val="0"/>
              </a:spcBef>
              <a:spcAft>
                <a:spcPct val="0"/>
              </a:spcAft>
              <a:defRPr/>
            </a:pPr>
            <a:endParaRPr lang="en-US" altLang="en-US" sz="2600"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600" i="1" dirty="0">
                <a:solidFill>
                  <a:srgbClr val="002060"/>
                </a:solidFill>
                <a:latin typeface="Times New Roman" panose="02020603050405020304" pitchFamily="18" charset="0"/>
                <a:cs typeface="Times New Roman" panose="02020603050405020304" pitchFamily="18" charset="0"/>
              </a:rPr>
              <a:t>Nor, however let anyone imagine that souls are immediately judged after death. For all are detained in one and a common place of confinement, until the arrival of the time in which the great Judge shall make an investigation of their deserts.</a:t>
            </a:r>
            <a:endParaRPr lang="en-US" altLang="en-US" sz="2600" dirty="0">
              <a:solidFill>
                <a:srgbClr val="002060"/>
              </a:solidFill>
              <a:latin typeface="Times New Roman" panose="02020603050405020304" pitchFamily="18" charset="0"/>
              <a:cs typeface="Times New Roman" panose="02020603050405020304" pitchFamily="18" charset="0"/>
            </a:endParaRP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ieromartyr Hippolytus, and those with him - Orthodox Church in America">
            <a:extLst>
              <a:ext uri="{FF2B5EF4-FFF2-40B4-BE49-F238E27FC236}">
                <a16:creationId xmlns:a16="http://schemas.microsoft.com/office/drawing/2014/main" id="{E4CFCB9A-12B0-C60D-3421-CA65F1D7EB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5922" y="3717308"/>
            <a:ext cx="1839893" cy="227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782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7"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8"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87749"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6" name="Rectangle 7">
            <a:extLst>
              <a:ext uri="{FF2B5EF4-FFF2-40B4-BE49-F238E27FC236}">
                <a16:creationId xmlns:a16="http://schemas.microsoft.com/office/drawing/2014/main" id="{A9A34E1A-FD3D-6591-F8D1-E07EB6A4710A}"/>
              </a:ext>
            </a:extLst>
          </p:cNvPr>
          <p:cNvSpPr>
            <a:spLocks noChangeArrowheads="1"/>
          </p:cNvSpPr>
          <p:nvPr/>
        </p:nvSpPr>
        <p:spPr bwMode="auto">
          <a:xfrm>
            <a:off x="1744717" y="363619"/>
            <a:ext cx="892169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r>
              <a:rPr lang="en-US" altLang="en-US" sz="2600" dirty="0">
                <a:solidFill>
                  <a:srgbClr val="002060"/>
                </a:solidFill>
                <a:latin typeface="Times New Roman" panose="02020603050405020304" pitchFamily="18" charset="0"/>
                <a:cs typeface="Times New Roman" panose="02020603050405020304" pitchFamily="18" charset="0"/>
              </a:rPr>
              <a:t>Also from Hippolytus: </a:t>
            </a:r>
          </a:p>
          <a:p>
            <a:pPr defTabSz="914377" eaLnBrk="0" fontAlgn="base" hangingPunct="0">
              <a:spcBef>
                <a:spcPct val="0"/>
              </a:spcBef>
              <a:spcAft>
                <a:spcPct val="0"/>
              </a:spcAft>
              <a:defRPr/>
            </a:pPr>
            <a:endParaRPr lang="en-US" altLang="en-US" sz="2600" dirty="0">
              <a:solidFill>
                <a:srgbClr val="00206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600" i="1" dirty="0">
                <a:solidFill>
                  <a:srgbClr val="002060"/>
                </a:solidFill>
                <a:latin typeface="Times New Roman" panose="02020603050405020304" pitchFamily="18" charset="0"/>
                <a:cs typeface="Times New Roman" panose="02020603050405020304" pitchFamily="18" charset="0"/>
              </a:rPr>
              <a:t>Thus far on the subject of Hades, in which all souls are detained until the time which God has determined; and then He will accomplish a resurrection of all, not by transferring souls into other bodies, but by raising the bodies themselves.</a:t>
            </a:r>
          </a:p>
          <a:p>
            <a:pPr defTabSz="914377" eaLnBrk="0" fontAlgn="base" hangingPunct="0">
              <a:spcBef>
                <a:spcPct val="0"/>
              </a:spcBef>
              <a:spcAft>
                <a:spcPct val="0"/>
              </a:spcAft>
              <a:defRPr/>
            </a:pPr>
            <a:endParaRPr lang="en-US" altLang="en-US" sz="26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800" dirty="0">
                <a:solidFill>
                  <a:srgbClr val="FFFFFF"/>
                </a:solidFill>
                <a:latin typeface="Times New Roman" panose="02020603050405020304" pitchFamily="18" charset="0"/>
                <a:cs typeface="Times New Roman" panose="02020603050405020304" pitchFamily="18" charset="0"/>
              </a:rPr>
              <a:t>Finally, in the fourth century, </a:t>
            </a:r>
            <a:r>
              <a:rPr lang="en-US" altLang="en-US" sz="2800" dirty="0" err="1">
                <a:solidFill>
                  <a:srgbClr val="FFFF00"/>
                </a:solidFill>
                <a:latin typeface="Times New Roman" panose="02020603050405020304" pitchFamily="18" charset="0"/>
                <a:cs typeface="Times New Roman" panose="02020603050405020304" pitchFamily="18" charset="0"/>
              </a:rPr>
              <a:t>Lactantius</a:t>
            </a:r>
            <a:r>
              <a:rPr lang="en-US" altLang="en-US" sz="2800" dirty="0">
                <a:solidFill>
                  <a:srgbClr val="FFFFFF"/>
                </a:solidFill>
                <a:latin typeface="Times New Roman" panose="02020603050405020304" pitchFamily="18" charset="0"/>
                <a:cs typeface="Times New Roman" panose="02020603050405020304" pitchFamily="18" charset="0"/>
              </a:rPr>
              <a:t> wrote: </a:t>
            </a:r>
          </a:p>
          <a:p>
            <a:pPr defTabSz="914377" eaLnBrk="0" fontAlgn="base" hangingPunct="0">
              <a:spcBef>
                <a:spcPct val="0"/>
              </a:spcBef>
              <a:spcAft>
                <a:spcPct val="0"/>
              </a:spcAft>
              <a:defRPr/>
            </a:pPr>
            <a:endParaRPr lang="en-US" altLang="en-US" sz="2800" dirty="0">
              <a:solidFill>
                <a:srgbClr val="FFFFFF"/>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defRPr/>
            </a:pPr>
            <a:r>
              <a:rPr lang="en-US" altLang="en-US" sz="2800" i="1" dirty="0">
                <a:solidFill>
                  <a:srgbClr val="FFFFFF"/>
                </a:solidFill>
                <a:latin typeface="Times New Roman" panose="02020603050405020304" pitchFamily="18" charset="0"/>
                <a:cs typeface="Times New Roman" panose="02020603050405020304" pitchFamily="18" charset="0"/>
              </a:rPr>
              <a:t>Nor, however let anyone imagine that souls are immediately judged after death. For all are detained in one and a common place of confinement, until the arrival of the time in which the great Judge shall make an investigation of what they deserve.</a:t>
            </a:r>
            <a:endParaRPr lang="en-US" altLang="en-US" sz="2800" dirty="0">
              <a:solidFill>
                <a:srgbClr val="FFFFFF"/>
              </a:solidFill>
              <a:latin typeface="Times New Roman" panose="02020603050405020304" pitchFamily="18" charset="0"/>
              <a:cs typeface="Times New Roman" panose="02020603050405020304" pitchFamily="18" charset="0"/>
            </a:endParaRPr>
          </a:p>
        </p:txBody>
      </p:sp>
      <p:pic>
        <p:nvPicPr>
          <p:cNvPr id="1032" name="Picture 8" descr="page36image62882176">
            <a:extLst>
              <a:ext uri="{FF2B5EF4-FFF2-40B4-BE49-F238E27FC236}">
                <a16:creationId xmlns:a16="http://schemas.microsoft.com/office/drawing/2014/main" id="{B134448B-2C5C-6F06-B309-69D2BA47F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895" y="1178755"/>
            <a:ext cx="3263900" cy="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7D7357B7-8D18-86A8-95D8-8D74FD093A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1363" y="748071"/>
            <a:ext cx="2794000" cy="2082800"/>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10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n Gary Williams | Custom Page">
            <a:extLst>
              <a:ext uri="{FF2B5EF4-FFF2-40B4-BE49-F238E27FC236}">
                <a16:creationId xmlns:a16="http://schemas.microsoft.com/office/drawing/2014/main" id="{0E55E98A-4927-914D-0007-55DCB0EBE8D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0"/>
            <a:ext cx="12192000" cy="6857991"/>
          </a:xfrm>
          <a:prstGeom prst="rect">
            <a:avLst/>
          </a:prstGeom>
          <a:solidFill>
            <a:srgbClr val="FFFFFF"/>
          </a:solidFill>
        </p:spPr>
      </p:pic>
    </p:spTree>
    <p:extLst>
      <p:ext uri="{BB962C8B-B14F-4D97-AF65-F5344CB8AC3E}">
        <p14:creationId xmlns:p14="http://schemas.microsoft.com/office/powerpoint/2010/main" val="193037483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837296"/>
            <a:ext cx="8153400" cy="1035257"/>
          </a:xfrm>
        </p:spPr>
        <p:txBody>
          <a:bodyPr/>
          <a:lstStyle/>
          <a:p>
            <a:pPr algn="ctr" eaLnBrk="1" hangingPunct="1"/>
            <a:r>
              <a:rPr lang="en-US" sz="5500" b="1" cap="small" dirty="0">
                <a:solidFill>
                  <a:srgbClr val="EEEE14"/>
                </a:solidFill>
                <a:latin typeface="Agency FB" pitchFamily="2" charset="0"/>
              </a:rPr>
              <a:t>Hades morphs</a:t>
            </a:r>
          </a:p>
        </p:txBody>
      </p:sp>
      <p:sp>
        <p:nvSpPr>
          <p:cNvPr id="27651" name="Rectangle 3"/>
          <p:cNvSpPr>
            <a:spLocks noGrp="1" noChangeArrowheads="1"/>
          </p:cNvSpPr>
          <p:nvPr>
            <p:ph type="body" idx="1"/>
          </p:nvPr>
        </p:nvSpPr>
        <p:spPr>
          <a:xfrm>
            <a:off x="2057400" y="3245243"/>
            <a:ext cx="8283864" cy="2526908"/>
          </a:xfrm>
        </p:spPr>
        <p:txBody>
          <a:bodyPr/>
          <a:lstStyle/>
          <a:p>
            <a:pPr algn="ctr">
              <a:buNone/>
            </a:pPr>
            <a:r>
              <a:rPr lang="en-US" sz="3400" b="1" dirty="0"/>
              <a:t>Purgatory (ca. 400/500 AD)</a:t>
            </a:r>
          </a:p>
          <a:p>
            <a:pPr algn="ctr">
              <a:buNone/>
            </a:pPr>
            <a:r>
              <a:rPr lang="en-US" sz="3400" b="1" dirty="0"/>
              <a:t>Protestants remove (1500s)</a:t>
            </a:r>
          </a:p>
        </p:txBody>
      </p:sp>
    </p:spTree>
    <p:extLst>
      <p:ext uri="{BB962C8B-B14F-4D97-AF65-F5344CB8AC3E}">
        <p14:creationId xmlns:p14="http://schemas.microsoft.com/office/powerpoint/2010/main" val="2483540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063" y="2666227"/>
            <a:ext cx="8502868" cy="1218732"/>
          </a:xfrm>
          <a:prstGeom prst="rect">
            <a:avLst/>
          </a:prstGeom>
          <a:noFill/>
        </p:spPr>
        <p:txBody>
          <a:bodyPr wrap="square" rtlCol="0">
            <a:spAutoFit/>
          </a:bodyPr>
          <a:lstStyle/>
          <a:p>
            <a:pPr algn="ctr" defTabSz="1219170">
              <a:lnSpc>
                <a:spcPct val="90000"/>
              </a:lnSpc>
              <a:defRPr/>
            </a:pPr>
            <a:r>
              <a:rPr lang="en-US" sz="3600" spc="300" dirty="0">
                <a:solidFill>
                  <a:prstClr val="white"/>
                </a:solidFill>
                <a:latin typeface="Arial Narrow"/>
                <a:cs typeface="Arial Narrow"/>
              </a:rPr>
              <a:t>Part II</a:t>
            </a:r>
          </a:p>
          <a:p>
            <a:pPr algn="ctr" defTabSz="1219170">
              <a:lnSpc>
                <a:spcPct val="90000"/>
              </a:lnSpc>
              <a:defRPr/>
            </a:pPr>
            <a:r>
              <a:rPr lang="en-US" sz="4533" spc="300" dirty="0">
                <a:solidFill>
                  <a:srgbClr val="2ED5F6"/>
                </a:solidFill>
                <a:latin typeface="Arial Black"/>
                <a:cs typeface="Arial Black"/>
              </a:rPr>
              <a:t>Heaven &amp; Hell</a:t>
            </a:r>
          </a:p>
        </p:txBody>
      </p:sp>
    </p:spTree>
    <p:extLst>
      <p:ext uri="{BB962C8B-B14F-4D97-AF65-F5344CB8AC3E}">
        <p14:creationId xmlns:p14="http://schemas.microsoft.com/office/powerpoint/2010/main" val="286985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340372"/>
            <a:ext cx="8153400" cy="151837"/>
          </a:xfrm>
        </p:spPr>
        <p:txBody>
          <a:bodyPr/>
          <a:lstStyle/>
          <a:p>
            <a:pPr algn="ctr" eaLnBrk="1" hangingPunct="1"/>
            <a:r>
              <a:rPr lang="en-US" b="1" cap="small" dirty="0">
                <a:solidFill>
                  <a:srgbClr val="EEEE14"/>
                </a:solidFill>
                <a:latin typeface="Agency FB" pitchFamily="2" charset="0"/>
              </a:rPr>
              <a:t>Heaven &amp; Hell</a:t>
            </a:r>
          </a:p>
        </p:txBody>
      </p:sp>
      <p:sp>
        <p:nvSpPr>
          <p:cNvPr id="27651" name="Rectangle 3"/>
          <p:cNvSpPr>
            <a:spLocks noGrp="1" noChangeArrowheads="1"/>
          </p:cNvSpPr>
          <p:nvPr>
            <p:ph type="body" idx="1"/>
          </p:nvPr>
        </p:nvSpPr>
        <p:spPr>
          <a:xfrm>
            <a:off x="1882927" y="1713066"/>
            <a:ext cx="8559019" cy="4059087"/>
          </a:xfrm>
        </p:spPr>
        <p:txBody>
          <a:bodyPr/>
          <a:lstStyle/>
          <a:p>
            <a:pPr marL="514324" indent="-514324">
              <a:buFont typeface="Symbol" pitchFamily="18" charset="2"/>
              <a:buAutoNum type="arabicPeriod"/>
            </a:pPr>
            <a:r>
              <a:rPr lang="en-US" sz="2500" b="1" dirty="0"/>
              <a:t>The apostles emphasized salvation from sin (and self) &gt; hell-fire (Acts 2:40).</a:t>
            </a:r>
          </a:p>
          <a:p>
            <a:pPr marL="514324" indent="-514324">
              <a:buAutoNum type="arabicPeriod"/>
            </a:pPr>
            <a:r>
              <a:rPr lang="en-US" sz="2500" b="1" dirty="0"/>
              <a:t>What is symbolized is more, not less, real than the symbol.</a:t>
            </a:r>
          </a:p>
          <a:p>
            <a:pPr marL="514324" indent="-514324">
              <a:buAutoNum type="arabicPeriod"/>
            </a:pPr>
            <a:r>
              <a:rPr lang="en-US" sz="2500" b="1" dirty="0"/>
              <a:t>The Greek idea of the immortality of the soul entered Christianity in the 2</a:t>
            </a:r>
            <a:r>
              <a:rPr lang="en-US" sz="2500" b="1" baseline="30000" dirty="0"/>
              <a:t>nd</a:t>
            </a:r>
            <a:r>
              <a:rPr lang="en-US" sz="2500" b="1" dirty="0"/>
              <a:t> century.</a:t>
            </a:r>
          </a:p>
        </p:txBody>
      </p:sp>
    </p:spTree>
    <p:extLst>
      <p:ext uri="{BB962C8B-B14F-4D97-AF65-F5344CB8AC3E}">
        <p14:creationId xmlns:p14="http://schemas.microsoft.com/office/powerpoint/2010/main" val="5997462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urved Connector 5">
            <a:extLst>
              <a:ext uri="{FF2B5EF4-FFF2-40B4-BE49-F238E27FC236}">
                <a16:creationId xmlns:a16="http://schemas.microsoft.com/office/drawing/2014/main" id="{4F99B40F-71E9-42E8-1643-356A0C7FF7D5}"/>
              </a:ext>
            </a:extLst>
          </p:cNvPr>
          <p:cNvCxnSpPr>
            <a:cxnSpLocks/>
          </p:cNvCxnSpPr>
          <p:nvPr/>
        </p:nvCxnSpPr>
        <p:spPr>
          <a:xfrm rot="16200000" flipH="1">
            <a:off x="8539659" y="1697424"/>
            <a:ext cx="4120051" cy="1734203"/>
          </a:xfrm>
          <a:prstGeom prst="curvedConnector3">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8676" y="4957674"/>
            <a:ext cx="11887200" cy="467051"/>
          </a:xfrm>
          <a:prstGeom prst="rect">
            <a:avLst/>
          </a:prstGeom>
          <a:noFill/>
        </p:spPr>
        <p:txBody>
          <a:bodyPr wrap="square" rtlCol="0">
            <a:spAutoFit/>
          </a:bodyPr>
          <a:lstStyle/>
          <a:p>
            <a:pPr defTabSz="1219170">
              <a:lnSpc>
                <a:spcPct val="110000"/>
              </a:lnSpc>
            </a:pPr>
            <a:r>
              <a:rPr lang="en-US" sz="2400" dirty="0">
                <a:solidFill>
                  <a:srgbClr val="2ED5F6"/>
                </a:solidFill>
                <a:latin typeface="Arial"/>
                <a:cs typeface="Arial"/>
              </a:rPr>
              <a:t>Infancy	     Childhood       Adolescence      Maturity      </a:t>
            </a:r>
            <a:r>
              <a:rPr lang="en-US" sz="2400" b="1" dirty="0">
                <a:solidFill>
                  <a:srgbClr val="2ED5F6"/>
                </a:solidFill>
                <a:latin typeface="Arial"/>
                <a:cs typeface="Arial"/>
              </a:rPr>
              <a:t>Prime</a:t>
            </a:r>
            <a:r>
              <a:rPr lang="en-US" sz="2400" dirty="0">
                <a:solidFill>
                  <a:srgbClr val="2ED5F6"/>
                </a:solidFill>
                <a:latin typeface="Arial"/>
                <a:cs typeface="Arial"/>
              </a:rPr>
              <a:t>      Death / 2</a:t>
            </a:r>
            <a:r>
              <a:rPr lang="en-US" sz="2400" baseline="30000" dirty="0">
                <a:solidFill>
                  <a:srgbClr val="2ED5F6"/>
                </a:solidFill>
                <a:latin typeface="Arial"/>
                <a:cs typeface="Arial"/>
              </a:rPr>
              <a:t>nd</a:t>
            </a:r>
            <a:r>
              <a:rPr lang="en-US" sz="2400" dirty="0">
                <a:solidFill>
                  <a:srgbClr val="2ED5F6"/>
                </a:solidFill>
                <a:latin typeface="Arial"/>
                <a:cs typeface="Arial"/>
              </a:rPr>
              <a:t> coming </a:t>
            </a:r>
          </a:p>
        </p:txBody>
      </p:sp>
      <p:cxnSp>
        <p:nvCxnSpPr>
          <p:cNvPr id="4" name="Curved Connector 3">
            <a:extLst>
              <a:ext uri="{FF2B5EF4-FFF2-40B4-BE49-F238E27FC236}">
                <a16:creationId xmlns:a16="http://schemas.microsoft.com/office/drawing/2014/main" id="{61ABEB49-7509-936D-50B1-B0FF8E1175B6}"/>
              </a:ext>
            </a:extLst>
          </p:cNvPr>
          <p:cNvCxnSpPr>
            <a:cxnSpLocks/>
          </p:cNvCxnSpPr>
          <p:nvPr/>
        </p:nvCxnSpPr>
        <p:spPr>
          <a:xfrm flipV="1">
            <a:off x="651641" y="399394"/>
            <a:ext cx="9080939" cy="3878317"/>
          </a:xfrm>
          <a:prstGeom prst="curvedConnector3">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881923-85B0-19FE-F4F3-95590D8A095C}"/>
              </a:ext>
            </a:extLst>
          </p:cNvPr>
          <p:cNvSpPr txBox="1"/>
          <p:nvPr/>
        </p:nvSpPr>
        <p:spPr>
          <a:xfrm>
            <a:off x="304800" y="2089637"/>
            <a:ext cx="11887200" cy="592022"/>
          </a:xfrm>
          <a:prstGeom prst="rect">
            <a:avLst/>
          </a:prstGeom>
          <a:noFill/>
        </p:spPr>
        <p:txBody>
          <a:bodyPr wrap="square" rtlCol="0">
            <a:spAutoFit/>
          </a:bodyPr>
          <a:lstStyle/>
          <a:p>
            <a:pPr defTabSz="1219170">
              <a:lnSpc>
                <a:spcPct val="110000"/>
              </a:lnSpc>
            </a:pPr>
            <a:r>
              <a:rPr lang="en-US" sz="2400" dirty="0">
                <a:solidFill>
                  <a:prstClr val="white"/>
                </a:solidFill>
                <a:latin typeface="Arial"/>
                <a:cs typeface="Arial"/>
              </a:rPr>
              <a:t>   </a:t>
            </a:r>
            <a:r>
              <a:rPr lang="en-US" sz="3200" b="1" dirty="0">
                <a:solidFill>
                  <a:prstClr val="white"/>
                </a:solidFill>
                <a:latin typeface="Arial"/>
                <a:cs typeface="Arial"/>
              </a:rPr>
              <a:t>0-4          5-12	 13-25	        26-62     63-88        89-120</a:t>
            </a:r>
          </a:p>
        </p:txBody>
      </p:sp>
      <p:cxnSp>
        <p:nvCxnSpPr>
          <p:cNvPr id="5" name="Straight Connector 4">
            <a:extLst>
              <a:ext uri="{FF2B5EF4-FFF2-40B4-BE49-F238E27FC236}">
                <a16:creationId xmlns:a16="http://schemas.microsoft.com/office/drawing/2014/main" id="{A6BC3FE4-BE96-3334-46D3-87C6F49283B6}"/>
              </a:ext>
            </a:extLst>
          </p:cNvPr>
          <p:cNvCxnSpPr>
            <a:cxnSpLocks/>
          </p:cNvCxnSpPr>
          <p:nvPr/>
        </p:nvCxnSpPr>
        <p:spPr>
          <a:xfrm>
            <a:off x="7945822"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01288-2080-AFFE-0192-08E7E6335E29}"/>
              </a:ext>
            </a:extLst>
          </p:cNvPr>
          <p:cNvCxnSpPr>
            <a:cxnSpLocks/>
          </p:cNvCxnSpPr>
          <p:nvPr/>
        </p:nvCxnSpPr>
        <p:spPr>
          <a:xfrm>
            <a:off x="8149022"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90C1D1-EA9B-5AA3-D085-C88032B4DD46}"/>
              </a:ext>
            </a:extLst>
          </p:cNvPr>
          <p:cNvCxnSpPr>
            <a:cxnSpLocks/>
          </p:cNvCxnSpPr>
          <p:nvPr/>
        </p:nvCxnSpPr>
        <p:spPr>
          <a:xfrm>
            <a:off x="8352222"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08780A-A244-419D-04C0-E1975F6E7701}"/>
              </a:ext>
            </a:extLst>
          </p:cNvPr>
          <p:cNvCxnSpPr>
            <a:cxnSpLocks/>
          </p:cNvCxnSpPr>
          <p:nvPr/>
        </p:nvCxnSpPr>
        <p:spPr>
          <a:xfrm>
            <a:off x="8555422"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3BE28B-FAEC-D93E-CAF8-4A3970B51F9B}"/>
              </a:ext>
            </a:extLst>
          </p:cNvPr>
          <p:cNvCxnSpPr>
            <a:cxnSpLocks/>
          </p:cNvCxnSpPr>
          <p:nvPr/>
        </p:nvCxnSpPr>
        <p:spPr>
          <a:xfrm>
            <a:off x="8758622"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4A043D-ACC0-5C0B-DDB4-AE0DE4ABC908}"/>
              </a:ext>
            </a:extLst>
          </p:cNvPr>
          <p:cNvCxnSpPr>
            <a:cxnSpLocks/>
          </p:cNvCxnSpPr>
          <p:nvPr/>
        </p:nvCxnSpPr>
        <p:spPr>
          <a:xfrm>
            <a:off x="8995103"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FA41CD-5D9B-AC16-80D9-DD756C274734}"/>
              </a:ext>
            </a:extLst>
          </p:cNvPr>
          <p:cNvCxnSpPr>
            <a:cxnSpLocks/>
          </p:cNvCxnSpPr>
          <p:nvPr/>
        </p:nvCxnSpPr>
        <p:spPr>
          <a:xfrm>
            <a:off x="7735615" y="157655"/>
            <a:ext cx="73572"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FC076F-3A12-D65E-9434-9D49CBB1D4AA}"/>
              </a:ext>
            </a:extLst>
          </p:cNvPr>
          <p:cNvCxnSpPr>
            <a:cxnSpLocks/>
          </p:cNvCxnSpPr>
          <p:nvPr/>
        </p:nvCxnSpPr>
        <p:spPr>
          <a:xfrm>
            <a:off x="7528913" y="157655"/>
            <a:ext cx="98095" cy="564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7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449034" y="1916287"/>
            <a:ext cx="7262037" cy="2954655"/>
          </a:xfrm>
          <a:prstGeom prst="rect">
            <a:avLst/>
          </a:prstGeom>
        </p:spPr>
        <p:txBody>
          <a:bodyPr wrap="square">
            <a:spAutoFit/>
          </a:bodyPr>
          <a:lstStyle/>
          <a:p>
            <a:pPr defTabSz="457178">
              <a:defRPr/>
            </a:pPr>
            <a:r>
              <a:rPr lang="en-US" sz="3100" dirty="0">
                <a:solidFill>
                  <a:srgbClr val="FFFF00"/>
                </a:solidFill>
                <a:latin typeface="Times New Roman" panose="02020603050405020304" pitchFamily="18" charset="0"/>
                <a:cs typeface="Times New Roman" panose="02020603050405020304" pitchFamily="18" charset="0"/>
              </a:rPr>
              <a:t>			IS THE SOUL IMMORTAL?</a:t>
            </a:r>
          </a:p>
          <a:p>
            <a:pPr defTabSz="457178">
              <a:defRPr/>
            </a:pPr>
            <a:endParaRPr lang="en-US" sz="3100" dirty="0">
              <a:solidFill>
                <a:srgbClr val="FFFF00"/>
              </a:solidFill>
              <a:latin typeface="Times New Roman" panose="02020603050405020304" pitchFamily="18" charset="0"/>
              <a:cs typeface="Times New Roman" panose="02020603050405020304" pitchFamily="18" charset="0"/>
            </a:endParaRPr>
          </a:p>
          <a:p>
            <a:pPr marL="457178" indent="-457178" defTabSz="457178">
              <a:buFontTx/>
              <a:buAutoNum type="arabicPeriod"/>
              <a:defRPr/>
            </a:pPr>
            <a:r>
              <a:rPr lang="en-US" sz="3100" dirty="0">
                <a:solidFill>
                  <a:prstClr val="white"/>
                </a:solidFill>
                <a:latin typeface="Times New Roman" panose="02020603050405020304" pitchFamily="18" charset="0"/>
                <a:cs typeface="Times New Roman" panose="02020603050405020304" pitchFamily="18" charset="0"/>
              </a:rPr>
              <a:t>The Greek idea of immortality of soul entered Christianity in the 2</a:t>
            </a:r>
            <a:r>
              <a:rPr lang="en-US" sz="3100" baseline="30000" dirty="0">
                <a:solidFill>
                  <a:prstClr val="white"/>
                </a:solidFill>
                <a:latin typeface="Times New Roman" panose="02020603050405020304" pitchFamily="18" charset="0"/>
                <a:cs typeface="Times New Roman" panose="02020603050405020304" pitchFamily="18" charset="0"/>
              </a:rPr>
              <a:t>nd</a:t>
            </a:r>
            <a:r>
              <a:rPr lang="en-US" sz="3100" dirty="0">
                <a:solidFill>
                  <a:prstClr val="white"/>
                </a:solidFill>
                <a:latin typeface="Times New Roman" panose="02020603050405020304" pitchFamily="18" charset="0"/>
                <a:cs typeface="Times New Roman" panose="02020603050405020304" pitchFamily="18" charset="0"/>
              </a:rPr>
              <a:t> century. – 1 Tim 1:17, 6:16</a:t>
            </a:r>
          </a:p>
          <a:p>
            <a:pPr marL="457178" indent="-457178" defTabSz="457178">
              <a:buFontTx/>
              <a:buAutoNum type="arabicPeriod"/>
              <a:defRPr/>
            </a:pPr>
            <a:r>
              <a:rPr lang="en-US" sz="3100" dirty="0">
                <a:solidFill>
                  <a:prstClr val="white"/>
                </a:solidFill>
                <a:latin typeface="Times New Roman" panose="02020603050405020304" pitchFamily="18" charset="0"/>
                <a:cs typeface="Times New Roman" panose="02020603050405020304" pitchFamily="18" charset="0"/>
              </a:rPr>
              <a:t>The soul can be destroyed – Matt 10:28</a:t>
            </a:r>
          </a:p>
        </p:txBody>
      </p:sp>
    </p:spTree>
    <p:extLst>
      <p:ext uri="{BB962C8B-B14F-4D97-AF65-F5344CB8AC3E}">
        <p14:creationId xmlns:p14="http://schemas.microsoft.com/office/powerpoint/2010/main" val="31196269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786758" y="982177"/>
            <a:ext cx="8408276" cy="5339923"/>
          </a:xfrm>
          <a:prstGeom prst="rect">
            <a:avLst/>
          </a:prstGeom>
        </p:spPr>
        <p:txBody>
          <a:bodyPr wrap="square">
            <a:spAutoFit/>
          </a:bodyPr>
          <a:lstStyle/>
          <a:p>
            <a:pPr defTabSz="457178">
              <a:defRPr/>
            </a:pPr>
            <a:r>
              <a:rPr lang="en-US" sz="3100" dirty="0">
                <a:solidFill>
                  <a:srgbClr val="FFFF00"/>
                </a:solidFill>
                <a:latin typeface="Times New Roman" panose="02020603050405020304" pitchFamily="18" charset="0"/>
                <a:cs typeface="Times New Roman" panose="02020603050405020304" pitchFamily="18" charset="0"/>
              </a:rPr>
              <a:t>			IS THE SOUL IMMORTAL?</a:t>
            </a:r>
          </a:p>
          <a:p>
            <a:pPr defTabSz="457178">
              <a:defRPr/>
            </a:pPr>
            <a:endParaRPr lang="en-US" sz="3100" dirty="0">
              <a:solidFill>
                <a:srgbClr val="FFFF00"/>
              </a:solidFill>
              <a:latin typeface="Times New Roman" panose="02020603050405020304" pitchFamily="18" charset="0"/>
              <a:cs typeface="Times New Roman" panose="02020603050405020304" pitchFamily="18" charset="0"/>
            </a:endParaRPr>
          </a:p>
          <a:p>
            <a:pPr defTabSz="457178">
              <a:defRPr/>
            </a:pPr>
            <a:r>
              <a:rPr lang="en-US" sz="3100" dirty="0">
                <a:solidFill>
                  <a:prstClr val="white"/>
                </a:solidFill>
                <a:latin typeface="Times New Roman" panose="02020603050405020304" pitchFamily="18" charset="0"/>
                <a:cs typeface="Times New Roman" panose="02020603050405020304" pitchFamily="18" charset="0"/>
              </a:rPr>
              <a:t>Now to the King eternal, </a:t>
            </a:r>
            <a:r>
              <a:rPr lang="en-US" sz="3100" dirty="0">
                <a:solidFill>
                  <a:srgbClr val="FFFF00"/>
                </a:solidFill>
                <a:latin typeface="Times New Roman" panose="02020603050405020304" pitchFamily="18" charset="0"/>
                <a:cs typeface="Times New Roman" panose="02020603050405020304" pitchFamily="18" charset="0"/>
              </a:rPr>
              <a:t>immortal</a:t>
            </a:r>
            <a:r>
              <a:rPr lang="en-US" sz="3100" dirty="0">
                <a:solidFill>
                  <a:prstClr val="white"/>
                </a:solidFill>
                <a:latin typeface="Times New Roman" panose="02020603050405020304" pitchFamily="18" charset="0"/>
                <a:cs typeface="Times New Roman" panose="02020603050405020304" pitchFamily="18" charset="0"/>
              </a:rPr>
              <a:t>, invisible, the only God, be honor and glory for ever and ever. Amen.</a:t>
            </a:r>
          </a:p>
          <a:p>
            <a:pPr defTabSz="457178">
              <a:defRPr/>
            </a:pPr>
            <a:endParaRPr lang="en-US" sz="3100" dirty="0">
              <a:solidFill>
                <a:prstClr val="white"/>
              </a:solidFill>
              <a:latin typeface="Times New Roman" panose="02020603050405020304" pitchFamily="18" charset="0"/>
              <a:cs typeface="Times New Roman" panose="02020603050405020304" pitchFamily="18" charset="0"/>
            </a:endParaRPr>
          </a:p>
          <a:p>
            <a:pPr defTabSz="457178">
              <a:defRPr/>
            </a:pPr>
            <a:r>
              <a:rPr lang="en-US" sz="3100" dirty="0">
                <a:solidFill>
                  <a:srgbClr val="FFFF00"/>
                </a:solidFill>
                <a:latin typeface="Times New Roman" panose="02020603050405020304" pitchFamily="18" charset="0"/>
                <a:cs typeface="Times New Roman" panose="02020603050405020304" pitchFamily="18" charset="0"/>
              </a:rPr>
              <a:t>Who alone is immortal </a:t>
            </a:r>
            <a:r>
              <a:rPr lang="en-US" sz="3100" dirty="0">
                <a:solidFill>
                  <a:prstClr val="white"/>
                </a:solidFill>
                <a:latin typeface="Times New Roman" panose="02020603050405020304" pitchFamily="18" charset="0"/>
                <a:cs typeface="Times New Roman" panose="02020603050405020304" pitchFamily="18" charset="0"/>
              </a:rPr>
              <a:t>and who lives in unapproachable light, whom no one has seen or can see. To him be honor and might forever. Amen.</a:t>
            </a:r>
          </a:p>
          <a:p>
            <a:pPr defTabSz="457178">
              <a:defRPr/>
            </a:pPr>
            <a:endParaRPr lang="en-US" sz="3100" dirty="0">
              <a:solidFill>
                <a:prstClr val="white"/>
              </a:solidFill>
              <a:latin typeface="Times New Roman" panose="02020603050405020304" pitchFamily="18" charset="0"/>
              <a:cs typeface="Times New Roman" panose="02020603050405020304" pitchFamily="18" charset="0"/>
            </a:endParaRPr>
          </a:p>
          <a:p>
            <a:pPr defTabSz="457178">
              <a:defRPr/>
            </a:pPr>
            <a:r>
              <a:rPr lang="en-US" sz="3100" dirty="0">
                <a:solidFill>
                  <a:prstClr val="white"/>
                </a:solidFill>
                <a:latin typeface="Times New Roman" panose="02020603050405020304" pitchFamily="18" charset="0"/>
                <a:cs typeface="Times New Roman" panose="02020603050405020304" pitchFamily="18" charset="0"/>
              </a:rPr>
              <a:t>					     </a:t>
            </a:r>
            <a:r>
              <a:rPr lang="en-US" sz="2667" i="1" dirty="0">
                <a:solidFill>
                  <a:prstClr val="white"/>
                </a:solidFill>
                <a:latin typeface="Times New Roman" panose="02020603050405020304" pitchFamily="18" charset="0"/>
                <a:cs typeface="Times New Roman" panose="02020603050405020304" pitchFamily="18" charset="0"/>
              </a:rPr>
              <a:t>1 Tim 1:17; 6:16</a:t>
            </a:r>
          </a:p>
        </p:txBody>
      </p:sp>
    </p:spTree>
    <p:extLst>
      <p:ext uri="{BB962C8B-B14F-4D97-AF65-F5344CB8AC3E}">
        <p14:creationId xmlns:p14="http://schemas.microsoft.com/office/powerpoint/2010/main" val="24139688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340372"/>
            <a:ext cx="8153400" cy="151837"/>
          </a:xfrm>
        </p:spPr>
        <p:txBody>
          <a:bodyPr/>
          <a:lstStyle/>
          <a:p>
            <a:pPr algn="ctr" eaLnBrk="1" hangingPunct="1"/>
            <a:r>
              <a:rPr lang="en-US" b="1" cap="small" dirty="0">
                <a:solidFill>
                  <a:srgbClr val="EEEE14"/>
                </a:solidFill>
                <a:latin typeface="Agency FB" pitchFamily="2" charset="0"/>
              </a:rPr>
              <a:t>Heaven &amp; Hell</a:t>
            </a:r>
          </a:p>
        </p:txBody>
      </p:sp>
      <p:sp>
        <p:nvSpPr>
          <p:cNvPr id="27651" name="Rectangle 3"/>
          <p:cNvSpPr>
            <a:spLocks noGrp="1" noChangeArrowheads="1"/>
          </p:cNvSpPr>
          <p:nvPr>
            <p:ph type="body" idx="1"/>
          </p:nvPr>
        </p:nvSpPr>
        <p:spPr>
          <a:xfrm>
            <a:off x="1882927" y="1713066"/>
            <a:ext cx="8559019" cy="4059087"/>
          </a:xfrm>
        </p:spPr>
        <p:txBody>
          <a:bodyPr/>
          <a:lstStyle/>
          <a:p>
            <a:pPr marL="514324" indent="-514324">
              <a:buAutoNum type="arabicPeriod"/>
            </a:pPr>
            <a:r>
              <a:rPr lang="en-US" sz="2500" b="1" dirty="0"/>
              <a:t>The apostles emphasized salvation from sin (and self) &gt; hell-fire (Acts 2:40).</a:t>
            </a:r>
          </a:p>
          <a:p>
            <a:pPr marL="514324" indent="-514324">
              <a:buAutoNum type="arabicPeriod"/>
            </a:pPr>
            <a:r>
              <a:rPr lang="en-US" sz="2500" b="1" dirty="0"/>
              <a:t>What is symbolized is more, not less, real than the symbol.</a:t>
            </a:r>
          </a:p>
          <a:p>
            <a:pPr marL="514324" indent="-514324">
              <a:buAutoNum type="arabicPeriod"/>
            </a:pPr>
            <a:r>
              <a:rPr lang="en-US" sz="2500" b="1" dirty="0"/>
              <a:t>The Greek idea of the immortality of the soul entered Christianity in the 2</a:t>
            </a:r>
            <a:r>
              <a:rPr lang="en-US" sz="2500" b="1" baseline="30000" dirty="0"/>
              <a:t>nd</a:t>
            </a:r>
            <a:r>
              <a:rPr lang="en-US" sz="2500" b="1" dirty="0"/>
              <a:t> century.</a:t>
            </a:r>
          </a:p>
          <a:p>
            <a:pPr marL="514324" indent="-514324">
              <a:buAutoNum type="arabicPeriod"/>
            </a:pPr>
            <a:r>
              <a:rPr lang="en-US" sz="2500" b="1" dirty="0"/>
              <a:t>Luke 16:19-31 is a parable.</a:t>
            </a:r>
          </a:p>
          <a:p>
            <a:pPr marL="514324" indent="-514324">
              <a:buAutoNum type="arabicPeriod"/>
            </a:pPr>
            <a:r>
              <a:rPr lang="en-US" sz="2500" b="1" dirty="0"/>
              <a:t>Purgatory is not </a:t>
            </a:r>
            <a:r>
              <a:rPr lang="en-US" sz="2500" b="1" i="1" dirty="0"/>
              <a:t>completely</a:t>
            </a:r>
            <a:r>
              <a:rPr lang="en-US" sz="2500" b="1" dirty="0"/>
              <a:t> wrong.</a:t>
            </a:r>
          </a:p>
        </p:txBody>
      </p:sp>
    </p:spTree>
    <p:extLst>
      <p:ext uri="{BB962C8B-B14F-4D97-AF65-F5344CB8AC3E}">
        <p14:creationId xmlns:p14="http://schemas.microsoft.com/office/powerpoint/2010/main" val="1600497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93891" name="AutoShape 3"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93892" name="Rectangle 4"/>
          <p:cNvSpPr>
            <a:spLocks noChangeArrowheads="1"/>
          </p:cNvSpPr>
          <p:nvPr/>
        </p:nvSpPr>
        <p:spPr bwMode="auto">
          <a:xfrm>
            <a:off x="1525588" y="3318272"/>
            <a:ext cx="9144000" cy="523220"/>
          </a:xfrm>
          <a:prstGeom prst="rect">
            <a:avLst/>
          </a:prstGeom>
          <a:noFill/>
          <a:ln w="9525">
            <a:noFill/>
            <a:miter lim="800000"/>
            <a:headEnd/>
            <a:tailEnd/>
          </a:ln>
        </p:spPr>
        <p:txBody>
          <a:bodyPr>
            <a:spAutoFit/>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93893" name="AutoShape 5" descr="@raster?filename=frontispiece"/>
          <p:cNvSpPr>
            <a:spLocks noChangeAspect="1" noChangeArrowheads="1"/>
          </p:cNvSpPr>
          <p:nvPr/>
        </p:nvSpPr>
        <p:spPr bwMode="auto">
          <a:xfrm>
            <a:off x="5948363" y="3318274"/>
            <a:ext cx="296863" cy="222647"/>
          </a:xfrm>
          <a:prstGeom prst="rect">
            <a:avLst/>
          </a:prstGeom>
          <a:noFill/>
          <a:ln w="9525">
            <a:noFill/>
            <a:miter lim="800000"/>
            <a:headEnd/>
            <a:tailEnd/>
          </a:ln>
        </p:spPr>
        <p:txBody>
          <a:bodyPr/>
          <a:lstStyle/>
          <a:p>
            <a:pPr defTabSz="914356" eaLnBrk="0" fontAlgn="base" hangingPunct="0">
              <a:spcBef>
                <a:spcPct val="0"/>
              </a:spcBef>
              <a:spcAft>
                <a:spcPct val="0"/>
              </a:spcAft>
              <a:defRPr/>
            </a:pPr>
            <a:endParaRPr lang="en-US" sz="2800" i="1">
              <a:solidFill>
                <a:srgbClr val="FFFFFF"/>
              </a:solidFill>
              <a:latin typeface="Times New Roman" pitchFamily="18" charset="0"/>
            </a:endParaRPr>
          </a:p>
        </p:txBody>
      </p:sp>
      <p:sp>
        <p:nvSpPr>
          <p:cNvPr id="293894" name="Rectangle 6"/>
          <p:cNvSpPr>
            <a:spLocks noGrp="1" noChangeArrowheads="1"/>
          </p:cNvSpPr>
          <p:nvPr>
            <p:ph type="title"/>
          </p:nvPr>
        </p:nvSpPr>
        <p:spPr>
          <a:xfrm>
            <a:off x="2209800" y="1314451"/>
            <a:ext cx="7772400" cy="4114800"/>
          </a:xfrm>
        </p:spPr>
        <p:txBody>
          <a:bodyPr/>
          <a:lstStyle/>
          <a:p>
            <a:r>
              <a:rPr lang="en-US" sz="3600" b="1" dirty="0">
                <a:solidFill>
                  <a:schemeClr val="bg1"/>
                </a:solidFill>
              </a:rPr>
              <a:t>Purgatory articulated by 590 AD </a:t>
            </a:r>
            <a:br>
              <a:rPr lang="en-US" sz="3600" b="1" dirty="0">
                <a:solidFill>
                  <a:schemeClr val="bg1"/>
                </a:solidFill>
              </a:rPr>
            </a:br>
            <a:r>
              <a:rPr lang="en-US" sz="3600" b="1" dirty="0">
                <a:solidFill>
                  <a:schemeClr val="bg1"/>
                </a:solidFill>
              </a:rPr>
              <a:t>(Pope Gregory)</a:t>
            </a:r>
            <a:endParaRPr lang="en-US" sz="2200" b="1" dirty="0">
              <a:solidFill>
                <a:srgbClr val="FFFF00"/>
              </a:solidFill>
            </a:endParaRPr>
          </a:p>
        </p:txBody>
      </p:sp>
    </p:spTree>
    <p:extLst>
      <p:ext uri="{BB962C8B-B14F-4D97-AF65-F5344CB8AC3E}">
        <p14:creationId xmlns:p14="http://schemas.microsoft.com/office/powerpoint/2010/main" val="16876273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340372"/>
            <a:ext cx="8153400" cy="151837"/>
          </a:xfrm>
        </p:spPr>
        <p:txBody>
          <a:bodyPr/>
          <a:lstStyle/>
          <a:p>
            <a:pPr algn="ctr" eaLnBrk="1" hangingPunct="1"/>
            <a:r>
              <a:rPr lang="en-US" b="1" cap="small" dirty="0">
                <a:solidFill>
                  <a:srgbClr val="EEEE14"/>
                </a:solidFill>
                <a:latin typeface="Agency FB" pitchFamily="2" charset="0"/>
              </a:rPr>
              <a:t>Heaven &amp; Hell</a:t>
            </a:r>
          </a:p>
        </p:txBody>
      </p:sp>
      <p:sp>
        <p:nvSpPr>
          <p:cNvPr id="27651" name="Rectangle 3"/>
          <p:cNvSpPr>
            <a:spLocks noGrp="1" noChangeArrowheads="1"/>
          </p:cNvSpPr>
          <p:nvPr>
            <p:ph type="body" idx="1"/>
          </p:nvPr>
        </p:nvSpPr>
        <p:spPr>
          <a:xfrm>
            <a:off x="1882927" y="1713066"/>
            <a:ext cx="8559019" cy="4059087"/>
          </a:xfrm>
        </p:spPr>
        <p:txBody>
          <a:bodyPr/>
          <a:lstStyle/>
          <a:p>
            <a:pPr marL="514324" indent="-514324">
              <a:buAutoNum type="arabicPeriod"/>
            </a:pPr>
            <a:r>
              <a:rPr lang="en-US" sz="2500" b="1" dirty="0"/>
              <a:t>The apostles emphasized salvation from sin (and self) &gt; hell-fire (Acts 2:40).</a:t>
            </a:r>
          </a:p>
          <a:p>
            <a:pPr marL="514324" indent="-514324">
              <a:buAutoNum type="arabicPeriod"/>
            </a:pPr>
            <a:r>
              <a:rPr lang="en-US" sz="2500" b="1" dirty="0"/>
              <a:t>What is symbolized is more, not less, real than the symbol.</a:t>
            </a:r>
          </a:p>
          <a:p>
            <a:pPr marL="514324" indent="-514324">
              <a:buAutoNum type="arabicPeriod"/>
            </a:pPr>
            <a:r>
              <a:rPr lang="en-US" sz="2500" b="1" dirty="0"/>
              <a:t>The Greek idea of the immortality of the soul entered Christianity in the 2</a:t>
            </a:r>
            <a:r>
              <a:rPr lang="en-US" sz="2500" b="1" baseline="30000" dirty="0"/>
              <a:t>nd</a:t>
            </a:r>
            <a:r>
              <a:rPr lang="en-US" sz="2500" b="1" dirty="0"/>
              <a:t> century.</a:t>
            </a:r>
          </a:p>
          <a:p>
            <a:pPr marL="514324" indent="-514324">
              <a:buAutoNum type="arabicPeriod"/>
            </a:pPr>
            <a:r>
              <a:rPr lang="en-US" sz="2500" b="1" dirty="0"/>
              <a:t>Luke 16:19-31 is a parable.</a:t>
            </a:r>
          </a:p>
          <a:p>
            <a:pPr marL="514324" indent="-514324">
              <a:buAutoNum type="arabicPeriod"/>
            </a:pPr>
            <a:r>
              <a:rPr lang="en-US" sz="2500" b="1" dirty="0"/>
              <a:t>Purgatory is not </a:t>
            </a:r>
            <a:r>
              <a:rPr lang="en-US" sz="2500" b="1" i="1" dirty="0"/>
              <a:t>completely</a:t>
            </a:r>
            <a:r>
              <a:rPr lang="en-US" sz="2500" b="1" dirty="0"/>
              <a:t> wrong.</a:t>
            </a:r>
          </a:p>
          <a:p>
            <a:pPr marL="514324" indent="-514324">
              <a:buAutoNum type="arabicPeriod"/>
            </a:pPr>
            <a:r>
              <a:rPr lang="en-US" sz="2500" b="1" dirty="0"/>
              <a:t>Heaven is relational. </a:t>
            </a:r>
          </a:p>
        </p:txBody>
      </p:sp>
    </p:spTree>
    <p:extLst>
      <p:ext uri="{BB962C8B-B14F-4D97-AF65-F5344CB8AC3E}">
        <p14:creationId xmlns:p14="http://schemas.microsoft.com/office/powerpoint/2010/main" val="12658757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063" y="2666228"/>
            <a:ext cx="8502868" cy="1218732"/>
          </a:xfrm>
          <a:prstGeom prst="rect">
            <a:avLst/>
          </a:prstGeom>
          <a:noFill/>
        </p:spPr>
        <p:txBody>
          <a:bodyPr wrap="square" rtlCol="0">
            <a:spAutoFit/>
          </a:bodyPr>
          <a:lstStyle/>
          <a:p>
            <a:pPr algn="ctr" defTabSz="1219170">
              <a:lnSpc>
                <a:spcPct val="90000"/>
              </a:lnSpc>
              <a:defRPr/>
            </a:pPr>
            <a:r>
              <a:rPr lang="en-US" sz="3600" spc="300" dirty="0">
                <a:solidFill>
                  <a:prstClr val="white"/>
                </a:solidFill>
                <a:latin typeface="Arial Narrow"/>
                <a:cs typeface="Arial Narrow"/>
              </a:rPr>
              <a:t>Part III</a:t>
            </a:r>
          </a:p>
          <a:p>
            <a:pPr algn="ctr" defTabSz="1219170">
              <a:lnSpc>
                <a:spcPct val="90000"/>
              </a:lnSpc>
              <a:defRPr/>
            </a:pPr>
            <a:r>
              <a:rPr lang="en-US" sz="4533" spc="300" dirty="0">
                <a:solidFill>
                  <a:srgbClr val="2ED5F6"/>
                </a:solidFill>
                <a:latin typeface="Arial Black"/>
                <a:cs typeface="Arial Black"/>
              </a:rPr>
              <a:t>Common Objections</a:t>
            </a:r>
          </a:p>
        </p:txBody>
      </p:sp>
    </p:spTree>
    <p:extLst>
      <p:ext uri="{BB962C8B-B14F-4D97-AF65-F5344CB8AC3E}">
        <p14:creationId xmlns:p14="http://schemas.microsoft.com/office/powerpoint/2010/main" val="306818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41483" y="847648"/>
            <a:ext cx="8153400" cy="1615001"/>
          </a:xfrm>
        </p:spPr>
        <p:txBody>
          <a:bodyPr/>
          <a:lstStyle/>
          <a:p>
            <a:pPr algn="ctr" eaLnBrk="1" hangingPunct="1"/>
            <a:r>
              <a:rPr lang="en-US" b="1" cap="small" dirty="0">
                <a:solidFill>
                  <a:srgbClr val="EEEE14"/>
                </a:solidFill>
                <a:latin typeface="Agency FB" pitchFamily="2" charset="0"/>
              </a:rPr>
              <a:t>Common objections?</a:t>
            </a:r>
          </a:p>
        </p:txBody>
      </p:sp>
      <p:sp>
        <p:nvSpPr>
          <p:cNvPr id="27651" name="Rectangle 3"/>
          <p:cNvSpPr>
            <a:spLocks noGrp="1" noChangeArrowheads="1"/>
          </p:cNvSpPr>
          <p:nvPr>
            <p:ph type="body" idx="1"/>
          </p:nvPr>
        </p:nvSpPr>
        <p:spPr>
          <a:xfrm>
            <a:off x="2564525" y="2872551"/>
            <a:ext cx="8429297" cy="2899600"/>
          </a:xfrm>
        </p:spPr>
        <p:txBody>
          <a:bodyPr/>
          <a:lstStyle/>
          <a:p>
            <a:pPr>
              <a:buFont typeface="Arial" panose="020B0604020202020204" pitchFamily="34" charset="0"/>
              <a:buChar char="•"/>
            </a:pPr>
            <a:r>
              <a:rPr lang="en-US" sz="3333" dirty="0"/>
              <a:t>Cloud of witnesses in heaven (Hebrews 12)?</a:t>
            </a:r>
          </a:p>
          <a:p>
            <a:pPr>
              <a:buFont typeface="Arial" panose="020B0604020202020204" pitchFamily="34" charset="0"/>
              <a:buChar char="•"/>
            </a:pPr>
            <a:r>
              <a:rPr lang="en-US" sz="3333" dirty="0"/>
              <a:t>Rich man already in hell (Luke 16)?</a:t>
            </a:r>
          </a:p>
          <a:p>
            <a:pPr>
              <a:buFont typeface="Arial" panose="020B0604020202020204" pitchFamily="34" charset="0"/>
              <a:buChar char="•"/>
            </a:pPr>
            <a:r>
              <a:rPr lang="en-US" sz="3333" dirty="0"/>
              <a:t>Near Death Experiences?</a:t>
            </a:r>
          </a:p>
          <a:p>
            <a:pPr>
              <a:buFont typeface="Arial" panose="020B0604020202020204" pitchFamily="34" charset="0"/>
              <a:buChar char="•"/>
            </a:pPr>
            <a:r>
              <a:rPr lang="en-US" sz="3333" dirty="0"/>
              <a:t>“With the Lord” (2 Corinthians 5)?</a:t>
            </a:r>
          </a:p>
          <a:p>
            <a:pPr>
              <a:buFont typeface="Arial" panose="020B0604020202020204" pitchFamily="34" charset="0"/>
              <a:buChar char="•"/>
            </a:pPr>
            <a:r>
              <a:rPr lang="en-US" sz="3333" dirty="0"/>
              <a:t>It goes against our tradition (Mark 7)!</a:t>
            </a:r>
          </a:p>
          <a:p>
            <a:pPr>
              <a:buFont typeface="Arial" panose="020B0604020202020204" pitchFamily="34" charset="0"/>
              <a:buChar char="•"/>
            </a:pPr>
            <a:r>
              <a:rPr lang="en-US" dirty="0"/>
              <a:t>The worm &amp; the fire consume forever (Isa 66).</a:t>
            </a:r>
          </a:p>
        </p:txBody>
      </p:sp>
    </p:spTree>
    <p:extLst>
      <p:ext uri="{BB962C8B-B14F-4D97-AF65-F5344CB8AC3E}">
        <p14:creationId xmlns:p14="http://schemas.microsoft.com/office/powerpoint/2010/main" val="39817869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063" y="2666227"/>
            <a:ext cx="8502868" cy="1218732"/>
          </a:xfrm>
          <a:prstGeom prst="rect">
            <a:avLst/>
          </a:prstGeom>
          <a:noFill/>
        </p:spPr>
        <p:txBody>
          <a:bodyPr wrap="square" rtlCol="0">
            <a:spAutoFit/>
          </a:bodyPr>
          <a:lstStyle/>
          <a:p>
            <a:pPr algn="ctr" defTabSz="1219170">
              <a:lnSpc>
                <a:spcPct val="90000"/>
              </a:lnSpc>
              <a:defRPr/>
            </a:pPr>
            <a:r>
              <a:rPr lang="en-US" sz="3600" spc="300" dirty="0">
                <a:solidFill>
                  <a:prstClr val="white"/>
                </a:solidFill>
                <a:latin typeface="Arial Narrow"/>
                <a:cs typeface="Arial Narrow"/>
              </a:rPr>
              <a:t>Part IV</a:t>
            </a:r>
          </a:p>
          <a:p>
            <a:pPr algn="ctr" defTabSz="1219170">
              <a:lnSpc>
                <a:spcPct val="90000"/>
              </a:lnSpc>
              <a:defRPr/>
            </a:pPr>
            <a:r>
              <a:rPr lang="en-US" sz="4533" spc="300" dirty="0">
                <a:solidFill>
                  <a:srgbClr val="2ED5F6"/>
                </a:solidFill>
                <a:latin typeface="Arial Black"/>
                <a:cs typeface="Arial Black"/>
              </a:rPr>
              <a:t>Final Thoughts</a:t>
            </a:r>
          </a:p>
        </p:txBody>
      </p:sp>
    </p:spTree>
    <p:extLst>
      <p:ext uri="{BB962C8B-B14F-4D97-AF65-F5344CB8AC3E}">
        <p14:creationId xmlns:p14="http://schemas.microsoft.com/office/powerpoint/2010/main" val="863242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300000"/>
              </a:schemeClr>
            </a:gs>
            <a:gs pos="31000">
              <a:schemeClr val="bg1">
                <a:tint val="100000"/>
                <a:satMod val="300000"/>
              </a:schemeClr>
            </a:gs>
            <a:gs pos="62000">
              <a:schemeClr val="bg2">
                <a:tint val="100000"/>
                <a:shade val="100000"/>
                <a:satMod val="100000"/>
              </a:schemeClr>
            </a:gs>
            <a:gs pos="100000">
              <a:schemeClr val="bg2">
                <a:shade val="100000"/>
                <a:hueMod val="93000"/>
                <a:satMod val="50000"/>
                <a:lumMod val="200000"/>
              </a:schemeClr>
            </a:gs>
          </a:gsLst>
          <a:lin ang="5400000" scaled="0"/>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19300" y="520198"/>
            <a:ext cx="8153400" cy="483119"/>
          </a:xfrm>
        </p:spPr>
        <p:txBody>
          <a:bodyPr/>
          <a:lstStyle/>
          <a:p>
            <a:pPr algn="ctr" eaLnBrk="1" hangingPunct="1"/>
            <a:r>
              <a:rPr lang="en-US" b="1" cap="small" dirty="0">
                <a:solidFill>
                  <a:srgbClr val="EEEE14"/>
                </a:solidFill>
                <a:latin typeface="Agency FB" pitchFamily="2" charset="0"/>
              </a:rPr>
              <a:t>Things to Consider</a:t>
            </a:r>
          </a:p>
        </p:txBody>
      </p:sp>
      <p:sp>
        <p:nvSpPr>
          <p:cNvPr id="27651" name="Rectangle 3"/>
          <p:cNvSpPr>
            <a:spLocks noGrp="1" noChangeArrowheads="1"/>
          </p:cNvSpPr>
          <p:nvPr>
            <p:ph type="body" idx="1"/>
          </p:nvPr>
        </p:nvSpPr>
        <p:spPr>
          <a:xfrm>
            <a:off x="851337" y="1403931"/>
            <a:ext cx="10573408" cy="4555679"/>
          </a:xfrm>
        </p:spPr>
        <p:txBody>
          <a:bodyPr/>
          <a:lstStyle/>
          <a:p>
            <a:pPr marL="514324" indent="-514324">
              <a:buAutoNum type="arabicPeriod"/>
            </a:pPr>
            <a:r>
              <a:rPr lang="en-US" sz="2933" dirty="0"/>
              <a:t>God is fair (Gen 18:25).</a:t>
            </a:r>
          </a:p>
          <a:p>
            <a:pPr marL="514324" indent="-514324">
              <a:buFont typeface="Symbol" pitchFamily="18" charset="2"/>
              <a:buAutoNum type="arabicPeriod"/>
            </a:pPr>
            <a:r>
              <a:rPr lang="en-US" sz="2933" dirty="0"/>
              <a:t>Reincarnation (unbiblical—Heb 9:27) isn’t resurrection.</a:t>
            </a:r>
          </a:p>
          <a:p>
            <a:pPr marL="514324" indent="-514324">
              <a:buAutoNum type="arabicPeriod"/>
            </a:pPr>
            <a:r>
              <a:rPr lang="en-US" sz="2933" dirty="0"/>
              <a:t>At the end, there will be only </a:t>
            </a:r>
            <a:r>
              <a:rPr lang="en-US" sz="2933" i="1" dirty="0"/>
              <a:t>one</a:t>
            </a:r>
            <a:r>
              <a:rPr lang="en-US" sz="2933" dirty="0"/>
              <a:t> kingdom, not two (1 Cor 15:28).</a:t>
            </a:r>
          </a:p>
          <a:p>
            <a:pPr marL="514324" indent="-514324">
              <a:buAutoNum type="arabicPeriod"/>
            </a:pPr>
            <a:r>
              <a:rPr lang="en-US" sz="2933" dirty="0"/>
              <a:t>Hell comes to an end (Isa 66:24; Matt 10:28; 2 </a:t>
            </a:r>
            <a:r>
              <a:rPr lang="en-US" sz="2933" dirty="0" err="1"/>
              <a:t>Thess</a:t>
            </a:r>
            <a:r>
              <a:rPr lang="en-US" sz="2933" dirty="0"/>
              <a:t> 1:9).</a:t>
            </a:r>
          </a:p>
          <a:p>
            <a:pPr marL="514324" indent="-514324">
              <a:buAutoNum type="arabicPeriod"/>
            </a:pPr>
            <a:r>
              <a:rPr lang="en-US" sz="2933" dirty="0"/>
              <a:t>The soul isn’t innately immortal (1 Tim 1:17; 6:16).</a:t>
            </a:r>
          </a:p>
          <a:p>
            <a:pPr marL="514324" indent="-514324">
              <a:buAutoNum type="arabicPeriod"/>
            </a:pPr>
            <a:r>
              <a:rPr lang="en-US" sz="2933" dirty="0"/>
              <a:t>Prepare logistically!</a:t>
            </a:r>
          </a:p>
          <a:p>
            <a:pPr marL="514324" indent="-514324">
              <a:buAutoNum type="arabicPeriod"/>
            </a:pPr>
            <a:r>
              <a:rPr lang="en-US" sz="2933" dirty="0"/>
              <a:t>Prepare spiritually!</a:t>
            </a:r>
          </a:p>
        </p:txBody>
      </p:sp>
    </p:spTree>
    <p:extLst>
      <p:ext uri="{BB962C8B-B14F-4D97-AF65-F5344CB8AC3E}">
        <p14:creationId xmlns:p14="http://schemas.microsoft.com/office/powerpoint/2010/main" val="397187448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76439"/>
            <a:ext cx="7772400" cy="1357312"/>
          </a:xfrm>
        </p:spPr>
        <p:txBody>
          <a:bodyPr/>
          <a:lstStyle/>
          <a:p>
            <a:endParaRPr lang="en-US" sz="4200" dirty="0">
              <a:solidFill>
                <a:srgbClr val="FFFF00"/>
              </a:solidFill>
            </a:endParaRPr>
          </a:p>
        </p:txBody>
      </p:sp>
      <p:sp>
        <p:nvSpPr>
          <p:cNvPr id="3" name="Subtitle 2"/>
          <p:cNvSpPr>
            <a:spLocks noGrp="1"/>
          </p:cNvSpPr>
          <p:nvPr>
            <p:ph type="subTitle" idx="1"/>
          </p:nvPr>
        </p:nvSpPr>
        <p:spPr>
          <a:xfrm>
            <a:off x="1634441" y="4259888"/>
            <a:ext cx="8559019" cy="826461"/>
          </a:xfrm>
        </p:spPr>
        <p:txBody>
          <a:bodyPr>
            <a:noAutofit/>
          </a:bodyPr>
          <a:lstStyle/>
          <a:p>
            <a:endParaRPr lang="en-US" sz="4000" dirty="0"/>
          </a:p>
        </p:txBody>
      </p:sp>
      <p:pic>
        <p:nvPicPr>
          <p:cNvPr id="5122" name="Picture 2" descr="The Art of Dying: Living Fully Into the Life to Come: Amazon.co.uk: Rob  Moll: 9780830837366: Books">
            <a:extLst>
              <a:ext uri="{FF2B5EF4-FFF2-40B4-BE49-F238E27FC236}">
                <a16:creationId xmlns:a16="http://schemas.microsoft.com/office/drawing/2014/main" id="{CFDB810D-D25D-BD0A-AD82-F128A02297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4442" y="545806"/>
            <a:ext cx="3806060" cy="570710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4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5006" y="1049887"/>
            <a:ext cx="7081300" cy="4727320"/>
          </a:xfrm>
          <a:prstGeom prst="rect">
            <a:avLst/>
          </a:prstGeom>
          <a:noFill/>
        </p:spPr>
        <p:txBody>
          <a:bodyPr wrap="square" rtlCol="0">
            <a:spAutoFit/>
          </a:bodyPr>
          <a:lstStyle/>
          <a:p>
            <a:pPr algn="ctr" defTabSz="1219170">
              <a:lnSpc>
                <a:spcPct val="90000"/>
              </a:lnSpc>
              <a:defRPr/>
            </a:pPr>
            <a:r>
              <a:rPr lang="en-US" sz="4400" kern="0" cap="small" dirty="0">
                <a:solidFill>
                  <a:prstClr val="white"/>
                </a:solidFill>
                <a:latin typeface="Arial" panose="020B0604020202020204" pitchFamily="34" charset="0"/>
                <a:cs typeface="Arial" panose="020B0604020202020204" pitchFamily="34" charset="0"/>
              </a:rPr>
              <a:t>There are </a:t>
            </a:r>
            <a:r>
              <a:rPr lang="en-US" sz="4400" u="sng" kern="0" cap="small" dirty="0">
                <a:solidFill>
                  <a:prstClr val="white"/>
                </a:solidFill>
                <a:latin typeface="Arial" panose="020B0604020202020204" pitchFamily="34" charset="0"/>
                <a:cs typeface="Arial" panose="020B0604020202020204" pitchFamily="34" charset="0"/>
              </a:rPr>
              <a:t>a few </a:t>
            </a:r>
          </a:p>
          <a:p>
            <a:pPr algn="ctr" defTabSz="1219170">
              <a:lnSpc>
                <a:spcPct val="90000"/>
              </a:lnSpc>
              <a:defRPr/>
            </a:pPr>
            <a:r>
              <a:rPr lang="en-US" sz="4400" kern="0" cap="small" dirty="0">
                <a:solidFill>
                  <a:prstClr val="white"/>
                </a:solidFill>
                <a:latin typeface="Arial" panose="020B0604020202020204" pitchFamily="34" charset="0"/>
                <a:cs typeface="Arial" panose="020B0604020202020204" pitchFamily="34" charset="0"/>
              </a:rPr>
              <a:t>b</a:t>
            </a:r>
            <a:r>
              <a:rPr lang="en-US" sz="4400" kern="0" cap="small" dirty="0" err="1">
                <a:solidFill>
                  <a:prstClr val="white"/>
                </a:solidFill>
                <a:latin typeface="Arial" panose="020B0604020202020204" pitchFamily="34" charset="0"/>
                <a:cs typeface="Arial" panose="020B0604020202020204" pitchFamily="34" charset="0"/>
              </a:rPr>
              <a:t>iblical</a:t>
            </a:r>
            <a:r>
              <a:rPr lang="en-US" sz="4400" kern="0" cap="small" dirty="0">
                <a:solidFill>
                  <a:prstClr val="white"/>
                </a:solidFill>
                <a:latin typeface="Arial" panose="020B0604020202020204" pitchFamily="34" charset="0"/>
                <a:cs typeface="Arial" panose="020B0604020202020204" pitchFamily="34" charset="0"/>
              </a:rPr>
              <a:t> facts</a:t>
            </a:r>
          </a:p>
          <a:p>
            <a:pPr algn="ctr" defTabSz="1219170">
              <a:lnSpc>
                <a:spcPct val="90000"/>
              </a:lnSpc>
              <a:defRPr/>
            </a:pPr>
            <a:endParaRPr lang="en-US" sz="2667" b="1" kern="0" cap="small" spc="300" dirty="0">
              <a:solidFill>
                <a:srgbClr val="FD865A"/>
              </a:solidFill>
              <a:latin typeface="Arial Narrow"/>
              <a:cs typeface="Arial Narrow"/>
            </a:endParaRPr>
          </a:p>
          <a:p>
            <a:pPr algn="ctr" defTabSz="1219170">
              <a:lnSpc>
                <a:spcPct val="90000"/>
              </a:lnSpc>
              <a:defRPr/>
            </a:pPr>
            <a:r>
              <a:rPr lang="en-US" sz="7333" b="1" spc="300" dirty="0">
                <a:solidFill>
                  <a:srgbClr val="FD865A"/>
                </a:solidFill>
                <a:latin typeface="Arial Narrow"/>
                <a:cs typeface="Arial Narrow"/>
              </a:rPr>
              <a:t>Yet not all our questions can be answered. </a:t>
            </a:r>
          </a:p>
        </p:txBody>
      </p:sp>
    </p:spTree>
    <p:extLst>
      <p:ext uri="{BB962C8B-B14F-4D97-AF65-F5344CB8AC3E}">
        <p14:creationId xmlns:p14="http://schemas.microsoft.com/office/powerpoint/2010/main" val="2082649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5324" y="673039"/>
            <a:ext cx="10431112" cy="4022320"/>
          </a:xfrm>
          <a:prstGeom prst="rect">
            <a:avLst/>
          </a:prstGeom>
          <a:noFill/>
        </p:spPr>
        <p:txBody>
          <a:bodyPr wrap="square" rtlCol="0">
            <a:spAutoFit/>
          </a:bodyPr>
          <a:lstStyle/>
          <a:p>
            <a:pPr defTabSz="1219140">
              <a:defRPr/>
            </a:pPr>
            <a:r>
              <a:rPr lang="en-US" sz="3733" dirty="0">
                <a:solidFill>
                  <a:prstClr val="white"/>
                </a:solidFill>
                <a:latin typeface="Arial"/>
                <a:cs typeface="Arial"/>
              </a:rPr>
              <a:t>FOR MORE INFORMATION</a:t>
            </a:r>
          </a:p>
          <a:p>
            <a:pPr defTabSz="1219140">
              <a:defRPr/>
            </a:pPr>
            <a:endParaRPr lang="en-US" sz="3733" dirty="0">
              <a:solidFill>
                <a:srgbClr val="EC4126"/>
              </a:solidFill>
              <a:latin typeface="Arial Narrow"/>
              <a:cs typeface="Arial Narrow"/>
            </a:endParaRPr>
          </a:p>
          <a:p>
            <a:pPr defTabSz="1219140">
              <a:lnSpc>
                <a:spcPct val="120000"/>
              </a:lnSpc>
              <a:defRPr/>
            </a:pPr>
            <a:r>
              <a:rPr lang="en-US" sz="3733" dirty="0">
                <a:solidFill>
                  <a:srgbClr val="FD865A"/>
                </a:solidFill>
                <a:latin typeface="Arial Narrow"/>
                <a:cs typeface="Arial Narrow"/>
              </a:rPr>
              <a:t>Douglas Jacoby</a:t>
            </a:r>
          </a:p>
          <a:p>
            <a:pPr defTabSz="1219140">
              <a:lnSpc>
                <a:spcPct val="120000"/>
              </a:lnSpc>
              <a:defRPr/>
            </a:pPr>
            <a:r>
              <a:rPr lang="en-US" sz="3733" dirty="0" err="1">
                <a:solidFill>
                  <a:prstClr val="white"/>
                </a:solidFill>
                <a:latin typeface="Arial Narrow"/>
                <a:cs typeface="Arial Narrow"/>
              </a:rPr>
              <a:t>dj@douglasjacoby.com</a:t>
            </a:r>
            <a:endParaRPr lang="en-US" sz="3733" dirty="0">
              <a:solidFill>
                <a:prstClr val="white"/>
              </a:solidFill>
              <a:latin typeface="Arial Narrow"/>
              <a:cs typeface="Arial Narrow"/>
            </a:endParaRPr>
          </a:p>
          <a:p>
            <a:pPr defTabSz="1219140">
              <a:lnSpc>
                <a:spcPct val="120000"/>
              </a:lnSpc>
              <a:defRPr/>
            </a:pPr>
            <a:r>
              <a:rPr lang="en-US" sz="3733" dirty="0">
                <a:solidFill>
                  <a:prstClr val="white"/>
                </a:solidFill>
                <a:latin typeface="Arial Narrow"/>
                <a:cs typeface="Arial Narrow"/>
              </a:rPr>
              <a:t>https://</a:t>
            </a:r>
            <a:r>
              <a:rPr lang="en-US" sz="3733" dirty="0" err="1">
                <a:solidFill>
                  <a:prstClr val="white"/>
                </a:solidFill>
                <a:latin typeface="Arial Narrow"/>
                <a:cs typeface="Arial Narrow"/>
              </a:rPr>
              <a:t>www.douglasjacoby.com</a:t>
            </a:r>
            <a:endParaRPr lang="en-US" sz="3733" dirty="0">
              <a:solidFill>
                <a:prstClr val="white"/>
              </a:solidFill>
              <a:latin typeface="Arial Narrow"/>
              <a:cs typeface="Arial Narrow"/>
            </a:endParaRPr>
          </a:p>
          <a:p>
            <a:pPr defTabSz="1219140">
              <a:lnSpc>
                <a:spcPct val="120000"/>
              </a:lnSpc>
              <a:defRPr/>
            </a:pPr>
            <a:endParaRPr lang="en-US" sz="4267" dirty="0">
              <a:solidFill>
                <a:prstClr val="white"/>
              </a:solidFill>
              <a:latin typeface="Arial Narrow"/>
              <a:cs typeface="Arial Narrow"/>
            </a:endParaRPr>
          </a:p>
        </p:txBody>
      </p:sp>
      <p:pic>
        <p:nvPicPr>
          <p:cNvPr id="5" name="Picture 4" descr="VisionO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0256" y="4477851"/>
            <a:ext cx="4031488" cy="1946656"/>
          </a:xfrm>
          <a:prstGeom prst="rect">
            <a:avLst/>
          </a:prstGeom>
        </p:spPr>
      </p:pic>
      <p:pic>
        <p:nvPicPr>
          <p:cNvPr id="2" name="Picture 1">
            <a:extLst>
              <a:ext uri="{FF2B5EF4-FFF2-40B4-BE49-F238E27FC236}">
                <a16:creationId xmlns:a16="http://schemas.microsoft.com/office/drawing/2014/main" id="{5D687DBF-70FD-B556-8807-0DFF343BD1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0566" y="673039"/>
            <a:ext cx="2333833" cy="3507277"/>
          </a:xfrm>
          <a:prstGeom prst="rect">
            <a:avLst/>
          </a:prstGeom>
        </p:spPr>
      </p:pic>
    </p:spTree>
    <p:extLst>
      <p:ext uri="{BB962C8B-B14F-4D97-AF65-F5344CB8AC3E}">
        <p14:creationId xmlns:p14="http://schemas.microsoft.com/office/powerpoint/2010/main" val="2281222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76439"/>
            <a:ext cx="7772400" cy="1357312"/>
          </a:xfrm>
        </p:spPr>
        <p:txBody>
          <a:bodyPr/>
          <a:lstStyle/>
          <a:p>
            <a:endParaRPr lang="en-US" sz="4200" dirty="0">
              <a:solidFill>
                <a:srgbClr val="FFFF00"/>
              </a:solidFill>
            </a:endParaRPr>
          </a:p>
        </p:txBody>
      </p:sp>
      <p:sp>
        <p:nvSpPr>
          <p:cNvPr id="3" name="Subtitle 2"/>
          <p:cNvSpPr>
            <a:spLocks noGrp="1"/>
          </p:cNvSpPr>
          <p:nvPr>
            <p:ph type="subTitle" idx="1"/>
          </p:nvPr>
        </p:nvSpPr>
        <p:spPr>
          <a:xfrm>
            <a:off x="1634441" y="4259888"/>
            <a:ext cx="8559019" cy="826461"/>
          </a:xfrm>
        </p:spPr>
        <p:txBody>
          <a:bodyPr>
            <a:noAutofit/>
          </a:bodyPr>
          <a:lstStyle/>
          <a:p>
            <a:endParaRPr lang="en-US" sz="4000" dirty="0"/>
          </a:p>
        </p:txBody>
      </p:sp>
      <p:pic>
        <p:nvPicPr>
          <p:cNvPr id="3074" name="Picture 2">
            <a:extLst>
              <a:ext uri="{FF2B5EF4-FFF2-40B4-BE49-F238E27FC236}">
                <a16:creationId xmlns:a16="http://schemas.microsoft.com/office/drawing/2014/main" id="{9A0D1E08-FF7F-B139-1502-48220CD0305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24001" y="252622"/>
            <a:ext cx="5750959" cy="61622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99DC00-3F24-259F-3CD0-0472BF11E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7121" y="1432585"/>
            <a:ext cx="3107151" cy="4669416"/>
          </a:xfrm>
          <a:prstGeom prst="rect">
            <a:avLst/>
          </a:prstGeom>
        </p:spPr>
      </p:pic>
    </p:spTree>
    <p:extLst>
      <p:ext uri="{BB962C8B-B14F-4D97-AF65-F5344CB8AC3E}">
        <p14:creationId xmlns:p14="http://schemas.microsoft.com/office/powerpoint/2010/main" val="2525839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product image 1 of 2 slides">
            <a:extLst>
              <a:ext uri="{FF2B5EF4-FFF2-40B4-BE49-F238E27FC236}">
                <a16:creationId xmlns:a16="http://schemas.microsoft.com/office/drawing/2014/main" id="{10608B6D-47FD-D0B8-6EDB-A36866CF98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647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6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76439"/>
            <a:ext cx="7772400" cy="1357312"/>
          </a:xfrm>
        </p:spPr>
        <p:txBody>
          <a:bodyPr/>
          <a:lstStyle/>
          <a:p>
            <a:endParaRPr lang="en-US" sz="4200" dirty="0">
              <a:solidFill>
                <a:srgbClr val="FFFF00"/>
              </a:solidFill>
            </a:endParaRPr>
          </a:p>
        </p:txBody>
      </p:sp>
      <p:sp>
        <p:nvSpPr>
          <p:cNvPr id="3" name="Subtitle 2"/>
          <p:cNvSpPr>
            <a:spLocks noGrp="1"/>
          </p:cNvSpPr>
          <p:nvPr>
            <p:ph type="subTitle" idx="1"/>
          </p:nvPr>
        </p:nvSpPr>
        <p:spPr>
          <a:xfrm>
            <a:off x="1634441" y="4259888"/>
            <a:ext cx="8559019" cy="826461"/>
          </a:xfrm>
        </p:spPr>
        <p:txBody>
          <a:bodyPr>
            <a:noAutofit/>
          </a:bodyPr>
          <a:lstStyle/>
          <a:p>
            <a:endParaRPr lang="en-US" sz="4000" dirty="0"/>
          </a:p>
        </p:txBody>
      </p:sp>
      <p:pic>
        <p:nvPicPr>
          <p:cNvPr id="4098" name="Picture 2">
            <a:extLst>
              <a:ext uri="{FF2B5EF4-FFF2-40B4-BE49-F238E27FC236}">
                <a16:creationId xmlns:a16="http://schemas.microsoft.com/office/drawing/2014/main" id="{7BF70BCB-5227-2383-4F93-74C6CB4CE2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43426" y="1047751"/>
            <a:ext cx="3105151" cy="4762500"/>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57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76439"/>
            <a:ext cx="7772400" cy="1357312"/>
          </a:xfrm>
        </p:spPr>
        <p:txBody>
          <a:bodyPr/>
          <a:lstStyle/>
          <a:p>
            <a:endParaRPr lang="en-US" sz="4200" dirty="0">
              <a:solidFill>
                <a:srgbClr val="FFFF00"/>
              </a:solidFill>
            </a:endParaRPr>
          </a:p>
        </p:txBody>
      </p:sp>
      <p:sp>
        <p:nvSpPr>
          <p:cNvPr id="3" name="Subtitle 2"/>
          <p:cNvSpPr>
            <a:spLocks noGrp="1"/>
          </p:cNvSpPr>
          <p:nvPr>
            <p:ph type="subTitle" idx="1"/>
          </p:nvPr>
        </p:nvSpPr>
        <p:spPr>
          <a:xfrm>
            <a:off x="1634441" y="4259888"/>
            <a:ext cx="8559019" cy="826461"/>
          </a:xfrm>
        </p:spPr>
        <p:txBody>
          <a:bodyPr>
            <a:noAutofit/>
          </a:bodyPr>
          <a:lstStyle/>
          <a:p>
            <a:endParaRPr lang="en-US" sz="4000" dirty="0"/>
          </a:p>
        </p:txBody>
      </p:sp>
      <p:pic>
        <p:nvPicPr>
          <p:cNvPr id="64514" name="Picture 2">
            <a:extLst>
              <a:ext uri="{FF2B5EF4-FFF2-40B4-BE49-F238E27FC236}">
                <a16:creationId xmlns:a16="http://schemas.microsoft.com/office/drawing/2014/main" id="{D075A1D6-2E99-1E9C-4AF3-B49F7158BCF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4924" y="2261409"/>
            <a:ext cx="10647192" cy="2525683"/>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2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1657" y="595880"/>
            <a:ext cx="8597463" cy="5901744"/>
          </a:xfrm>
          <a:prstGeom prst="rect">
            <a:avLst/>
          </a:prstGeom>
          <a:noFill/>
        </p:spPr>
        <p:txBody>
          <a:bodyPr wrap="square" rtlCol="0">
            <a:spAutoFit/>
          </a:bodyPr>
          <a:lstStyle/>
          <a:p>
            <a:pPr algn="ctr" defTabSz="1219170">
              <a:lnSpc>
                <a:spcPct val="110000"/>
              </a:lnSpc>
              <a:defRPr/>
            </a:pPr>
            <a:r>
              <a:rPr lang="en-US" sz="5733" dirty="0">
                <a:solidFill>
                  <a:srgbClr val="2ED5F6"/>
                </a:solidFill>
                <a:latin typeface="Arial Narrow"/>
                <a:cs typeface="Arial Narrow"/>
              </a:rPr>
              <a:t>What Happens After We Die?</a:t>
            </a:r>
          </a:p>
          <a:p>
            <a:pPr algn="ctr" defTabSz="1219170">
              <a:lnSpc>
                <a:spcPct val="110000"/>
              </a:lnSpc>
              <a:defRPr/>
            </a:pPr>
            <a:endParaRPr lang="en-US" sz="3000" spc="300" dirty="0">
              <a:solidFill>
                <a:prstClr val="white"/>
              </a:solidFill>
              <a:latin typeface="Arial Narrow"/>
              <a:cs typeface="Arial Narrow"/>
            </a:endParaRPr>
          </a:p>
          <a:p>
            <a:pPr algn="ctr" defTabSz="1219170">
              <a:lnSpc>
                <a:spcPct val="110000"/>
              </a:lnSpc>
            </a:pPr>
            <a:r>
              <a:rPr lang="en-US" sz="3467" spc="300" dirty="0">
                <a:solidFill>
                  <a:prstClr val="white"/>
                </a:solidFill>
                <a:latin typeface="Arial Narrow"/>
                <a:cs typeface="Arial Narrow"/>
              </a:rPr>
              <a:t>Part I: The Intermediate State</a:t>
            </a:r>
            <a:br>
              <a:rPr lang="en-US" sz="3467" spc="300" dirty="0">
                <a:solidFill>
                  <a:prstClr val="white"/>
                </a:solidFill>
                <a:latin typeface="Arial Narrow"/>
                <a:cs typeface="Arial Narrow"/>
              </a:rPr>
            </a:br>
            <a:br>
              <a:rPr lang="en-US" sz="2133" spc="300" dirty="0">
                <a:solidFill>
                  <a:prstClr val="white"/>
                </a:solidFill>
                <a:latin typeface="Arial Narrow"/>
                <a:cs typeface="Arial Narrow"/>
              </a:rPr>
            </a:br>
            <a:r>
              <a:rPr lang="en-US" sz="3467" spc="300" dirty="0">
                <a:solidFill>
                  <a:prstClr val="white"/>
                </a:solidFill>
                <a:latin typeface="Arial Narrow"/>
                <a:cs typeface="Arial Narrow"/>
              </a:rPr>
              <a:t>Part II: Heaven &amp; Hell</a:t>
            </a:r>
            <a:br>
              <a:rPr lang="en-US" sz="3467" spc="300" dirty="0">
                <a:solidFill>
                  <a:prstClr val="white"/>
                </a:solidFill>
                <a:latin typeface="Arial Narrow"/>
                <a:cs typeface="Arial Narrow"/>
              </a:rPr>
            </a:br>
            <a:br>
              <a:rPr lang="en-US" sz="2133" spc="300" dirty="0">
                <a:solidFill>
                  <a:prstClr val="white"/>
                </a:solidFill>
                <a:latin typeface="Arial Narrow"/>
                <a:cs typeface="Arial Narrow"/>
              </a:rPr>
            </a:br>
            <a:r>
              <a:rPr lang="en-US" sz="3467" spc="300" dirty="0">
                <a:solidFill>
                  <a:prstClr val="white"/>
                </a:solidFill>
                <a:latin typeface="Arial Narrow"/>
                <a:cs typeface="Arial Narrow"/>
              </a:rPr>
              <a:t>Part III: Common Objections</a:t>
            </a:r>
            <a:br>
              <a:rPr lang="en-US" sz="3467" spc="300" dirty="0">
                <a:solidFill>
                  <a:prstClr val="white"/>
                </a:solidFill>
                <a:latin typeface="Arial Narrow"/>
                <a:cs typeface="Arial Narrow"/>
              </a:rPr>
            </a:br>
            <a:br>
              <a:rPr lang="en-US" sz="2133" spc="300" dirty="0">
                <a:solidFill>
                  <a:prstClr val="white"/>
                </a:solidFill>
                <a:latin typeface="Arial Narrow"/>
                <a:cs typeface="Arial Narrow"/>
              </a:rPr>
            </a:br>
            <a:r>
              <a:rPr lang="en-US" sz="3467" spc="300" dirty="0">
                <a:solidFill>
                  <a:prstClr val="white"/>
                </a:solidFill>
                <a:latin typeface="Arial Narrow"/>
                <a:cs typeface="Arial Narrow"/>
              </a:rPr>
              <a:t>Part IV: Final Thoughts</a:t>
            </a:r>
            <a:br>
              <a:rPr lang="en-US" sz="3467" spc="300" dirty="0">
                <a:solidFill>
                  <a:prstClr val="white"/>
                </a:solidFill>
                <a:latin typeface="Arial Narrow"/>
                <a:cs typeface="Arial Narrow"/>
              </a:rPr>
            </a:br>
            <a:br>
              <a:rPr lang="en-US" sz="2133" spc="300" dirty="0">
                <a:solidFill>
                  <a:prstClr val="white"/>
                </a:solidFill>
                <a:latin typeface="Arial Narrow"/>
                <a:cs typeface="Arial Narrow"/>
              </a:rPr>
            </a:br>
            <a:r>
              <a:rPr lang="en-US" sz="3467" spc="300" dirty="0">
                <a:solidFill>
                  <a:prstClr val="white"/>
                </a:solidFill>
                <a:latin typeface="Arial Narrow"/>
                <a:cs typeface="Arial Narrow"/>
              </a:rPr>
              <a:t>Q&amp;A</a:t>
            </a:r>
          </a:p>
        </p:txBody>
      </p:sp>
    </p:spTree>
    <p:extLst>
      <p:ext uri="{BB962C8B-B14F-4D97-AF65-F5344CB8AC3E}">
        <p14:creationId xmlns:p14="http://schemas.microsoft.com/office/powerpoint/2010/main" val="304338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063" y="2666228"/>
            <a:ext cx="8502868" cy="1218732"/>
          </a:xfrm>
          <a:prstGeom prst="rect">
            <a:avLst/>
          </a:prstGeom>
          <a:noFill/>
        </p:spPr>
        <p:txBody>
          <a:bodyPr wrap="square" rtlCol="0">
            <a:spAutoFit/>
          </a:bodyPr>
          <a:lstStyle/>
          <a:p>
            <a:pPr algn="ctr" defTabSz="1219170">
              <a:lnSpc>
                <a:spcPct val="90000"/>
              </a:lnSpc>
              <a:defRPr/>
            </a:pPr>
            <a:r>
              <a:rPr lang="en-US" sz="3600" spc="300" dirty="0">
                <a:solidFill>
                  <a:prstClr val="white"/>
                </a:solidFill>
                <a:latin typeface="Arial Narrow"/>
                <a:cs typeface="Arial Narrow"/>
              </a:rPr>
              <a:t>Part I</a:t>
            </a:r>
          </a:p>
          <a:p>
            <a:pPr algn="ctr" defTabSz="1219170">
              <a:lnSpc>
                <a:spcPct val="90000"/>
              </a:lnSpc>
              <a:defRPr/>
            </a:pPr>
            <a:r>
              <a:rPr lang="en-US" sz="4533" spc="300" dirty="0">
                <a:solidFill>
                  <a:srgbClr val="2ED5F6"/>
                </a:solidFill>
                <a:latin typeface="Arial Black"/>
                <a:cs typeface="Arial Black"/>
              </a:rPr>
              <a:t>The Intermediate State</a:t>
            </a:r>
          </a:p>
        </p:txBody>
      </p:sp>
    </p:spTree>
    <p:extLst>
      <p:ext uri="{BB962C8B-B14F-4D97-AF65-F5344CB8AC3E}">
        <p14:creationId xmlns:p14="http://schemas.microsoft.com/office/powerpoint/2010/main" val="385169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639959"/>
            <a:ext cx="8153400" cy="1003852"/>
          </a:xfrm>
        </p:spPr>
        <p:txBody>
          <a:bodyPr/>
          <a:lstStyle/>
          <a:p>
            <a:pPr algn="ctr" eaLnBrk="1" hangingPunct="1"/>
            <a:r>
              <a:rPr lang="en-US" sz="5500" b="1" cap="small" dirty="0">
                <a:solidFill>
                  <a:srgbClr val="EEEE14"/>
                </a:solidFill>
                <a:latin typeface="Agency FB" pitchFamily="2" charset="0"/>
              </a:rPr>
              <a:t>Intermediate state</a:t>
            </a:r>
          </a:p>
        </p:txBody>
      </p:sp>
      <p:sp>
        <p:nvSpPr>
          <p:cNvPr id="27651" name="Rectangle 3"/>
          <p:cNvSpPr>
            <a:spLocks noGrp="1" noChangeArrowheads="1"/>
          </p:cNvSpPr>
          <p:nvPr>
            <p:ph type="body" idx="1"/>
          </p:nvPr>
        </p:nvSpPr>
        <p:spPr>
          <a:xfrm>
            <a:off x="2686251" y="3077078"/>
            <a:ext cx="6819499" cy="2526908"/>
          </a:xfrm>
        </p:spPr>
        <p:txBody>
          <a:bodyPr/>
          <a:lstStyle/>
          <a:p>
            <a:pPr>
              <a:buNone/>
            </a:pPr>
            <a:r>
              <a:rPr lang="en-US" sz="3400" b="1" dirty="0"/>
              <a:t>OT				NT</a:t>
            </a:r>
          </a:p>
          <a:p>
            <a:pPr>
              <a:buNone/>
            </a:pPr>
            <a:r>
              <a:rPr lang="en-US" sz="4400" dirty="0" err="1">
                <a:solidFill>
                  <a:srgbClr val="FFFF00"/>
                </a:solidFill>
              </a:rPr>
              <a:t>Sheol</a:t>
            </a:r>
            <a:r>
              <a:rPr lang="en-US" sz="3400" b="1" dirty="0"/>
              <a:t>			</a:t>
            </a:r>
            <a:r>
              <a:rPr lang="en-US" sz="4400" dirty="0">
                <a:solidFill>
                  <a:srgbClr val="FFFF00"/>
                </a:solidFill>
              </a:rPr>
              <a:t>Hades</a:t>
            </a:r>
          </a:p>
          <a:p>
            <a:pPr>
              <a:buNone/>
            </a:pPr>
            <a:r>
              <a:rPr lang="en-US" sz="3400" b="1" dirty="0"/>
              <a:t>Hebrew			Greek</a:t>
            </a:r>
          </a:p>
          <a:p>
            <a:pPr>
              <a:buNone/>
            </a:pPr>
            <a:endParaRPr lang="en-US" sz="3400" b="1" dirty="0"/>
          </a:p>
        </p:txBody>
      </p:sp>
    </p:spTree>
    <p:extLst>
      <p:ext uri="{BB962C8B-B14F-4D97-AF65-F5344CB8AC3E}">
        <p14:creationId xmlns:p14="http://schemas.microsoft.com/office/powerpoint/2010/main" val="10944967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57400" y="1837296"/>
            <a:ext cx="4953000" cy="1035257"/>
          </a:xfrm>
        </p:spPr>
        <p:txBody>
          <a:bodyPr/>
          <a:lstStyle/>
          <a:p>
            <a:pPr algn="ctr" eaLnBrk="1" hangingPunct="1"/>
            <a:r>
              <a:rPr lang="en-US" sz="5500" b="1" cap="small" dirty="0">
                <a:solidFill>
                  <a:srgbClr val="EEEE14"/>
                </a:solidFill>
                <a:latin typeface="Agency FB" pitchFamily="2" charset="0"/>
              </a:rPr>
              <a:t>Paradise?</a:t>
            </a:r>
          </a:p>
        </p:txBody>
      </p:sp>
      <p:sp>
        <p:nvSpPr>
          <p:cNvPr id="27651" name="Rectangle 3"/>
          <p:cNvSpPr>
            <a:spLocks noGrp="1" noChangeArrowheads="1"/>
          </p:cNvSpPr>
          <p:nvPr>
            <p:ph type="body" idx="1"/>
          </p:nvPr>
        </p:nvSpPr>
        <p:spPr>
          <a:xfrm>
            <a:off x="2057400" y="3245243"/>
            <a:ext cx="4836043" cy="2526908"/>
          </a:xfrm>
        </p:spPr>
        <p:txBody>
          <a:bodyPr/>
          <a:lstStyle/>
          <a:p>
            <a:pPr algn="ctr">
              <a:buNone/>
            </a:pPr>
            <a:r>
              <a:rPr lang="en-US" sz="3400" b="1" dirty="0"/>
              <a:t>Luke 23</a:t>
            </a:r>
          </a:p>
        </p:txBody>
      </p:sp>
      <p:pic>
        <p:nvPicPr>
          <p:cNvPr id="62466" name="Picture 2" descr="Jesus And Thief On The Cross 14 Images - 3 Minute Sermon The Thief On The  Cross Wasnt Baptized Didnt Repent, Bible Prophecy What Happens When We Die,  Freebibleimages Jesus Dies Jesus">
            <a:extLst>
              <a:ext uri="{FF2B5EF4-FFF2-40B4-BE49-F238E27FC236}">
                <a16:creationId xmlns:a16="http://schemas.microsoft.com/office/drawing/2014/main" id="{4A8C5EF8-CF32-C734-1EA0-2B21D677C4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0857" y="1230669"/>
            <a:ext cx="3021860" cy="402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1141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834348" y="880990"/>
            <a:ext cx="8840741" cy="4401205"/>
          </a:xfrm>
          <a:prstGeom prst="rect">
            <a:avLst/>
          </a:prstGeom>
        </p:spPr>
        <p:txBody>
          <a:bodyPr wrap="square">
            <a:spAutoFit/>
          </a:bodyPr>
          <a:lstStyle/>
          <a:p>
            <a:pPr defTabSz="457178"/>
            <a:endParaRPr lang="en-US" sz="4000" b="1" dirty="0">
              <a:solidFill>
                <a:prstClr val="white"/>
              </a:solidFill>
              <a:latin typeface="Corbel"/>
            </a:endParaRPr>
          </a:p>
          <a:p>
            <a:pPr defTabSz="457178"/>
            <a:r>
              <a:rPr lang="en-US" sz="4000" b="1" dirty="0">
                <a:solidFill>
                  <a:srgbClr val="2ED5F6"/>
                </a:solidFill>
                <a:latin typeface="Arial"/>
                <a:cs typeface="Arial"/>
              </a:rPr>
              <a:t>INTERMEDIATE STATE</a:t>
            </a:r>
          </a:p>
          <a:p>
            <a:pPr defTabSz="457178"/>
            <a:r>
              <a:rPr lang="en-US" sz="4000" b="1" dirty="0">
                <a:solidFill>
                  <a:prstClr val="white"/>
                </a:solidFill>
                <a:latin typeface="Corbel"/>
              </a:rPr>
              <a:t>No one in heaven yet!</a:t>
            </a:r>
          </a:p>
          <a:p>
            <a:pPr defTabSz="457178"/>
            <a:endParaRPr lang="en-US" sz="4000" b="1" dirty="0">
              <a:solidFill>
                <a:prstClr val="white"/>
              </a:solidFill>
              <a:latin typeface="Corbel"/>
            </a:endParaRPr>
          </a:p>
          <a:p>
            <a:pPr marL="914356" lvl="1" indent="-457178" defTabSz="457178">
              <a:buFontTx/>
              <a:buAutoNum type="arabicPeriod"/>
            </a:pPr>
            <a:r>
              <a:rPr lang="en-US" sz="4000" b="1" dirty="0">
                <a:solidFill>
                  <a:prstClr val="white"/>
                </a:solidFill>
                <a:latin typeface="Corbel"/>
              </a:rPr>
              <a:t>John 3:13 – Christian funerals!</a:t>
            </a:r>
          </a:p>
          <a:p>
            <a:pPr marL="914356" lvl="1" indent="-457178" defTabSz="457178">
              <a:buFontTx/>
              <a:buAutoNum type="arabicPeriod"/>
            </a:pPr>
            <a:r>
              <a:rPr lang="en-US" sz="4000" b="1" dirty="0">
                <a:solidFill>
                  <a:prstClr val="white"/>
                </a:solidFill>
                <a:latin typeface="Corbel"/>
              </a:rPr>
              <a:t>Luke 23:42-43 – paradise = heaven?</a:t>
            </a:r>
          </a:p>
          <a:p>
            <a:pPr marL="914356" lvl="1" indent="-457178" defTabSz="457178">
              <a:buFontTx/>
              <a:buAutoNum type="arabicPeriod"/>
            </a:pPr>
            <a:r>
              <a:rPr lang="en-US" sz="4000" b="1" dirty="0">
                <a:solidFill>
                  <a:prstClr val="white"/>
                </a:solidFill>
                <a:latin typeface="Corbel"/>
              </a:rPr>
              <a:t>Phil 2:10-11 – “under the earth”</a:t>
            </a:r>
          </a:p>
        </p:txBody>
      </p:sp>
    </p:spTree>
    <p:extLst>
      <p:ext uri="{BB962C8B-B14F-4D97-AF65-F5344CB8AC3E}">
        <p14:creationId xmlns:p14="http://schemas.microsoft.com/office/powerpoint/2010/main" val="1691885399"/>
      </p:ext>
    </p:extLst>
  </p:cSld>
  <p:clrMapOvr>
    <a:masterClrMapping/>
  </p:clrMapOvr>
  <p:transition spd="med"/>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ble ppt">
  <a:themeElements>
    <a:clrScheme name="1_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ible 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1_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ible 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ible 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ible 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ible 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ible 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ible 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ible ppt">
  <a:themeElements>
    <a:clrScheme name="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ble 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ble 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ble 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ble 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ble 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ble 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ble 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2249</Words>
  <Application>Microsoft Macintosh PowerPoint</Application>
  <PresentationFormat>Widescreen</PresentationFormat>
  <Paragraphs>194</Paragraphs>
  <Slides>44</Slides>
  <Notes>28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44</vt:i4>
      </vt:variant>
    </vt:vector>
  </HeadingPairs>
  <TitlesOfParts>
    <vt:vector size="61" baseType="lpstr">
      <vt:lpstr>Agency FB</vt:lpstr>
      <vt:lpstr>Arial</vt:lpstr>
      <vt:lpstr>Arial Black</vt:lpstr>
      <vt:lpstr>Arial Narrow</vt:lpstr>
      <vt:lpstr>Calibri</vt:lpstr>
      <vt:lpstr>Corbel</vt:lpstr>
      <vt:lpstr>Symbol</vt:lpstr>
      <vt:lpstr>Tahoma</vt:lpstr>
      <vt:lpstr>Times New Roman</vt:lpstr>
      <vt:lpstr>Wingdings</vt:lpstr>
      <vt:lpstr> Black </vt:lpstr>
      <vt:lpstr>Twilight</vt:lpstr>
      <vt:lpstr>Lock And Key</vt:lpstr>
      <vt:lpstr>1_Bible ppt</vt:lpstr>
      <vt:lpstr>Balance</vt:lpstr>
      <vt:lpstr>Bible ppt</vt:lpstr>
      <vt:lpstr>1_ Black </vt:lpstr>
      <vt:lpstr>PowerPoint Presentation</vt:lpstr>
      <vt:lpstr>PowerPoint Presentation</vt:lpstr>
      <vt:lpstr>PowerPoint Presentation</vt:lpstr>
      <vt:lpstr>PowerPoint Presentation</vt:lpstr>
      <vt:lpstr>PowerPoint Presentation</vt:lpstr>
      <vt:lpstr>PowerPoint Presentation</vt:lpstr>
      <vt:lpstr>Intermediate state</vt:lpstr>
      <vt:lpstr>Paradise?</vt:lpstr>
      <vt:lpstr>PowerPoint Presentation</vt:lpstr>
      <vt:lpstr>Heaven empty (of humans)?</vt:lpstr>
      <vt:lpstr>PowerPoint Presentation</vt:lpstr>
      <vt:lpstr>PowerPoint Presentation</vt:lpstr>
      <vt:lpstr>PowerPoint Presentation</vt:lpstr>
      <vt:lpstr>PowerPoint Presentation</vt:lpstr>
      <vt:lpstr>PowerPoint Presentation</vt:lpstr>
      <vt:lpstr>PowerPoint Presentation</vt:lpstr>
      <vt:lpstr>After Death: The Order</vt:lpstr>
      <vt:lpstr>Live &amp; die Wait Rise &amp; be judged Receive eternal life or hell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Hades morphs</vt:lpstr>
      <vt:lpstr>PowerPoint Presentation</vt:lpstr>
      <vt:lpstr>Heaven &amp; Hell</vt:lpstr>
      <vt:lpstr>PowerPoint Presentation</vt:lpstr>
      <vt:lpstr>PowerPoint Presentation</vt:lpstr>
      <vt:lpstr>Heaven &amp; Hell</vt:lpstr>
      <vt:lpstr>Purgatory articulated by 590 AD  (Pope Gregory)</vt:lpstr>
      <vt:lpstr>Heaven &amp; Hell</vt:lpstr>
      <vt:lpstr>PowerPoint Presentation</vt:lpstr>
      <vt:lpstr>Common objections?</vt:lpstr>
      <vt:lpstr>PowerPoint Presentation</vt:lpstr>
      <vt:lpstr>Things to Consider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Jacoby</dc:creator>
  <cp:lastModifiedBy>Douglas Jacoby</cp:lastModifiedBy>
  <cp:revision>1</cp:revision>
  <dcterms:created xsi:type="dcterms:W3CDTF">2022-08-05T16:32:50Z</dcterms:created>
  <dcterms:modified xsi:type="dcterms:W3CDTF">2022-08-05T16:35:40Z</dcterms:modified>
</cp:coreProperties>
</file>